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layout2.xml" ContentType="application/vnd.openxmlformats-officedocument.drawingml.diagramLayout+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diagrams/colors2.xml" ContentType="application/vnd.openxmlformats-officedocument.drawingml.diagramColors+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diagrams/quickStyle1.xml" ContentType="application/vnd.openxmlformats-officedocument.drawingml.diagramStyl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 strictFirstAndLastChars="0" saveSubsetFonts="1">
  <p:sldMasterIdLst>
    <p:sldMasterId id="2147483648" r:id="rId1"/>
  </p:sldMasterIdLst>
  <p:notesMasterIdLst>
    <p:notesMasterId r:id="rId98"/>
  </p:notesMasterIdLst>
  <p:sldIdLst>
    <p:sldId id="373" r:id="rId2"/>
    <p:sldId id="374" r:id="rId3"/>
    <p:sldId id="375" r:id="rId4"/>
    <p:sldId id="376" r:id="rId5"/>
    <p:sldId id="388" r:id="rId6"/>
    <p:sldId id="304" r:id="rId7"/>
    <p:sldId id="389" r:id="rId8"/>
    <p:sldId id="339" r:id="rId9"/>
    <p:sldId id="282" r:id="rId10"/>
    <p:sldId id="289" r:id="rId11"/>
    <p:sldId id="287" r:id="rId12"/>
    <p:sldId id="341" r:id="rId13"/>
    <p:sldId id="283" r:id="rId14"/>
    <p:sldId id="295" r:id="rId15"/>
    <p:sldId id="392" r:id="rId16"/>
    <p:sldId id="393" r:id="rId17"/>
    <p:sldId id="296" r:id="rId18"/>
    <p:sldId id="395" r:id="rId19"/>
    <p:sldId id="394" r:id="rId20"/>
    <p:sldId id="396" r:id="rId21"/>
    <p:sldId id="298" r:id="rId22"/>
    <p:sldId id="397" r:id="rId23"/>
    <p:sldId id="347" r:id="rId24"/>
    <p:sldId id="284" r:id="rId25"/>
    <p:sldId id="343" r:id="rId26"/>
    <p:sldId id="399" r:id="rId27"/>
    <p:sldId id="400" r:id="rId28"/>
    <p:sldId id="401" r:id="rId29"/>
    <p:sldId id="378" r:id="rId30"/>
    <p:sldId id="403" r:id="rId31"/>
    <p:sldId id="402" r:id="rId32"/>
    <p:sldId id="404" r:id="rId33"/>
    <p:sldId id="379" r:id="rId34"/>
    <p:sldId id="361" r:id="rId35"/>
    <p:sldId id="405" r:id="rId36"/>
    <p:sldId id="406" r:id="rId37"/>
    <p:sldId id="345" r:id="rId38"/>
    <p:sldId id="408" r:id="rId39"/>
    <p:sldId id="407" r:id="rId40"/>
    <p:sldId id="409" r:id="rId41"/>
    <p:sldId id="411" r:id="rId42"/>
    <p:sldId id="412" r:id="rId43"/>
    <p:sldId id="413" r:id="rId44"/>
    <p:sldId id="348" r:id="rId45"/>
    <p:sldId id="291" r:id="rId46"/>
    <p:sldId id="318" r:id="rId47"/>
    <p:sldId id="356" r:id="rId48"/>
    <p:sldId id="357" r:id="rId49"/>
    <p:sldId id="424" r:id="rId50"/>
    <p:sldId id="380" r:id="rId51"/>
    <p:sldId id="425" r:id="rId52"/>
    <p:sldId id="426" r:id="rId53"/>
    <p:sldId id="427" r:id="rId54"/>
    <p:sldId id="360" r:id="rId55"/>
    <p:sldId id="306" r:id="rId56"/>
    <p:sldId id="428" r:id="rId57"/>
    <p:sldId id="352" r:id="rId58"/>
    <p:sldId id="381" r:id="rId59"/>
    <p:sldId id="429" r:id="rId60"/>
    <p:sldId id="313" r:id="rId61"/>
    <p:sldId id="359" r:id="rId62"/>
    <p:sldId id="314" r:id="rId63"/>
    <p:sldId id="315" r:id="rId64"/>
    <p:sldId id="323" r:id="rId65"/>
    <p:sldId id="325" r:id="rId66"/>
    <p:sldId id="362" r:id="rId67"/>
    <p:sldId id="326" r:id="rId68"/>
    <p:sldId id="330" r:id="rId69"/>
    <p:sldId id="363" r:id="rId70"/>
    <p:sldId id="328" r:id="rId71"/>
    <p:sldId id="329" r:id="rId72"/>
    <p:sldId id="333" r:id="rId73"/>
    <p:sldId id="368" r:id="rId74"/>
    <p:sldId id="386" r:id="rId75"/>
    <p:sldId id="385" r:id="rId76"/>
    <p:sldId id="350" r:id="rId77"/>
    <p:sldId id="336" r:id="rId78"/>
    <p:sldId id="430" r:id="rId79"/>
    <p:sldId id="382" r:id="rId80"/>
    <p:sldId id="365" r:id="rId81"/>
    <p:sldId id="366" r:id="rId82"/>
    <p:sldId id="414" r:id="rId83"/>
    <p:sldId id="415" r:id="rId84"/>
    <p:sldId id="416" r:id="rId85"/>
    <p:sldId id="431" r:id="rId86"/>
    <p:sldId id="417" r:id="rId87"/>
    <p:sldId id="418" r:id="rId88"/>
    <p:sldId id="419" r:id="rId89"/>
    <p:sldId id="432" r:id="rId90"/>
    <p:sldId id="434" r:id="rId91"/>
    <p:sldId id="437" r:id="rId92"/>
    <p:sldId id="436" r:id="rId93"/>
    <p:sldId id="438" r:id="rId94"/>
    <p:sldId id="435" r:id="rId95"/>
    <p:sldId id="439" r:id="rId96"/>
    <p:sldId id="423" r:id="rId97"/>
  </p:sldIdLst>
  <p:sldSz cx="9144000" cy="6858000" type="screen4x3"/>
  <p:notesSz cx="6858000" cy="9144000"/>
  <p:defaultTextStyle>
    <a:defPPr>
      <a:defRPr lang="en-US"/>
    </a:defPPr>
    <a:lvl1pPr algn="l" rtl="0" fontAlgn="base">
      <a:spcBef>
        <a:spcPct val="0"/>
      </a:spcBef>
      <a:spcAft>
        <a:spcPct val="0"/>
      </a:spcAft>
      <a:defRPr kern="1200">
        <a:solidFill>
          <a:srgbClr val="000000"/>
        </a:solidFill>
        <a:latin typeface="Arial" charset="0"/>
        <a:ea typeface="+mn-ea"/>
        <a:cs typeface="Arial" charset="0"/>
        <a:sym typeface="Arial" charset="0"/>
      </a:defRPr>
    </a:lvl1pPr>
    <a:lvl2pPr marL="457200" algn="l" rtl="0" fontAlgn="base">
      <a:spcBef>
        <a:spcPct val="0"/>
      </a:spcBef>
      <a:spcAft>
        <a:spcPct val="0"/>
      </a:spcAft>
      <a:defRPr kern="1200">
        <a:solidFill>
          <a:srgbClr val="000000"/>
        </a:solidFill>
        <a:latin typeface="Arial" charset="0"/>
        <a:ea typeface="+mn-ea"/>
        <a:cs typeface="Arial" charset="0"/>
        <a:sym typeface="Arial" charset="0"/>
      </a:defRPr>
    </a:lvl2pPr>
    <a:lvl3pPr marL="914400" algn="l" rtl="0" fontAlgn="base">
      <a:spcBef>
        <a:spcPct val="0"/>
      </a:spcBef>
      <a:spcAft>
        <a:spcPct val="0"/>
      </a:spcAft>
      <a:defRPr kern="1200">
        <a:solidFill>
          <a:srgbClr val="000000"/>
        </a:solidFill>
        <a:latin typeface="Arial" charset="0"/>
        <a:ea typeface="+mn-ea"/>
        <a:cs typeface="Arial" charset="0"/>
        <a:sym typeface="Arial" charset="0"/>
      </a:defRPr>
    </a:lvl3pPr>
    <a:lvl4pPr marL="1371600" algn="l" rtl="0" fontAlgn="base">
      <a:spcBef>
        <a:spcPct val="0"/>
      </a:spcBef>
      <a:spcAft>
        <a:spcPct val="0"/>
      </a:spcAft>
      <a:defRPr kern="1200">
        <a:solidFill>
          <a:srgbClr val="000000"/>
        </a:solidFill>
        <a:latin typeface="Arial" charset="0"/>
        <a:ea typeface="+mn-ea"/>
        <a:cs typeface="Arial" charset="0"/>
        <a:sym typeface="Arial" charset="0"/>
      </a:defRPr>
    </a:lvl4pPr>
    <a:lvl5pPr marL="1828800" algn="l" rtl="0" fontAlgn="base">
      <a:spcBef>
        <a:spcPct val="0"/>
      </a:spcBef>
      <a:spcAft>
        <a:spcPct val="0"/>
      </a:spcAft>
      <a:defRPr kern="1200">
        <a:solidFill>
          <a:srgbClr val="000000"/>
        </a:solidFill>
        <a:latin typeface="Arial" charset="0"/>
        <a:ea typeface="+mn-ea"/>
        <a:cs typeface="Arial" charset="0"/>
        <a:sym typeface="Arial" charset="0"/>
      </a:defRPr>
    </a:lvl5pPr>
    <a:lvl6pPr marL="2286000" algn="l" defTabSz="914400" rtl="0" eaLnBrk="1" latinLnBrk="0" hangingPunct="1">
      <a:defRPr kern="1200">
        <a:solidFill>
          <a:srgbClr val="000000"/>
        </a:solidFill>
        <a:latin typeface="Arial" charset="0"/>
        <a:ea typeface="+mn-ea"/>
        <a:cs typeface="Arial" charset="0"/>
        <a:sym typeface="Arial" charset="0"/>
      </a:defRPr>
    </a:lvl6pPr>
    <a:lvl7pPr marL="2743200" algn="l" defTabSz="914400" rtl="0" eaLnBrk="1" latinLnBrk="0" hangingPunct="1">
      <a:defRPr kern="1200">
        <a:solidFill>
          <a:srgbClr val="000000"/>
        </a:solidFill>
        <a:latin typeface="Arial" charset="0"/>
        <a:ea typeface="+mn-ea"/>
        <a:cs typeface="Arial" charset="0"/>
        <a:sym typeface="Arial" charset="0"/>
      </a:defRPr>
    </a:lvl7pPr>
    <a:lvl8pPr marL="3200400" algn="l" defTabSz="914400" rtl="0" eaLnBrk="1" latinLnBrk="0" hangingPunct="1">
      <a:defRPr kern="1200">
        <a:solidFill>
          <a:srgbClr val="000000"/>
        </a:solidFill>
        <a:latin typeface="Arial" charset="0"/>
        <a:ea typeface="+mn-ea"/>
        <a:cs typeface="Arial" charset="0"/>
        <a:sym typeface="Arial" charset="0"/>
      </a:defRPr>
    </a:lvl8pPr>
    <a:lvl9pPr marL="3657600" algn="l" defTabSz="914400" rtl="0" eaLnBrk="1" latinLnBrk="0" hangingPunct="1">
      <a:defRPr kern="1200">
        <a:solidFill>
          <a:srgbClr val="000000"/>
        </a:solidFill>
        <a:latin typeface="Arial" charset="0"/>
        <a:ea typeface="+mn-ea"/>
        <a:cs typeface="Arial" charset="0"/>
        <a:sym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EAEAE"/>
    <a:srgbClr val="EAEAEA"/>
    <a:srgbClr val="868686"/>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6985" autoAdjust="0"/>
    <p:restoredTop sz="93011" autoAdjust="0"/>
  </p:normalViewPr>
  <p:slideViewPr>
    <p:cSldViewPr>
      <p:cViewPr>
        <p:scale>
          <a:sx n="66" d="100"/>
          <a:sy n="66" d="100"/>
        </p:scale>
        <p:origin x="-1314" y="-690"/>
      </p:cViewPr>
      <p:guideLst>
        <p:guide orient="horz" pos="2160"/>
        <p:guide pos="2880"/>
      </p:guideLst>
    </p:cSldViewPr>
  </p:slideViewPr>
  <p:outlineViewPr>
    <p:cViewPr>
      <p:scale>
        <a:sx n="33" d="100"/>
        <a:sy n="33" d="100"/>
      </p:scale>
      <p:origin x="0" y="5526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8725C0-8183-4745-A6EA-5DF0B8D9F122}" type="doc">
      <dgm:prSet loTypeId="urn:microsoft.com/office/officeart/2005/8/layout/radial4" loCatId="relationship" qsTypeId="urn:microsoft.com/office/officeart/2005/8/quickstyle/simple5" qsCatId="simple" csTypeId="urn:microsoft.com/office/officeart/2005/8/colors/accent1_2#1" csCatId="accent1" phldr="1"/>
      <dgm:spPr/>
      <dgm:t>
        <a:bodyPr/>
        <a:lstStyle/>
        <a:p>
          <a:endParaRPr lang="es-ES"/>
        </a:p>
      </dgm:t>
    </dgm:pt>
    <dgm:pt modelId="{9382B86B-23DD-4C86-9BAA-5C06E527B1BF}">
      <dgm:prSet phldrT="[Texto]"/>
      <dgm:spPr/>
      <dgm:t>
        <a:bodyPr/>
        <a:lstStyle/>
        <a:p>
          <a:r>
            <a:rPr lang="es-ES" dirty="0"/>
            <a:t>Experiencia previa</a:t>
          </a:r>
        </a:p>
      </dgm:t>
    </dgm:pt>
    <dgm:pt modelId="{550E7714-7D6F-41C4-BEE8-DEAC1C98C3D6}" type="parTrans" cxnId="{4FAEE815-909F-478F-A124-77A6399C4AEE}">
      <dgm:prSet/>
      <dgm:spPr/>
      <dgm:t>
        <a:bodyPr/>
        <a:lstStyle/>
        <a:p>
          <a:endParaRPr lang="es-ES"/>
        </a:p>
      </dgm:t>
    </dgm:pt>
    <dgm:pt modelId="{63EC8EEE-0461-469F-88C8-DA5794CFE0CC}" type="sibTrans" cxnId="{4FAEE815-909F-478F-A124-77A6399C4AEE}">
      <dgm:prSet/>
      <dgm:spPr/>
      <dgm:t>
        <a:bodyPr/>
        <a:lstStyle/>
        <a:p>
          <a:endParaRPr lang="es-ES"/>
        </a:p>
      </dgm:t>
    </dgm:pt>
    <dgm:pt modelId="{F0C8C57B-84C6-49CB-93FF-D1F58905F603}">
      <dgm:prSet phldrT="[Texto]"/>
      <dgm:spPr>
        <a:solidFill>
          <a:schemeClr val="accent2">
            <a:lumMod val="75000"/>
          </a:schemeClr>
        </a:solidFill>
      </dgm:spPr>
      <dgm:t>
        <a:bodyPr/>
        <a:lstStyle/>
        <a:p>
          <a:r>
            <a:rPr lang="es-ES" dirty="0">
              <a:solidFill>
                <a:srgbClr val="FFFFFF"/>
              </a:solidFill>
            </a:rPr>
            <a:t>Dinámica Torneo (equipos que participan)</a:t>
          </a:r>
        </a:p>
      </dgm:t>
    </dgm:pt>
    <dgm:pt modelId="{FB253C34-BBE1-46B3-A472-D7C8249A03B0}" type="parTrans" cxnId="{C14BB7CF-39E1-4AFA-BF1E-6F18F2636D95}">
      <dgm:prSet/>
      <dgm:spPr/>
      <dgm:t>
        <a:bodyPr/>
        <a:lstStyle/>
        <a:p>
          <a:endParaRPr lang="es-ES"/>
        </a:p>
      </dgm:t>
    </dgm:pt>
    <dgm:pt modelId="{847C75C4-699F-4CC4-8310-601640F6B222}" type="sibTrans" cxnId="{C14BB7CF-39E1-4AFA-BF1E-6F18F2636D95}">
      <dgm:prSet/>
      <dgm:spPr/>
      <dgm:t>
        <a:bodyPr/>
        <a:lstStyle/>
        <a:p>
          <a:endParaRPr lang="es-ES"/>
        </a:p>
      </dgm:t>
    </dgm:pt>
    <dgm:pt modelId="{9C949F6D-9CE4-48EB-8D33-D41C95ECA66D}">
      <dgm:prSet phldrT="[Texto]"/>
      <dgm:spPr>
        <a:solidFill>
          <a:schemeClr val="accent1">
            <a:lumMod val="75000"/>
          </a:schemeClr>
        </a:solidFill>
      </dgm:spPr>
      <dgm:t>
        <a:bodyPr/>
        <a:lstStyle/>
        <a:p>
          <a:r>
            <a:rPr lang="es-ES" dirty="0"/>
            <a:t>Delibera, reglas y dinámica</a:t>
          </a:r>
        </a:p>
      </dgm:t>
    </dgm:pt>
    <dgm:pt modelId="{2CF60E4D-EB07-4C56-A3D3-EEF21B3CDBF5}" type="parTrans" cxnId="{0B0BF0DF-CDCD-4CDA-95FB-662F30C525EC}">
      <dgm:prSet/>
      <dgm:spPr/>
      <dgm:t>
        <a:bodyPr/>
        <a:lstStyle/>
        <a:p>
          <a:endParaRPr lang="es-ES"/>
        </a:p>
      </dgm:t>
    </dgm:pt>
    <dgm:pt modelId="{CB186C3A-0423-4183-BE08-02FFB677A325}" type="sibTrans" cxnId="{0B0BF0DF-CDCD-4CDA-95FB-662F30C525EC}">
      <dgm:prSet/>
      <dgm:spPr/>
      <dgm:t>
        <a:bodyPr/>
        <a:lstStyle/>
        <a:p>
          <a:endParaRPr lang="es-ES"/>
        </a:p>
      </dgm:t>
    </dgm:pt>
    <dgm:pt modelId="{89E0AAB0-5DF3-459A-8ECD-E6E053D73999}">
      <dgm:prSet phldrT="[Texto]"/>
      <dgm:spPr>
        <a:solidFill>
          <a:schemeClr val="accent2">
            <a:lumMod val="75000"/>
          </a:schemeClr>
        </a:solidFill>
      </dgm:spPr>
      <dgm:t>
        <a:bodyPr/>
        <a:lstStyle/>
        <a:p>
          <a:r>
            <a:rPr lang="es-ES" dirty="0">
              <a:solidFill>
                <a:srgbClr val="FFFFFF"/>
              </a:solidFill>
            </a:rPr>
            <a:t>Rol del </a:t>
          </a:r>
          <a:r>
            <a:rPr lang="es-ES" dirty="0" err="1">
              <a:solidFill>
                <a:srgbClr val="FFFFFF"/>
              </a:solidFill>
            </a:rPr>
            <a:t>Master</a:t>
          </a:r>
          <a:endParaRPr lang="es-ES" dirty="0">
            <a:solidFill>
              <a:srgbClr val="FFFFFF"/>
            </a:solidFill>
          </a:endParaRPr>
        </a:p>
      </dgm:t>
    </dgm:pt>
    <dgm:pt modelId="{6DDD6B11-BC50-4EF9-9277-D38A73E3E77D}" type="parTrans" cxnId="{D1A872BF-F15E-46EE-A47D-ADE110BFDD3B}">
      <dgm:prSet/>
      <dgm:spPr/>
      <dgm:t>
        <a:bodyPr/>
        <a:lstStyle/>
        <a:p>
          <a:endParaRPr lang="es-ES"/>
        </a:p>
      </dgm:t>
    </dgm:pt>
    <dgm:pt modelId="{6D8B5D48-FB00-45B7-940E-1FDB5296F440}" type="sibTrans" cxnId="{D1A872BF-F15E-46EE-A47D-ADE110BFDD3B}">
      <dgm:prSet/>
      <dgm:spPr/>
      <dgm:t>
        <a:bodyPr/>
        <a:lstStyle/>
        <a:p>
          <a:endParaRPr lang="es-ES"/>
        </a:p>
      </dgm:t>
    </dgm:pt>
    <dgm:pt modelId="{FD7F4C09-B7B8-4CDE-A561-7BED225BB2C5}" type="pres">
      <dgm:prSet presAssocID="{D08725C0-8183-4745-A6EA-5DF0B8D9F122}" presName="cycle" presStyleCnt="0">
        <dgm:presLayoutVars>
          <dgm:chMax val="1"/>
          <dgm:dir/>
          <dgm:animLvl val="ctr"/>
          <dgm:resizeHandles val="exact"/>
        </dgm:presLayoutVars>
      </dgm:prSet>
      <dgm:spPr/>
      <dgm:t>
        <a:bodyPr/>
        <a:lstStyle/>
        <a:p>
          <a:endParaRPr lang="es-CL"/>
        </a:p>
      </dgm:t>
    </dgm:pt>
    <dgm:pt modelId="{07AE0D23-01E1-46CE-BA06-12741CD45FCE}" type="pres">
      <dgm:prSet presAssocID="{9382B86B-23DD-4C86-9BAA-5C06E527B1BF}" presName="centerShape" presStyleLbl="node0" presStyleIdx="0" presStyleCnt="1"/>
      <dgm:spPr/>
      <dgm:t>
        <a:bodyPr/>
        <a:lstStyle/>
        <a:p>
          <a:endParaRPr lang="es-CL"/>
        </a:p>
      </dgm:t>
    </dgm:pt>
    <dgm:pt modelId="{ACAB46EA-46D7-418B-B4C4-0A724B836797}" type="pres">
      <dgm:prSet presAssocID="{FB253C34-BBE1-46B3-A472-D7C8249A03B0}" presName="parTrans" presStyleLbl="bgSibTrans2D1" presStyleIdx="0" presStyleCnt="3"/>
      <dgm:spPr/>
      <dgm:t>
        <a:bodyPr/>
        <a:lstStyle/>
        <a:p>
          <a:endParaRPr lang="es-CL"/>
        </a:p>
      </dgm:t>
    </dgm:pt>
    <dgm:pt modelId="{56B6C9E0-402D-4EF9-A802-EFD404568320}" type="pres">
      <dgm:prSet presAssocID="{F0C8C57B-84C6-49CB-93FF-D1F58905F603}" presName="node" presStyleLbl="node1" presStyleIdx="0" presStyleCnt="3">
        <dgm:presLayoutVars>
          <dgm:bulletEnabled val="1"/>
        </dgm:presLayoutVars>
      </dgm:prSet>
      <dgm:spPr/>
      <dgm:t>
        <a:bodyPr/>
        <a:lstStyle/>
        <a:p>
          <a:endParaRPr lang="es-ES"/>
        </a:p>
      </dgm:t>
    </dgm:pt>
    <dgm:pt modelId="{C355537A-D775-4CF6-84F7-744573FC49CC}" type="pres">
      <dgm:prSet presAssocID="{2CF60E4D-EB07-4C56-A3D3-EEF21B3CDBF5}" presName="parTrans" presStyleLbl="bgSibTrans2D1" presStyleIdx="1" presStyleCnt="3"/>
      <dgm:spPr/>
      <dgm:t>
        <a:bodyPr/>
        <a:lstStyle/>
        <a:p>
          <a:endParaRPr lang="es-CL"/>
        </a:p>
      </dgm:t>
    </dgm:pt>
    <dgm:pt modelId="{3105955E-CF47-4013-B94B-0D19A6296F13}" type="pres">
      <dgm:prSet presAssocID="{9C949F6D-9CE4-48EB-8D33-D41C95ECA66D}" presName="node" presStyleLbl="node1" presStyleIdx="1" presStyleCnt="3">
        <dgm:presLayoutVars>
          <dgm:bulletEnabled val="1"/>
        </dgm:presLayoutVars>
      </dgm:prSet>
      <dgm:spPr/>
      <dgm:t>
        <a:bodyPr/>
        <a:lstStyle/>
        <a:p>
          <a:endParaRPr lang="es-ES"/>
        </a:p>
      </dgm:t>
    </dgm:pt>
    <dgm:pt modelId="{6545C1D8-4680-4884-B228-A80AC9AD9DFC}" type="pres">
      <dgm:prSet presAssocID="{6DDD6B11-BC50-4EF9-9277-D38A73E3E77D}" presName="parTrans" presStyleLbl="bgSibTrans2D1" presStyleIdx="2" presStyleCnt="3"/>
      <dgm:spPr/>
      <dgm:t>
        <a:bodyPr/>
        <a:lstStyle/>
        <a:p>
          <a:endParaRPr lang="es-CL"/>
        </a:p>
      </dgm:t>
    </dgm:pt>
    <dgm:pt modelId="{9EC53490-86F3-42AE-AE48-18FE97ED0063}" type="pres">
      <dgm:prSet presAssocID="{89E0AAB0-5DF3-459A-8ECD-E6E053D73999}" presName="node" presStyleLbl="node1" presStyleIdx="2" presStyleCnt="3">
        <dgm:presLayoutVars>
          <dgm:bulletEnabled val="1"/>
        </dgm:presLayoutVars>
      </dgm:prSet>
      <dgm:spPr/>
      <dgm:t>
        <a:bodyPr/>
        <a:lstStyle/>
        <a:p>
          <a:endParaRPr lang="es-CL"/>
        </a:p>
      </dgm:t>
    </dgm:pt>
  </dgm:ptLst>
  <dgm:cxnLst>
    <dgm:cxn modelId="{4FAEE815-909F-478F-A124-77A6399C4AEE}" srcId="{D08725C0-8183-4745-A6EA-5DF0B8D9F122}" destId="{9382B86B-23DD-4C86-9BAA-5C06E527B1BF}" srcOrd="0" destOrd="0" parTransId="{550E7714-7D6F-41C4-BEE8-DEAC1C98C3D6}" sibTransId="{63EC8EEE-0461-469F-88C8-DA5794CFE0CC}"/>
    <dgm:cxn modelId="{0B0BF0DF-CDCD-4CDA-95FB-662F30C525EC}" srcId="{9382B86B-23DD-4C86-9BAA-5C06E527B1BF}" destId="{9C949F6D-9CE4-48EB-8D33-D41C95ECA66D}" srcOrd="1" destOrd="0" parTransId="{2CF60E4D-EB07-4C56-A3D3-EEF21B3CDBF5}" sibTransId="{CB186C3A-0423-4183-BE08-02FFB677A325}"/>
    <dgm:cxn modelId="{D1A872BF-F15E-46EE-A47D-ADE110BFDD3B}" srcId="{9382B86B-23DD-4C86-9BAA-5C06E527B1BF}" destId="{89E0AAB0-5DF3-459A-8ECD-E6E053D73999}" srcOrd="2" destOrd="0" parTransId="{6DDD6B11-BC50-4EF9-9277-D38A73E3E77D}" sibTransId="{6D8B5D48-FB00-45B7-940E-1FDB5296F440}"/>
    <dgm:cxn modelId="{CA3764F3-2763-4FFB-BB86-F46695BF359E}" type="presOf" srcId="{9C949F6D-9CE4-48EB-8D33-D41C95ECA66D}" destId="{3105955E-CF47-4013-B94B-0D19A6296F13}" srcOrd="0" destOrd="0" presId="urn:microsoft.com/office/officeart/2005/8/layout/radial4"/>
    <dgm:cxn modelId="{2687625D-8CE3-470A-B44B-E6AF24022C80}" type="presOf" srcId="{FB253C34-BBE1-46B3-A472-D7C8249A03B0}" destId="{ACAB46EA-46D7-418B-B4C4-0A724B836797}" srcOrd="0" destOrd="0" presId="urn:microsoft.com/office/officeart/2005/8/layout/radial4"/>
    <dgm:cxn modelId="{450E5276-46E3-4CC0-8849-455BBEB20C1B}" type="presOf" srcId="{6DDD6B11-BC50-4EF9-9277-D38A73E3E77D}" destId="{6545C1D8-4680-4884-B228-A80AC9AD9DFC}" srcOrd="0" destOrd="0" presId="urn:microsoft.com/office/officeart/2005/8/layout/radial4"/>
    <dgm:cxn modelId="{7BE44D13-6612-4821-B717-22B7184432C6}" type="presOf" srcId="{D08725C0-8183-4745-A6EA-5DF0B8D9F122}" destId="{FD7F4C09-B7B8-4CDE-A561-7BED225BB2C5}" srcOrd="0" destOrd="0" presId="urn:microsoft.com/office/officeart/2005/8/layout/radial4"/>
    <dgm:cxn modelId="{7FB4B15B-F538-4435-8277-AC56B37729C0}" type="presOf" srcId="{89E0AAB0-5DF3-459A-8ECD-E6E053D73999}" destId="{9EC53490-86F3-42AE-AE48-18FE97ED0063}" srcOrd="0" destOrd="0" presId="urn:microsoft.com/office/officeart/2005/8/layout/radial4"/>
    <dgm:cxn modelId="{5BFCEDEC-63C6-4FBA-808C-888E08EB30BF}" type="presOf" srcId="{2CF60E4D-EB07-4C56-A3D3-EEF21B3CDBF5}" destId="{C355537A-D775-4CF6-84F7-744573FC49CC}" srcOrd="0" destOrd="0" presId="urn:microsoft.com/office/officeart/2005/8/layout/radial4"/>
    <dgm:cxn modelId="{5D5424E6-8EBE-45DF-A5AA-264C207C2051}" type="presOf" srcId="{F0C8C57B-84C6-49CB-93FF-D1F58905F603}" destId="{56B6C9E0-402D-4EF9-A802-EFD404568320}" srcOrd="0" destOrd="0" presId="urn:microsoft.com/office/officeart/2005/8/layout/radial4"/>
    <dgm:cxn modelId="{C14BB7CF-39E1-4AFA-BF1E-6F18F2636D95}" srcId="{9382B86B-23DD-4C86-9BAA-5C06E527B1BF}" destId="{F0C8C57B-84C6-49CB-93FF-D1F58905F603}" srcOrd="0" destOrd="0" parTransId="{FB253C34-BBE1-46B3-A472-D7C8249A03B0}" sibTransId="{847C75C4-699F-4CC4-8310-601640F6B222}"/>
    <dgm:cxn modelId="{3E2AD292-439C-4803-8B76-F5049DD6518F}" type="presOf" srcId="{9382B86B-23DD-4C86-9BAA-5C06E527B1BF}" destId="{07AE0D23-01E1-46CE-BA06-12741CD45FCE}" srcOrd="0" destOrd="0" presId="urn:microsoft.com/office/officeart/2005/8/layout/radial4"/>
    <dgm:cxn modelId="{0DF6C57B-8032-4BEB-95C2-DB8E10DC6057}" type="presParOf" srcId="{FD7F4C09-B7B8-4CDE-A561-7BED225BB2C5}" destId="{07AE0D23-01E1-46CE-BA06-12741CD45FCE}" srcOrd="0" destOrd="0" presId="urn:microsoft.com/office/officeart/2005/8/layout/radial4"/>
    <dgm:cxn modelId="{53C7AFE7-ECFB-4985-8F63-6C6E270B3165}" type="presParOf" srcId="{FD7F4C09-B7B8-4CDE-A561-7BED225BB2C5}" destId="{ACAB46EA-46D7-418B-B4C4-0A724B836797}" srcOrd="1" destOrd="0" presId="urn:microsoft.com/office/officeart/2005/8/layout/radial4"/>
    <dgm:cxn modelId="{68E6D808-97BB-4974-82FA-5B2AB8D3821B}" type="presParOf" srcId="{FD7F4C09-B7B8-4CDE-A561-7BED225BB2C5}" destId="{56B6C9E0-402D-4EF9-A802-EFD404568320}" srcOrd="2" destOrd="0" presId="urn:microsoft.com/office/officeart/2005/8/layout/radial4"/>
    <dgm:cxn modelId="{E04F3D14-1524-4CDD-8EBE-D0E4DAF3FDD5}" type="presParOf" srcId="{FD7F4C09-B7B8-4CDE-A561-7BED225BB2C5}" destId="{C355537A-D775-4CF6-84F7-744573FC49CC}" srcOrd="3" destOrd="0" presId="urn:microsoft.com/office/officeart/2005/8/layout/radial4"/>
    <dgm:cxn modelId="{DE89B51E-0D13-4845-A6D1-DF6332C98527}" type="presParOf" srcId="{FD7F4C09-B7B8-4CDE-A561-7BED225BB2C5}" destId="{3105955E-CF47-4013-B94B-0D19A6296F13}" srcOrd="4" destOrd="0" presId="urn:microsoft.com/office/officeart/2005/8/layout/radial4"/>
    <dgm:cxn modelId="{4CA48E4F-D25B-48C5-8679-0B085C85C87C}" type="presParOf" srcId="{FD7F4C09-B7B8-4CDE-A561-7BED225BB2C5}" destId="{6545C1D8-4680-4884-B228-A80AC9AD9DFC}" srcOrd="5" destOrd="0" presId="urn:microsoft.com/office/officeart/2005/8/layout/radial4"/>
    <dgm:cxn modelId="{6C1BECDF-61F6-40BE-AB59-A8A3E587FB71}" type="presParOf" srcId="{FD7F4C09-B7B8-4CDE-A561-7BED225BB2C5}" destId="{9EC53490-86F3-42AE-AE48-18FE97ED0063}" srcOrd="6"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B257C4-C2B6-4C67-B889-07D4C3375029}" type="doc">
      <dgm:prSet loTypeId="urn:microsoft.com/office/officeart/2005/8/layout/arrow6" loCatId="process" qsTypeId="urn:microsoft.com/office/officeart/2005/8/quickstyle/simple3" qsCatId="simple" csTypeId="urn:microsoft.com/office/officeart/2005/8/colors/accent1_2#2" csCatId="accent1" phldr="1"/>
      <dgm:spPr/>
      <dgm:t>
        <a:bodyPr/>
        <a:lstStyle/>
        <a:p>
          <a:endParaRPr lang="es-ES"/>
        </a:p>
      </dgm:t>
    </dgm:pt>
    <dgm:pt modelId="{0FC699B2-7781-4209-A865-3A9318E6E050}">
      <dgm:prSet phldrT="[Texto]"/>
      <dgm:spPr/>
      <dgm:t>
        <a:bodyPr/>
        <a:lstStyle/>
        <a:p>
          <a:r>
            <a:rPr lang="es-ES" dirty="0"/>
            <a:t>Acuerdos líderes</a:t>
          </a:r>
        </a:p>
      </dgm:t>
    </dgm:pt>
    <dgm:pt modelId="{B40895E8-FF46-4F68-AF85-A0FE068978F7}" type="parTrans" cxnId="{D7C335E2-97A0-491E-AD18-2877528E1E5B}">
      <dgm:prSet/>
      <dgm:spPr/>
      <dgm:t>
        <a:bodyPr/>
        <a:lstStyle/>
        <a:p>
          <a:endParaRPr lang="es-ES"/>
        </a:p>
      </dgm:t>
    </dgm:pt>
    <dgm:pt modelId="{C467D819-552D-46F2-90DB-384295BFF862}" type="sibTrans" cxnId="{D7C335E2-97A0-491E-AD18-2877528E1E5B}">
      <dgm:prSet/>
      <dgm:spPr/>
      <dgm:t>
        <a:bodyPr/>
        <a:lstStyle/>
        <a:p>
          <a:endParaRPr lang="es-ES"/>
        </a:p>
      </dgm:t>
    </dgm:pt>
    <dgm:pt modelId="{07EA557E-C60E-40B3-827A-7C0949EF3619}">
      <dgm:prSet phldrT="[Texto]"/>
      <dgm:spPr/>
      <dgm:t>
        <a:bodyPr/>
        <a:lstStyle/>
        <a:p>
          <a:r>
            <a:rPr lang="es-ES" dirty="0"/>
            <a:t>Actuar de la base</a:t>
          </a:r>
        </a:p>
      </dgm:t>
    </dgm:pt>
    <dgm:pt modelId="{E5E6A771-7D4D-4A38-94DC-3779CA3D6136}" type="parTrans" cxnId="{498C3344-E0C3-414C-8997-1A1ACC1EF654}">
      <dgm:prSet/>
      <dgm:spPr/>
      <dgm:t>
        <a:bodyPr/>
        <a:lstStyle/>
        <a:p>
          <a:endParaRPr lang="es-ES"/>
        </a:p>
      </dgm:t>
    </dgm:pt>
    <dgm:pt modelId="{87961FA6-56DE-47FB-9A13-20A5E418A0D5}" type="sibTrans" cxnId="{498C3344-E0C3-414C-8997-1A1ACC1EF654}">
      <dgm:prSet/>
      <dgm:spPr/>
      <dgm:t>
        <a:bodyPr/>
        <a:lstStyle/>
        <a:p>
          <a:endParaRPr lang="es-ES"/>
        </a:p>
      </dgm:t>
    </dgm:pt>
    <dgm:pt modelId="{A11659BA-01DC-42DA-8C62-DF1F86CDA57F}" type="pres">
      <dgm:prSet presAssocID="{CEB257C4-C2B6-4C67-B889-07D4C3375029}" presName="compositeShape" presStyleCnt="0">
        <dgm:presLayoutVars>
          <dgm:chMax val="2"/>
          <dgm:dir/>
          <dgm:resizeHandles val="exact"/>
        </dgm:presLayoutVars>
      </dgm:prSet>
      <dgm:spPr/>
      <dgm:t>
        <a:bodyPr/>
        <a:lstStyle/>
        <a:p>
          <a:endParaRPr lang="es-CL"/>
        </a:p>
      </dgm:t>
    </dgm:pt>
    <dgm:pt modelId="{E7CC62B2-7C97-4F44-9535-179324DC1A8E}" type="pres">
      <dgm:prSet presAssocID="{CEB257C4-C2B6-4C67-B889-07D4C3375029}" presName="ribbon" presStyleLbl="node1" presStyleIdx="0" presStyleCnt="1" custLinFactNeighborY="497"/>
      <dgm:spPr/>
    </dgm:pt>
    <dgm:pt modelId="{79966361-41EC-445F-9168-245BB7ADEB9B}" type="pres">
      <dgm:prSet presAssocID="{CEB257C4-C2B6-4C67-B889-07D4C3375029}" presName="leftArrowText" presStyleLbl="node1" presStyleIdx="0" presStyleCnt="1">
        <dgm:presLayoutVars>
          <dgm:chMax val="0"/>
          <dgm:bulletEnabled val="1"/>
        </dgm:presLayoutVars>
      </dgm:prSet>
      <dgm:spPr/>
      <dgm:t>
        <a:bodyPr/>
        <a:lstStyle/>
        <a:p>
          <a:endParaRPr lang="es-CL"/>
        </a:p>
      </dgm:t>
    </dgm:pt>
    <dgm:pt modelId="{AE8CC1DE-BAB0-415C-8552-F54451BDBC97}" type="pres">
      <dgm:prSet presAssocID="{CEB257C4-C2B6-4C67-B889-07D4C3375029}" presName="rightArrowText" presStyleLbl="node1" presStyleIdx="0" presStyleCnt="1">
        <dgm:presLayoutVars>
          <dgm:chMax val="0"/>
          <dgm:bulletEnabled val="1"/>
        </dgm:presLayoutVars>
      </dgm:prSet>
      <dgm:spPr/>
      <dgm:t>
        <a:bodyPr/>
        <a:lstStyle/>
        <a:p>
          <a:endParaRPr lang="es-CL"/>
        </a:p>
      </dgm:t>
    </dgm:pt>
  </dgm:ptLst>
  <dgm:cxnLst>
    <dgm:cxn modelId="{D7C335E2-97A0-491E-AD18-2877528E1E5B}" srcId="{CEB257C4-C2B6-4C67-B889-07D4C3375029}" destId="{0FC699B2-7781-4209-A865-3A9318E6E050}" srcOrd="0" destOrd="0" parTransId="{B40895E8-FF46-4F68-AF85-A0FE068978F7}" sibTransId="{C467D819-552D-46F2-90DB-384295BFF862}"/>
    <dgm:cxn modelId="{120B8DDE-1DB4-459F-9DC3-97FF768B2F88}" type="presOf" srcId="{0FC699B2-7781-4209-A865-3A9318E6E050}" destId="{79966361-41EC-445F-9168-245BB7ADEB9B}" srcOrd="0" destOrd="0" presId="urn:microsoft.com/office/officeart/2005/8/layout/arrow6"/>
    <dgm:cxn modelId="{5BDE622E-7928-465F-AC8D-AD1465C9CF3A}" type="presOf" srcId="{07EA557E-C60E-40B3-827A-7C0949EF3619}" destId="{AE8CC1DE-BAB0-415C-8552-F54451BDBC97}" srcOrd="0" destOrd="0" presId="urn:microsoft.com/office/officeart/2005/8/layout/arrow6"/>
    <dgm:cxn modelId="{0F4841F7-3288-4CC3-A160-057F692EF1A4}" type="presOf" srcId="{CEB257C4-C2B6-4C67-B889-07D4C3375029}" destId="{A11659BA-01DC-42DA-8C62-DF1F86CDA57F}" srcOrd="0" destOrd="0" presId="urn:microsoft.com/office/officeart/2005/8/layout/arrow6"/>
    <dgm:cxn modelId="{498C3344-E0C3-414C-8997-1A1ACC1EF654}" srcId="{CEB257C4-C2B6-4C67-B889-07D4C3375029}" destId="{07EA557E-C60E-40B3-827A-7C0949EF3619}" srcOrd="1" destOrd="0" parTransId="{E5E6A771-7D4D-4A38-94DC-3779CA3D6136}" sibTransId="{87961FA6-56DE-47FB-9A13-20A5E418A0D5}"/>
    <dgm:cxn modelId="{C810E926-FB43-4E55-9484-A28A89D901C2}" type="presParOf" srcId="{A11659BA-01DC-42DA-8C62-DF1F86CDA57F}" destId="{E7CC62B2-7C97-4F44-9535-179324DC1A8E}" srcOrd="0" destOrd="0" presId="urn:microsoft.com/office/officeart/2005/8/layout/arrow6"/>
    <dgm:cxn modelId="{889474DD-BA13-415F-9579-4B373E1B8380}" type="presParOf" srcId="{A11659BA-01DC-42DA-8C62-DF1F86CDA57F}" destId="{79966361-41EC-445F-9168-245BB7ADEB9B}" srcOrd="1" destOrd="0" presId="urn:microsoft.com/office/officeart/2005/8/layout/arrow6"/>
    <dgm:cxn modelId="{71026B11-C215-4197-894B-8DB1EB03AE71}" type="presParOf" srcId="{A11659BA-01DC-42DA-8C62-DF1F86CDA57F}" destId="{AE8CC1DE-BAB0-415C-8552-F54451BDBC97}" srcOrd="2" destOrd="0" presId="urn:microsoft.com/office/officeart/2005/8/layout/arrow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a:defRPr/>
            </a:pPr>
            <a:endParaRPr lang="es-ES"/>
          </a:p>
        </p:txBody>
      </p:sp>
      <p:sp>
        <p:nvSpPr>
          <p:cNvPr id="225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s-E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225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pPr>
              <a:defRPr/>
            </a:pPr>
            <a:endParaRPr lang="es-ES"/>
          </a:p>
        </p:txBody>
      </p:sp>
      <p:sp>
        <p:nvSpPr>
          <p:cNvPr id="22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59D1A789-6293-4077-B837-F58914C2971D}" type="slidenum">
              <a:rPr lang="es-ES"/>
              <a:pPr>
                <a:defRPr/>
              </a:pPr>
              <a:t>‹#›</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fld id="{8107029D-73D8-4974-BBA9-432740537671}" type="slidenum">
              <a:rPr lang="es-ES" smtClean="0"/>
              <a:pPr/>
              <a:t>1</a:t>
            </a:fld>
            <a:endParaRPr lang="es-ES" smtClean="0"/>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8EC8EBDC-4E8A-4A90-ADEE-3F8328988858}" type="slidenum">
              <a:rPr lang="es-ES" smtClean="0"/>
              <a:pPr/>
              <a:t>2</a:t>
            </a:fld>
            <a:endParaRPr lang="es-E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31FDE5FF-33C6-44BA-A0C3-BFA7658BFE60}" type="slidenum">
              <a:rPr lang="es-ES" smtClean="0"/>
              <a:pPr/>
              <a:t>3</a:t>
            </a:fld>
            <a:endParaRPr lang="es-E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1FD2B11-072D-45FA-981B-9CA3D98BF0F7}" type="slidenum">
              <a:rPr lang="es-ES" smtClean="0"/>
              <a:pPr/>
              <a:t>4</a:t>
            </a:fld>
            <a:endParaRPr lang="es-ES" smtClean="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65A7C119-40C7-4DD1-BEA3-DBAA8278EEF4}" type="slidenum">
              <a:rPr lang="es-ES" smtClean="0"/>
              <a:pPr/>
              <a:t>5</a:t>
            </a:fld>
            <a:endParaRPr lang="es-ES" smtClean="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87E7B65E-4211-45EA-A541-CBB32C461F11}" type="slidenum">
              <a:rPr lang="es-ES" smtClean="0"/>
              <a:pPr/>
              <a:t>6</a:t>
            </a:fld>
            <a:endParaRPr lang="es-ES" smtClean="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F8C66793-E950-472E-976F-D303F22CECF0}" type="slidenum">
              <a:rPr lang="es-ES" smtClean="0"/>
              <a:pPr/>
              <a:t>7</a:t>
            </a:fld>
            <a:endParaRPr lang="es-ES" smtClean="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6D246058-CFC3-4CB4-88A2-B2C7A411E827}" type="slidenum">
              <a:rPr lang="es-ES" smtClean="0"/>
              <a:pPr/>
              <a:t>8</a:t>
            </a:fld>
            <a:endParaRPr lang="es-ES" smtClean="0"/>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5686E420-9AAE-4FCB-A2A0-1A0FFA03EA2F}" type="slidenum">
              <a:rPr lang="es-ES" smtClean="0"/>
              <a:pPr/>
              <a:t>9</a:t>
            </a:fld>
            <a:endParaRPr lang="es-ES" smtClean="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6D88ABF5-E82F-4C7B-8499-C4FB6FA5C77A}" type="slidenum">
              <a:rPr lang="es-ES" smtClean="0"/>
              <a:pPr/>
              <a:t>10</a:t>
            </a:fld>
            <a:endParaRPr lang="es-ES" smtClean="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p>
            <a:fld id="{9975219C-80F9-41C3-9042-21E257EFC667}" type="slidenum">
              <a:rPr lang="es-ES" smtClean="0"/>
              <a:pPr/>
              <a:t>11</a:t>
            </a:fld>
            <a:endParaRPr lang="es-ES" smtClean="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502238DC-C96F-4194-9825-847834E66045}" type="slidenum">
              <a:rPr lang="es-ES" smtClean="0"/>
              <a:pPr/>
              <a:t>12</a:t>
            </a:fld>
            <a:endParaRPr lang="es-ES" smtClean="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BB71AF71-8D30-45C3-86F3-2070A163D769}" type="slidenum">
              <a:rPr lang="es-ES" smtClean="0"/>
              <a:pPr/>
              <a:t>13</a:t>
            </a:fld>
            <a:endParaRPr lang="es-ES" smtClean="0"/>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47AE900B-A87A-460E-8E38-32F80058F20E}" type="slidenum">
              <a:rPr lang="es-ES" smtClean="0"/>
              <a:pPr/>
              <a:t>14</a:t>
            </a:fld>
            <a:endParaRPr lang="es-ES" smtClean="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2ADCFCDE-78F4-4268-B18E-C087882E5FBC}" type="slidenum">
              <a:rPr lang="es-ES" smtClean="0"/>
              <a:pPr/>
              <a:t>15</a:t>
            </a:fld>
            <a:endParaRPr lang="es-ES" smtClean="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7C6D0765-7134-4B73-A166-33CFE85B01D2}" type="slidenum">
              <a:rPr lang="es-ES" smtClean="0"/>
              <a:pPr/>
              <a:t>16</a:t>
            </a:fld>
            <a:endParaRPr lang="es-ES" smtClean="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p:spPr>
        <p:txBody>
          <a:bodyPr/>
          <a:lstStyle/>
          <a:p>
            <a:fld id="{A6A7727C-DD71-427A-A744-C727BF2A2F20}" type="slidenum">
              <a:rPr lang="es-ES" smtClean="0"/>
              <a:pPr/>
              <a:t>17</a:t>
            </a:fld>
            <a:endParaRPr lang="es-ES" smtClean="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p:spPr>
        <p:txBody>
          <a:bodyPr/>
          <a:lstStyle/>
          <a:p>
            <a:fld id="{8081BF2C-B91B-46B6-BE0F-6A9CA3DDF423}" type="slidenum">
              <a:rPr lang="es-ES" smtClean="0"/>
              <a:pPr/>
              <a:t>18</a:t>
            </a:fld>
            <a:endParaRPr lang="es-ES" smtClean="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0F1FE42A-7C6D-4913-B0BB-0072B7A63E2C}" type="slidenum">
              <a:rPr lang="es-ES" smtClean="0"/>
              <a:pPr/>
              <a:t>19</a:t>
            </a:fld>
            <a:endParaRPr lang="es-ES" smtClean="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02A82CDA-3439-4BCF-831E-20A50F376112}" type="slidenum">
              <a:rPr lang="es-ES" smtClean="0"/>
              <a:pPr/>
              <a:t>20</a:t>
            </a:fld>
            <a:endParaRPr lang="es-ES"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050174D4-94E8-4650-A1B8-AE2495BC8322}" type="slidenum">
              <a:rPr lang="es-ES" smtClean="0"/>
              <a:pPr/>
              <a:t>21</a:t>
            </a:fld>
            <a:endParaRPr lang="es-ES" smtClean="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p>
            <a:fld id="{2FB32C1E-48EB-4E74-A600-03DF34CA2311}" type="slidenum">
              <a:rPr lang="es-ES" smtClean="0"/>
              <a:pPr/>
              <a:t>22</a:t>
            </a:fld>
            <a:endParaRPr lang="es-ES" smtClean="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p:spPr>
        <p:txBody>
          <a:bodyPr/>
          <a:lstStyle/>
          <a:p>
            <a:fld id="{3E6B227C-940C-4B6C-8D21-640C2E29D781}" type="slidenum">
              <a:rPr lang="es-ES" smtClean="0"/>
              <a:pPr/>
              <a:t>23</a:t>
            </a:fld>
            <a:endParaRPr lang="es-ES" smtClean="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p:spPr>
        <p:txBody>
          <a:bodyPr/>
          <a:lstStyle/>
          <a:p>
            <a:fld id="{8E4CB3E2-FA5E-457E-9A89-257844263B9A}" type="slidenum">
              <a:rPr lang="es-ES" smtClean="0"/>
              <a:pPr/>
              <a:t>24</a:t>
            </a:fld>
            <a:endParaRPr lang="es-ES" smtClean="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fld id="{5787B558-F03C-4D83-B73B-98B5FD13B968}" type="slidenum">
              <a:rPr lang="es-ES" smtClean="0"/>
              <a:pPr/>
              <a:t>25</a:t>
            </a:fld>
            <a:endParaRPr lang="es-ES" smtClean="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A9E5B697-E4D0-4D83-8A5D-430FAAF7F4B2}" type="slidenum">
              <a:rPr lang="es-ES" smtClean="0"/>
              <a:pPr/>
              <a:t>26</a:t>
            </a:fld>
            <a:endParaRPr lang="es-ES" smtClean="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50FCD0B0-7A39-4783-82DD-94F277DFF7DA}" type="slidenum">
              <a:rPr lang="es-ES" smtClean="0"/>
              <a:pPr/>
              <a:t>27</a:t>
            </a:fld>
            <a:endParaRPr lang="es-ES" smtClean="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BF1F3821-E745-4B82-894D-58519C66299A}" type="slidenum">
              <a:rPr lang="es-ES" smtClean="0"/>
              <a:pPr/>
              <a:t>28</a:t>
            </a:fld>
            <a:endParaRPr lang="es-ES" smtClean="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27B05DB6-5596-4C60-A908-D0CFBB1B08A6}" type="slidenum">
              <a:rPr lang="es-ES" smtClean="0"/>
              <a:pPr/>
              <a:t>29</a:t>
            </a:fld>
            <a:endParaRPr lang="es-ES" smtClean="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p:spPr>
        <p:txBody>
          <a:bodyPr/>
          <a:lstStyle/>
          <a:p>
            <a:fld id="{F5BA97DA-B3FD-4263-90EB-C657379E707C}" type="slidenum">
              <a:rPr lang="es-ES" smtClean="0"/>
              <a:pPr/>
              <a:t>30</a:t>
            </a:fld>
            <a:endParaRPr lang="es-ES" smtClean="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0E5498BA-51F3-4489-871F-094C05137D80}" type="slidenum">
              <a:rPr lang="es-ES" smtClean="0"/>
              <a:pPr/>
              <a:t>31</a:t>
            </a:fld>
            <a:endParaRPr lang="es-ES" smtClean="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p:spPr>
        <p:txBody>
          <a:bodyPr/>
          <a:lstStyle/>
          <a:p>
            <a:fld id="{CF76B3A7-F672-4716-B9F5-7060CFA30211}" type="slidenum">
              <a:rPr lang="es-ES" smtClean="0"/>
              <a:pPr/>
              <a:t>32</a:t>
            </a:fld>
            <a:endParaRPr lang="es-ES" smtClean="0"/>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p:spPr>
        <p:txBody>
          <a:bodyPr/>
          <a:lstStyle/>
          <a:p>
            <a:fld id="{80240E6E-C127-47B5-B3BB-087B1DBCEB03}" type="slidenum">
              <a:rPr lang="es-ES" smtClean="0"/>
              <a:pPr/>
              <a:t>33</a:t>
            </a:fld>
            <a:endParaRPr lang="es-ES" smtClean="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p:spPr>
        <p:txBody>
          <a:bodyPr/>
          <a:lstStyle/>
          <a:p>
            <a:fld id="{640B4F89-BD45-4DEA-A76B-B873E776AD33}" type="slidenum">
              <a:rPr lang="es-ES" smtClean="0"/>
              <a:pPr/>
              <a:t>34</a:t>
            </a:fld>
            <a:endParaRPr lang="es-ES" smtClean="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0905378D-BF51-4201-ACD5-2C8F6A10EF5A}" type="slidenum">
              <a:rPr lang="es-ES" smtClean="0"/>
              <a:pPr/>
              <a:t>35</a:t>
            </a:fld>
            <a:endParaRPr lang="es-ES" smtClean="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p:spPr>
        <p:txBody>
          <a:bodyPr/>
          <a:lstStyle/>
          <a:p>
            <a:fld id="{54A0AEB9-FCCA-4B07-9CB6-27D5562E4865}" type="slidenum">
              <a:rPr lang="es-ES" smtClean="0"/>
              <a:pPr/>
              <a:t>36</a:t>
            </a:fld>
            <a:endParaRPr lang="es-ES" smtClean="0"/>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p:spPr>
        <p:txBody>
          <a:bodyPr/>
          <a:lstStyle/>
          <a:p>
            <a:fld id="{FB19DDA7-90FF-40B5-B257-C9E01E267C00}" type="slidenum">
              <a:rPr lang="es-ES" smtClean="0"/>
              <a:pPr/>
              <a:t>37</a:t>
            </a:fld>
            <a:endParaRPr lang="es-ES" smtClean="0"/>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p:spPr>
        <p:txBody>
          <a:bodyPr/>
          <a:lstStyle/>
          <a:p>
            <a:fld id="{E3537191-40B1-4639-B875-2A027427CB5B}" type="slidenum">
              <a:rPr lang="es-ES" smtClean="0"/>
              <a:pPr/>
              <a:t>38</a:t>
            </a:fld>
            <a:endParaRPr lang="es-ES" smtClean="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p:spPr>
        <p:txBody>
          <a:bodyPr/>
          <a:lstStyle/>
          <a:p>
            <a:fld id="{C1A74C86-41A2-4934-A88C-036C5398DE1A}" type="slidenum">
              <a:rPr lang="es-ES" smtClean="0"/>
              <a:pPr/>
              <a:t>39</a:t>
            </a:fld>
            <a:endParaRPr lang="es-ES" smtClean="0"/>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p:spPr>
        <p:txBody>
          <a:bodyPr/>
          <a:lstStyle/>
          <a:p>
            <a:fld id="{179F9544-5A9F-4496-8178-5FAA2F37035E}" type="slidenum">
              <a:rPr lang="es-ES" smtClean="0"/>
              <a:pPr/>
              <a:t>40</a:t>
            </a:fld>
            <a:endParaRPr lang="es-ES" smtClean="0"/>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p:spPr>
        <p:txBody>
          <a:bodyPr/>
          <a:lstStyle/>
          <a:p>
            <a:fld id="{B6E6A37D-D127-437C-A1D4-73E63B0DD117}" type="slidenum">
              <a:rPr lang="es-ES" smtClean="0"/>
              <a:pPr/>
              <a:t>41</a:t>
            </a:fld>
            <a:endParaRPr lang="es-ES" smtClean="0"/>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p:spPr>
        <p:txBody>
          <a:bodyPr/>
          <a:lstStyle/>
          <a:p>
            <a:fld id="{5BD89094-05FB-477B-84A0-C9717F1931BB}" type="slidenum">
              <a:rPr lang="es-ES" smtClean="0"/>
              <a:pPr/>
              <a:t>42</a:t>
            </a:fld>
            <a:endParaRPr lang="es-ES" smtClean="0"/>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p:spPr>
        <p:txBody>
          <a:bodyPr/>
          <a:lstStyle/>
          <a:p>
            <a:fld id="{EA267B53-3943-457B-95EE-958533AABB61}" type="slidenum">
              <a:rPr lang="es-ES" smtClean="0"/>
              <a:pPr/>
              <a:t>43</a:t>
            </a:fld>
            <a:endParaRPr lang="es-ES" smtClean="0"/>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p:spPr>
        <p:txBody>
          <a:bodyPr/>
          <a:lstStyle/>
          <a:p>
            <a:fld id="{8456BAE4-1E21-4371-A70D-BFDE59CCEBD6}" type="slidenum">
              <a:rPr lang="es-ES" smtClean="0"/>
              <a:pPr/>
              <a:t>44</a:t>
            </a:fld>
            <a:endParaRPr lang="es-ES" smtClean="0"/>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p:spPr>
        <p:txBody>
          <a:bodyPr/>
          <a:lstStyle/>
          <a:p>
            <a:fld id="{BE9A9C42-6113-4E87-972A-C8D490C87DDB}" type="slidenum">
              <a:rPr lang="es-ES" smtClean="0"/>
              <a:pPr/>
              <a:t>45</a:t>
            </a:fld>
            <a:endParaRPr lang="es-ES" smtClean="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p:spPr>
        <p:txBody>
          <a:bodyPr/>
          <a:lstStyle/>
          <a:p>
            <a:fld id="{296D2A83-26FE-4E0E-B70A-8F7A9F368980}" type="slidenum">
              <a:rPr lang="es-ES" smtClean="0"/>
              <a:pPr/>
              <a:t>46</a:t>
            </a:fld>
            <a:endParaRPr lang="es-ES" smtClean="0"/>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fld id="{E68D6792-61C8-4124-B0F9-CE02F0FDB7B1}" type="slidenum">
              <a:rPr lang="es-ES" smtClean="0"/>
              <a:pPr/>
              <a:t>47</a:t>
            </a:fld>
            <a:endParaRPr lang="es-ES" smtClean="0"/>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p:spPr>
        <p:txBody>
          <a:bodyPr/>
          <a:lstStyle/>
          <a:p>
            <a:fld id="{8E0AAC09-253F-4C8C-B065-BB5D4A75732C}" type="slidenum">
              <a:rPr lang="es-ES" smtClean="0"/>
              <a:pPr/>
              <a:t>48</a:t>
            </a:fld>
            <a:endParaRPr lang="es-ES" smtClean="0"/>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p:spPr>
        <p:txBody>
          <a:bodyPr/>
          <a:lstStyle/>
          <a:p>
            <a:fld id="{212110FB-69B8-4955-BFC0-B6DA6FFE6A4E}" type="slidenum">
              <a:rPr lang="es-ES" smtClean="0"/>
              <a:pPr/>
              <a:t>49</a:t>
            </a:fld>
            <a:endParaRPr lang="es-ES" smtClean="0"/>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a:noFill/>
        </p:spPr>
        <p:txBody>
          <a:bodyPr/>
          <a:lstStyle/>
          <a:p>
            <a:fld id="{25190B3A-4965-4C12-8D27-0DFF7640B6DF}" type="slidenum">
              <a:rPr lang="es-ES" smtClean="0"/>
              <a:pPr/>
              <a:t>50</a:t>
            </a:fld>
            <a:endParaRPr lang="es-ES" smtClean="0"/>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p:spPr>
        <p:txBody>
          <a:bodyPr/>
          <a:lstStyle/>
          <a:p>
            <a:fld id="{7638EC6F-52FE-4477-AB77-075EEFFCBE63}" type="slidenum">
              <a:rPr lang="es-ES" smtClean="0"/>
              <a:pPr/>
              <a:t>51</a:t>
            </a:fld>
            <a:endParaRPr lang="es-ES" smtClean="0"/>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a:noFill/>
        </p:spPr>
        <p:txBody>
          <a:bodyPr/>
          <a:lstStyle/>
          <a:p>
            <a:fld id="{25D9A35C-2044-4666-B213-1AFA7715ED72}" type="slidenum">
              <a:rPr lang="es-ES" smtClean="0"/>
              <a:pPr/>
              <a:t>52</a:t>
            </a:fld>
            <a:endParaRPr lang="es-ES" smtClean="0"/>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p:spPr>
        <p:txBody>
          <a:bodyPr/>
          <a:lstStyle/>
          <a:p>
            <a:fld id="{C8E4087E-42E2-47AA-A4A4-0D314F8C7E3D}" type="slidenum">
              <a:rPr lang="es-ES" smtClean="0"/>
              <a:pPr/>
              <a:t>53</a:t>
            </a:fld>
            <a:endParaRPr lang="es-ES" smtClean="0"/>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a:noFill/>
        </p:spPr>
        <p:txBody>
          <a:bodyPr/>
          <a:lstStyle/>
          <a:p>
            <a:fld id="{CD2F0B79-8C1A-4FB3-81C9-CCCCDBBA4102}" type="slidenum">
              <a:rPr lang="es-ES" smtClean="0"/>
              <a:pPr/>
              <a:t>54</a:t>
            </a:fld>
            <a:endParaRPr lang="es-ES" smtClean="0"/>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a:noFill/>
        </p:spPr>
        <p:txBody>
          <a:bodyPr/>
          <a:lstStyle/>
          <a:p>
            <a:fld id="{598D22C3-B170-424A-AD98-9C91192986F2}" type="slidenum">
              <a:rPr lang="es-ES" smtClean="0"/>
              <a:pPr/>
              <a:t>55</a:t>
            </a:fld>
            <a:endParaRPr lang="es-ES" smtClean="0"/>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a:noFill/>
        </p:spPr>
        <p:txBody>
          <a:bodyPr/>
          <a:lstStyle/>
          <a:p>
            <a:fld id="{6674A006-9D79-48FA-B275-EBD66ADD7CE5}" type="slidenum">
              <a:rPr lang="es-ES" smtClean="0"/>
              <a:pPr/>
              <a:t>56</a:t>
            </a:fld>
            <a:endParaRPr lang="es-ES" smtClean="0"/>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a:noFill/>
        </p:spPr>
        <p:txBody>
          <a:bodyPr/>
          <a:lstStyle/>
          <a:p>
            <a:fld id="{03608E29-390E-4669-BE94-0246A6497221}" type="slidenum">
              <a:rPr lang="es-ES" smtClean="0"/>
              <a:pPr/>
              <a:t>57</a:t>
            </a:fld>
            <a:endParaRPr lang="es-ES" smtClean="0"/>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p:spPr>
        <p:txBody>
          <a:bodyPr/>
          <a:lstStyle/>
          <a:p>
            <a:fld id="{EB8D2AAF-06AC-4914-8682-5973A7695B8B}" type="slidenum">
              <a:rPr lang="es-ES" smtClean="0"/>
              <a:pPr/>
              <a:t>59</a:t>
            </a:fld>
            <a:endParaRPr lang="es-ES" smtClean="0"/>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p:spPr>
        <p:txBody>
          <a:bodyPr/>
          <a:lstStyle/>
          <a:p>
            <a:fld id="{9D4C996C-0732-451B-B01B-5CC9202DF5D5}" type="slidenum">
              <a:rPr lang="es-ES" smtClean="0"/>
              <a:pPr/>
              <a:t>60</a:t>
            </a:fld>
            <a:endParaRPr lang="es-ES" smtClean="0"/>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p:spPr>
        <p:txBody>
          <a:bodyPr/>
          <a:lstStyle/>
          <a:p>
            <a:fld id="{E6A15037-5EB6-49D9-8F5F-C656626A9A1E}" type="slidenum">
              <a:rPr lang="es-ES" smtClean="0"/>
              <a:pPr/>
              <a:t>61</a:t>
            </a:fld>
            <a:endParaRPr lang="es-ES" smtClean="0"/>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p:spPr>
        <p:txBody>
          <a:bodyPr/>
          <a:lstStyle/>
          <a:p>
            <a:fld id="{0F69EB9E-613A-4DC3-847B-F2E63E94268F}" type="slidenum">
              <a:rPr lang="es-ES" smtClean="0"/>
              <a:pPr/>
              <a:t>62</a:t>
            </a:fld>
            <a:endParaRPr lang="es-ES" smtClean="0"/>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p:spPr>
        <p:txBody>
          <a:bodyPr/>
          <a:lstStyle/>
          <a:p>
            <a:fld id="{C2A970B5-A7F0-4B55-8B83-54CF5A7045D5}" type="slidenum">
              <a:rPr lang="es-ES" smtClean="0"/>
              <a:pPr/>
              <a:t>63</a:t>
            </a:fld>
            <a:endParaRPr lang="es-ES" smtClean="0"/>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a:noFill/>
        </p:spPr>
        <p:txBody>
          <a:bodyPr/>
          <a:lstStyle/>
          <a:p>
            <a:fld id="{55396AFF-9704-47BC-A579-CB88B5F04286}" type="slidenum">
              <a:rPr lang="es-ES" smtClean="0"/>
              <a:pPr/>
              <a:t>64</a:t>
            </a:fld>
            <a:endParaRPr lang="es-ES" smtClean="0"/>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a:noFill/>
        </p:spPr>
        <p:txBody>
          <a:bodyPr/>
          <a:lstStyle/>
          <a:p>
            <a:fld id="{80E492D6-254B-4860-BE2B-C9ACBDF5C4D4}" type="slidenum">
              <a:rPr lang="es-ES" smtClean="0"/>
              <a:pPr/>
              <a:t>65</a:t>
            </a:fld>
            <a:endParaRPr lang="es-ES" smtClean="0"/>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a:noFill/>
        </p:spPr>
        <p:txBody>
          <a:bodyPr/>
          <a:lstStyle/>
          <a:p>
            <a:fld id="{3DDF1F86-D990-4D9A-81CB-0B8BE18118D0}" type="slidenum">
              <a:rPr lang="es-ES" smtClean="0"/>
              <a:pPr/>
              <a:t>66</a:t>
            </a:fld>
            <a:endParaRPr lang="es-ES" smtClean="0"/>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a:noFill/>
        </p:spPr>
        <p:txBody>
          <a:bodyPr/>
          <a:lstStyle/>
          <a:p>
            <a:fld id="{A8757FF4-E32A-4FFD-B3FE-8000070999A1}" type="slidenum">
              <a:rPr lang="es-ES" smtClean="0"/>
              <a:pPr/>
              <a:t>67</a:t>
            </a:fld>
            <a:endParaRPr lang="es-ES" smtClean="0"/>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a:noFill/>
        </p:spPr>
        <p:txBody>
          <a:bodyPr/>
          <a:lstStyle/>
          <a:p>
            <a:fld id="{BB051906-87BD-48EC-9265-1A9B31D33FF1}" type="slidenum">
              <a:rPr lang="es-ES" smtClean="0"/>
              <a:pPr/>
              <a:t>68</a:t>
            </a:fld>
            <a:endParaRPr lang="es-ES" smtClean="0"/>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a:noFill/>
        </p:spPr>
        <p:txBody>
          <a:bodyPr/>
          <a:lstStyle/>
          <a:p>
            <a:fld id="{A51CB201-2910-45A0-9CEF-FF0CCBBA95B0}" type="slidenum">
              <a:rPr lang="es-ES" smtClean="0"/>
              <a:pPr/>
              <a:t>69</a:t>
            </a:fld>
            <a:endParaRPr lang="es-ES" smtClean="0"/>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a:noFill/>
        </p:spPr>
        <p:txBody>
          <a:bodyPr/>
          <a:lstStyle/>
          <a:p>
            <a:fld id="{7ABDBE84-AE05-4DD8-B740-0018985B0512}" type="slidenum">
              <a:rPr lang="es-ES" smtClean="0"/>
              <a:pPr/>
              <a:t>70</a:t>
            </a:fld>
            <a:endParaRPr lang="es-ES" smtClean="0"/>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a:noFill/>
        </p:spPr>
        <p:txBody>
          <a:bodyPr/>
          <a:lstStyle/>
          <a:p>
            <a:fld id="{DA837B05-41A6-4F17-B70D-A28A7E75E21E}" type="slidenum">
              <a:rPr lang="es-ES" smtClean="0"/>
              <a:pPr/>
              <a:t>71</a:t>
            </a:fld>
            <a:endParaRPr lang="es-ES" smtClean="0"/>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a:noFill/>
        </p:spPr>
        <p:txBody>
          <a:bodyPr/>
          <a:lstStyle/>
          <a:p>
            <a:fld id="{DC3F2E50-E287-40AD-BAA8-218ABE6A6116}" type="slidenum">
              <a:rPr lang="es-ES" smtClean="0"/>
              <a:pPr/>
              <a:t>72</a:t>
            </a:fld>
            <a:endParaRPr lang="es-ES" smtClean="0"/>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p:spPr>
        <p:txBody>
          <a:bodyPr/>
          <a:lstStyle/>
          <a:p>
            <a:fld id="{AC41528B-F118-473D-809A-847F40A71D87}" type="slidenum">
              <a:rPr lang="es-ES" smtClean="0"/>
              <a:pPr/>
              <a:t>73</a:t>
            </a:fld>
            <a:endParaRPr lang="es-ES" smtClean="0"/>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a:noFill/>
        </p:spPr>
        <p:txBody>
          <a:bodyPr/>
          <a:lstStyle/>
          <a:p>
            <a:fld id="{E4087C76-9BF4-4BC7-946C-EE78F486E583}" type="slidenum">
              <a:rPr lang="es-ES" smtClean="0"/>
              <a:pPr/>
              <a:t>74</a:t>
            </a:fld>
            <a:endParaRPr lang="es-ES" smtClean="0"/>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a:noFill/>
        </p:spPr>
        <p:txBody>
          <a:bodyPr/>
          <a:lstStyle/>
          <a:p>
            <a:fld id="{DCB53BD7-8B86-4633-954C-8BC7DFBCCB1A}" type="slidenum">
              <a:rPr lang="es-ES" smtClean="0"/>
              <a:pPr/>
              <a:t>75</a:t>
            </a:fld>
            <a:endParaRPr lang="es-ES" smtClean="0"/>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a:noFill/>
        </p:spPr>
        <p:txBody>
          <a:bodyPr/>
          <a:lstStyle/>
          <a:p>
            <a:fld id="{EF19CF88-7DFE-4DD2-A83D-DF572B9EC316}" type="slidenum">
              <a:rPr lang="es-ES" smtClean="0"/>
              <a:pPr/>
              <a:t>76</a:t>
            </a:fld>
            <a:endParaRPr lang="es-ES" smtClean="0"/>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a:spLocks noGrp="1" noChangeArrowheads="1"/>
          </p:cNvSpPr>
          <p:nvPr>
            <p:ph type="sldNum" sz="quarter" idx="5"/>
          </p:nvPr>
        </p:nvSpPr>
        <p:spPr>
          <a:noFill/>
        </p:spPr>
        <p:txBody>
          <a:bodyPr/>
          <a:lstStyle/>
          <a:p>
            <a:fld id="{D288C914-74EC-4BA0-9F5D-565F3631D522}" type="slidenum">
              <a:rPr lang="es-ES" smtClean="0"/>
              <a:pPr/>
              <a:t>77</a:t>
            </a:fld>
            <a:endParaRPr lang="es-ES" smtClean="0"/>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a:noFill/>
        </p:spPr>
        <p:txBody>
          <a:bodyPr/>
          <a:lstStyle/>
          <a:p>
            <a:fld id="{50823AD0-6056-4C22-87A4-AE9BF162CBF9}" type="slidenum">
              <a:rPr lang="es-ES" smtClean="0"/>
              <a:pPr/>
              <a:t>78</a:t>
            </a:fld>
            <a:endParaRPr lang="es-ES" smtClean="0"/>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a:noFill/>
        </p:spPr>
        <p:txBody>
          <a:bodyPr/>
          <a:lstStyle/>
          <a:p>
            <a:fld id="{7E6658EB-A4AF-492C-BE12-9984CE938B7A}" type="slidenum">
              <a:rPr lang="es-ES" smtClean="0"/>
              <a:pPr/>
              <a:t>80</a:t>
            </a:fld>
            <a:endParaRPr lang="es-ES" smtClean="0"/>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p:spPr>
        <p:txBody>
          <a:bodyPr/>
          <a:lstStyle/>
          <a:p>
            <a:fld id="{B1568A8F-2E40-46CD-907D-5D15C88B53D2}" type="slidenum">
              <a:rPr lang="es-ES" smtClean="0"/>
              <a:pPr/>
              <a:t>81</a:t>
            </a:fld>
            <a:endParaRPr lang="es-ES" smtClean="0"/>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p:spPr>
        <p:txBody>
          <a:bodyPr/>
          <a:lstStyle/>
          <a:p>
            <a:fld id="{85BC3625-FB64-4A35-82BF-1F5742D88BC5}" type="slidenum">
              <a:rPr lang="es-ES" smtClean="0"/>
              <a:pPr/>
              <a:t>82</a:t>
            </a:fld>
            <a:endParaRPr lang="es-ES" smtClean="0"/>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p:spPr>
        <p:txBody>
          <a:bodyPr/>
          <a:lstStyle/>
          <a:p>
            <a:fld id="{8D03D492-77BD-47D5-99C4-764BF420DAD7}" type="slidenum">
              <a:rPr lang="es-ES" smtClean="0"/>
              <a:pPr/>
              <a:t>83</a:t>
            </a:fld>
            <a:endParaRPr lang="es-ES" smtClean="0"/>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p:spPr>
        <p:txBody>
          <a:bodyPr/>
          <a:lstStyle/>
          <a:p>
            <a:fld id="{8AD6CB02-371E-47E8-AE1E-728C0EEEDF0F}" type="slidenum">
              <a:rPr lang="es-ES" smtClean="0"/>
              <a:pPr/>
              <a:t>84</a:t>
            </a:fld>
            <a:endParaRPr lang="es-ES" smtClean="0"/>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p:spPr>
        <p:txBody>
          <a:bodyPr/>
          <a:lstStyle/>
          <a:p>
            <a:fld id="{96B423E6-10D1-48A7-AD63-873488F26C31}" type="slidenum">
              <a:rPr lang="es-ES" smtClean="0"/>
              <a:pPr/>
              <a:t>85</a:t>
            </a:fld>
            <a:endParaRPr lang="es-ES" smtClean="0"/>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p:spPr>
        <p:txBody>
          <a:bodyPr/>
          <a:lstStyle/>
          <a:p>
            <a:fld id="{5B2BAEDB-27D6-4625-8D1A-D2A5D19EA9F2}" type="slidenum">
              <a:rPr lang="es-ES" smtClean="0"/>
              <a:pPr/>
              <a:t>86</a:t>
            </a:fld>
            <a:endParaRPr lang="es-ES" smtClean="0"/>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p:spPr>
        <p:txBody>
          <a:bodyPr/>
          <a:lstStyle/>
          <a:p>
            <a:fld id="{5D253CBF-A81F-492D-BC13-B2C19446F18C}" type="slidenum">
              <a:rPr lang="es-ES" smtClean="0"/>
              <a:pPr/>
              <a:t>87</a:t>
            </a:fld>
            <a:endParaRPr lang="es-ES" smtClean="0"/>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p:spPr>
        <p:txBody>
          <a:bodyPr/>
          <a:lstStyle/>
          <a:p>
            <a:fld id="{2C8DE05D-FA54-4FBD-93F7-50464000EAD6}" type="slidenum">
              <a:rPr lang="es-ES" smtClean="0"/>
              <a:pPr/>
              <a:t>88</a:t>
            </a:fld>
            <a:endParaRPr lang="es-ES" smtClean="0"/>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p:spPr>
        <p:txBody>
          <a:bodyPr/>
          <a:lstStyle/>
          <a:p>
            <a:fld id="{0ADE5453-1821-4D55-A1C3-B352950CEFB8}" type="slidenum">
              <a:rPr lang="es-ES" smtClean="0"/>
              <a:pPr/>
              <a:t>89</a:t>
            </a:fld>
            <a:endParaRPr lang="es-ES" smtClean="0"/>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p:spPr>
        <p:txBody>
          <a:bodyPr/>
          <a:lstStyle/>
          <a:p>
            <a:fld id="{70067A79-72B1-4959-918E-4633D9687634}" type="slidenum">
              <a:rPr lang="es-ES" smtClean="0"/>
              <a:pPr/>
              <a:t>96</a:t>
            </a:fld>
            <a:endParaRPr lang="es-ES" smtClean="0"/>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Text Box 3"/>
          <p:cNvSpPr txBox="1">
            <a:spLocks noGrp="1" noChangeArrowheads="1"/>
          </p:cNvSpPr>
          <p:nvPr>
            <p:ph type="sldNum" sz="quarter" idx="10"/>
          </p:nvPr>
        </p:nvSpPr>
        <p:spPr>
          <a:ln/>
        </p:spPr>
        <p:txBody>
          <a:bodyPr/>
          <a:lstStyle>
            <a:lvl1pPr>
              <a:defRPr/>
            </a:lvl1pPr>
          </a:lstStyle>
          <a:p>
            <a:pPr>
              <a:defRPr/>
            </a:pPr>
            <a:fld id="{6E6BC9C3-50E9-461F-9D51-5A3254D4A5A6}" type="slidenum">
              <a:rPr lang="en-US"/>
              <a:pPr>
                <a:defRPr/>
              </a:pPr>
              <a:t>‹#›</a:t>
            </a:fld>
            <a:endParaRPr lang="en-US"/>
          </a:p>
        </p:txBody>
      </p:sp>
      <p:sp>
        <p:nvSpPr>
          <p:cNvPr id="5" name="Text Box 3"/>
          <p:cNvSpPr txBox="1">
            <a:spLocks noGrp="1" noChangeArrowheads="1"/>
          </p:cNvSpPr>
          <p:nvPr>
            <p:ph type="sldNum" sz="quarter" idx="11"/>
          </p:nvPr>
        </p:nvSpPr>
        <p:spPr>
          <a:ln/>
        </p:spPr>
        <p:txBody>
          <a:bodyPr/>
          <a:lstStyle>
            <a:lvl1pPr>
              <a:defRPr/>
            </a:lvl1pPr>
          </a:lstStyle>
          <a:p>
            <a:pPr>
              <a:defRPr/>
            </a:pPr>
            <a:fld id="{ECE14541-D27D-4910-8303-5AC077202AF2}"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Text Box 3"/>
          <p:cNvSpPr txBox="1">
            <a:spLocks noGrp="1" noChangeArrowheads="1"/>
          </p:cNvSpPr>
          <p:nvPr>
            <p:ph type="sldNum" sz="quarter" idx="10"/>
          </p:nvPr>
        </p:nvSpPr>
        <p:spPr>
          <a:ln/>
        </p:spPr>
        <p:txBody>
          <a:bodyPr/>
          <a:lstStyle>
            <a:lvl1pPr>
              <a:defRPr/>
            </a:lvl1pPr>
          </a:lstStyle>
          <a:p>
            <a:pPr>
              <a:defRPr/>
            </a:pPr>
            <a:fld id="{0783BF83-DD8C-4EA8-BE72-4AE3880FD75A}" type="slidenum">
              <a:rPr lang="en-US"/>
              <a:pPr>
                <a:defRPr/>
              </a:pPr>
              <a:t>‹#›</a:t>
            </a:fld>
            <a:endParaRPr lang="en-US"/>
          </a:p>
        </p:txBody>
      </p:sp>
      <p:sp>
        <p:nvSpPr>
          <p:cNvPr id="5" name="Text Box 3"/>
          <p:cNvSpPr txBox="1">
            <a:spLocks noGrp="1" noChangeArrowheads="1"/>
          </p:cNvSpPr>
          <p:nvPr>
            <p:ph type="sldNum" sz="quarter" idx="11"/>
          </p:nvPr>
        </p:nvSpPr>
        <p:spPr>
          <a:ln/>
        </p:spPr>
        <p:txBody>
          <a:bodyPr/>
          <a:lstStyle>
            <a:lvl1pPr>
              <a:defRPr/>
            </a:lvl1pPr>
          </a:lstStyle>
          <a:p>
            <a:pPr>
              <a:defRPr/>
            </a:pPr>
            <a:fld id="{4D76A1EF-F029-4A53-AA31-E3CD002C6C03}"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Text Box 3"/>
          <p:cNvSpPr txBox="1">
            <a:spLocks noGrp="1" noChangeArrowheads="1"/>
          </p:cNvSpPr>
          <p:nvPr>
            <p:ph type="sldNum" sz="quarter" idx="10"/>
          </p:nvPr>
        </p:nvSpPr>
        <p:spPr>
          <a:ln/>
        </p:spPr>
        <p:txBody>
          <a:bodyPr/>
          <a:lstStyle>
            <a:lvl1pPr>
              <a:defRPr/>
            </a:lvl1pPr>
          </a:lstStyle>
          <a:p>
            <a:pPr>
              <a:defRPr/>
            </a:pPr>
            <a:fld id="{136B2F45-DC8F-41A4-BBF6-9CA392DF77C5}" type="slidenum">
              <a:rPr lang="en-US"/>
              <a:pPr>
                <a:defRPr/>
              </a:pPr>
              <a:t>‹#›</a:t>
            </a:fld>
            <a:endParaRPr lang="en-US"/>
          </a:p>
        </p:txBody>
      </p:sp>
      <p:sp>
        <p:nvSpPr>
          <p:cNvPr id="5" name="Text Box 3"/>
          <p:cNvSpPr txBox="1">
            <a:spLocks noGrp="1" noChangeArrowheads="1"/>
          </p:cNvSpPr>
          <p:nvPr>
            <p:ph type="sldNum" sz="quarter" idx="11"/>
          </p:nvPr>
        </p:nvSpPr>
        <p:spPr>
          <a:ln/>
        </p:spPr>
        <p:txBody>
          <a:bodyPr/>
          <a:lstStyle>
            <a:lvl1pPr>
              <a:defRPr/>
            </a:lvl1pPr>
          </a:lstStyle>
          <a:p>
            <a:pPr>
              <a:defRPr/>
            </a:pPr>
            <a:fld id="{3D054A3D-EFE7-433E-B92D-49DFAB6C81D0}"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Text Box 3"/>
          <p:cNvSpPr txBox="1">
            <a:spLocks noGrp="1" noChangeArrowheads="1"/>
          </p:cNvSpPr>
          <p:nvPr>
            <p:ph type="sldNum" sz="quarter" idx="10"/>
          </p:nvPr>
        </p:nvSpPr>
        <p:spPr>
          <a:ln/>
        </p:spPr>
        <p:txBody>
          <a:bodyPr/>
          <a:lstStyle>
            <a:lvl1pPr>
              <a:defRPr/>
            </a:lvl1pPr>
          </a:lstStyle>
          <a:p>
            <a:pPr>
              <a:defRPr/>
            </a:pPr>
            <a:fld id="{507C501C-A387-4B4F-9963-FA1ACA58F605}" type="slidenum">
              <a:rPr lang="en-US"/>
              <a:pPr>
                <a:defRPr/>
              </a:pPr>
              <a:t>‹#›</a:t>
            </a:fld>
            <a:endParaRPr lang="en-US"/>
          </a:p>
        </p:txBody>
      </p:sp>
      <p:sp>
        <p:nvSpPr>
          <p:cNvPr id="6" name="Text Box 3"/>
          <p:cNvSpPr txBox="1">
            <a:spLocks noGrp="1" noChangeArrowheads="1"/>
          </p:cNvSpPr>
          <p:nvPr>
            <p:ph type="sldNum" sz="quarter" idx="11"/>
          </p:nvPr>
        </p:nvSpPr>
        <p:spPr>
          <a:ln/>
        </p:spPr>
        <p:txBody>
          <a:bodyPr/>
          <a:lstStyle>
            <a:lvl1pPr>
              <a:defRPr/>
            </a:lvl1pPr>
          </a:lstStyle>
          <a:p>
            <a:pPr>
              <a:defRPr/>
            </a:pPr>
            <a:fld id="{C9352B44-7831-41CF-AFC2-BE4B32D2818D}"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Text Box 3"/>
          <p:cNvSpPr txBox="1">
            <a:spLocks noGrp="1" noChangeArrowheads="1"/>
          </p:cNvSpPr>
          <p:nvPr>
            <p:ph type="sldNum" sz="quarter" idx="10"/>
          </p:nvPr>
        </p:nvSpPr>
        <p:spPr>
          <a:ln/>
        </p:spPr>
        <p:txBody>
          <a:bodyPr/>
          <a:lstStyle>
            <a:lvl1pPr>
              <a:defRPr/>
            </a:lvl1pPr>
          </a:lstStyle>
          <a:p>
            <a:pPr>
              <a:defRPr/>
            </a:pPr>
            <a:fld id="{D79BBC90-A2FD-40A5-BB9D-7D6D89BDC618}" type="slidenum">
              <a:rPr lang="en-US"/>
              <a:pPr>
                <a:defRPr/>
              </a:pPr>
              <a:t>‹#›</a:t>
            </a:fld>
            <a:endParaRPr lang="en-US"/>
          </a:p>
        </p:txBody>
      </p:sp>
      <p:sp>
        <p:nvSpPr>
          <p:cNvPr id="8" name="Text Box 3"/>
          <p:cNvSpPr txBox="1">
            <a:spLocks noGrp="1" noChangeArrowheads="1"/>
          </p:cNvSpPr>
          <p:nvPr>
            <p:ph type="sldNum" sz="quarter" idx="11"/>
          </p:nvPr>
        </p:nvSpPr>
        <p:spPr>
          <a:ln/>
        </p:spPr>
        <p:txBody>
          <a:bodyPr/>
          <a:lstStyle>
            <a:lvl1pPr>
              <a:defRPr/>
            </a:lvl1pPr>
          </a:lstStyle>
          <a:p>
            <a:pPr>
              <a:defRPr/>
            </a:pPr>
            <a:fld id="{BF8B2681-0E7E-45DE-A6C4-47EB96B2B63B}"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Text Box 3"/>
          <p:cNvSpPr txBox="1">
            <a:spLocks noGrp="1" noChangeArrowheads="1"/>
          </p:cNvSpPr>
          <p:nvPr>
            <p:ph type="sldNum" sz="quarter" idx="10"/>
          </p:nvPr>
        </p:nvSpPr>
        <p:spPr>
          <a:ln/>
        </p:spPr>
        <p:txBody>
          <a:bodyPr/>
          <a:lstStyle>
            <a:lvl1pPr>
              <a:defRPr/>
            </a:lvl1pPr>
          </a:lstStyle>
          <a:p>
            <a:pPr>
              <a:defRPr/>
            </a:pPr>
            <a:fld id="{B5A0F306-B619-40C6-93E1-0A14D0954FE6}" type="slidenum">
              <a:rPr lang="en-US"/>
              <a:pPr>
                <a:defRPr/>
              </a:pPr>
              <a:t>‹#›</a:t>
            </a:fld>
            <a:endParaRPr lang="en-US"/>
          </a:p>
        </p:txBody>
      </p:sp>
      <p:sp>
        <p:nvSpPr>
          <p:cNvPr id="4" name="Text Box 3"/>
          <p:cNvSpPr txBox="1">
            <a:spLocks noGrp="1" noChangeArrowheads="1"/>
          </p:cNvSpPr>
          <p:nvPr>
            <p:ph type="sldNum" sz="quarter" idx="11"/>
          </p:nvPr>
        </p:nvSpPr>
        <p:spPr>
          <a:ln/>
        </p:spPr>
        <p:txBody>
          <a:bodyPr/>
          <a:lstStyle>
            <a:lvl1pPr>
              <a:defRPr/>
            </a:lvl1pPr>
          </a:lstStyle>
          <a:p>
            <a:pPr>
              <a:defRPr/>
            </a:pPr>
            <a:fld id="{3ABEC158-DBCC-4598-8E69-FEE3FF25AED3}"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BE227247-598E-4875-BFC5-B0AC21AF1ED9}" type="slidenum">
              <a:rPr lang="en-US"/>
              <a:pPr>
                <a:defRPr/>
              </a:pPr>
              <a:t>‹#›</a:t>
            </a:fld>
            <a:endParaRPr lang="en-US"/>
          </a:p>
        </p:txBody>
      </p:sp>
      <p:sp>
        <p:nvSpPr>
          <p:cNvPr id="3" name="Text Box 3"/>
          <p:cNvSpPr txBox="1">
            <a:spLocks noGrp="1" noChangeArrowheads="1"/>
          </p:cNvSpPr>
          <p:nvPr>
            <p:ph type="sldNum" sz="quarter" idx="11"/>
          </p:nvPr>
        </p:nvSpPr>
        <p:spPr>
          <a:ln/>
        </p:spPr>
        <p:txBody>
          <a:bodyPr/>
          <a:lstStyle>
            <a:lvl1pPr>
              <a:defRPr/>
            </a:lvl1pPr>
          </a:lstStyle>
          <a:p>
            <a:pPr>
              <a:defRPr/>
            </a:pPr>
            <a:fld id="{165576A1-EA6D-4C65-B04C-70E82F25AF67}"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Box 3"/>
          <p:cNvSpPr txBox="1">
            <a:spLocks noGrp="1" noChangeArrowheads="1"/>
          </p:cNvSpPr>
          <p:nvPr>
            <p:ph type="sldNum" sz="quarter" idx="10"/>
          </p:nvPr>
        </p:nvSpPr>
        <p:spPr>
          <a:ln/>
        </p:spPr>
        <p:txBody>
          <a:bodyPr/>
          <a:lstStyle>
            <a:lvl1pPr>
              <a:defRPr/>
            </a:lvl1pPr>
          </a:lstStyle>
          <a:p>
            <a:pPr>
              <a:defRPr/>
            </a:pPr>
            <a:fld id="{7471597C-DCE8-4F5D-9F80-C5B887E20FDD}" type="slidenum">
              <a:rPr lang="en-US"/>
              <a:pPr>
                <a:defRPr/>
              </a:pPr>
              <a:t>‹#›</a:t>
            </a:fld>
            <a:endParaRPr lang="en-US"/>
          </a:p>
        </p:txBody>
      </p:sp>
      <p:sp>
        <p:nvSpPr>
          <p:cNvPr id="6" name="Text Box 3"/>
          <p:cNvSpPr txBox="1">
            <a:spLocks noGrp="1" noChangeArrowheads="1"/>
          </p:cNvSpPr>
          <p:nvPr>
            <p:ph type="sldNum" sz="quarter" idx="11"/>
          </p:nvPr>
        </p:nvSpPr>
        <p:spPr>
          <a:ln/>
        </p:spPr>
        <p:txBody>
          <a:bodyPr/>
          <a:lstStyle>
            <a:lvl1pPr>
              <a:defRPr/>
            </a:lvl1pPr>
          </a:lstStyle>
          <a:p>
            <a:pPr>
              <a:defRPr/>
            </a:pPr>
            <a:fld id="{D3793EEC-8F6E-4682-B6BE-D34B3B3B8D3F}"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sym typeface="Arial"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Box 3"/>
          <p:cNvSpPr txBox="1">
            <a:spLocks noGrp="1" noChangeArrowheads="1"/>
          </p:cNvSpPr>
          <p:nvPr>
            <p:ph type="sldNum" sz="quarter" idx="10"/>
          </p:nvPr>
        </p:nvSpPr>
        <p:spPr>
          <a:ln/>
        </p:spPr>
        <p:txBody>
          <a:bodyPr/>
          <a:lstStyle>
            <a:lvl1pPr>
              <a:defRPr/>
            </a:lvl1pPr>
          </a:lstStyle>
          <a:p>
            <a:pPr>
              <a:defRPr/>
            </a:pPr>
            <a:fld id="{0C518DD7-264F-465D-BDCA-AEDA05A99C6D}" type="slidenum">
              <a:rPr lang="en-US"/>
              <a:pPr>
                <a:defRPr/>
              </a:pPr>
              <a:t>‹#›</a:t>
            </a:fld>
            <a:endParaRPr lang="en-US"/>
          </a:p>
        </p:txBody>
      </p:sp>
      <p:sp>
        <p:nvSpPr>
          <p:cNvPr id="6" name="Text Box 3"/>
          <p:cNvSpPr txBox="1">
            <a:spLocks noGrp="1" noChangeArrowheads="1"/>
          </p:cNvSpPr>
          <p:nvPr>
            <p:ph type="sldNum" sz="quarter" idx="11"/>
          </p:nvPr>
        </p:nvSpPr>
        <p:spPr>
          <a:ln/>
        </p:spPr>
        <p:txBody>
          <a:bodyPr/>
          <a:lstStyle>
            <a:lvl1pPr>
              <a:defRPr/>
            </a:lvl1pPr>
          </a:lstStyle>
          <a:p>
            <a:pPr>
              <a:defRPr/>
            </a:pPr>
            <a:fld id="{F0FCF4AE-00CC-46C2-856A-AFF71E6B2C51}"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Text Box 3"/>
          <p:cNvSpPr txBox="1">
            <a:spLocks noGrp="1" noChangeArrowheads="1"/>
          </p:cNvSpPr>
          <p:nvPr>
            <p:ph type="sldNum" sz="quarter" idx="10"/>
          </p:nvPr>
        </p:nvSpPr>
        <p:spPr>
          <a:ln/>
        </p:spPr>
        <p:txBody>
          <a:bodyPr/>
          <a:lstStyle>
            <a:lvl1pPr>
              <a:defRPr/>
            </a:lvl1pPr>
          </a:lstStyle>
          <a:p>
            <a:pPr>
              <a:defRPr/>
            </a:pPr>
            <a:fld id="{8F9C316B-96A9-4C89-AE27-1F0513FA6E79}" type="slidenum">
              <a:rPr lang="en-US"/>
              <a:pPr>
                <a:defRPr/>
              </a:pPr>
              <a:t>‹#›</a:t>
            </a:fld>
            <a:endParaRPr lang="en-US"/>
          </a:p>
        </p:txBody>
      </p:sp>
      <p:sp>
        <p:nvSpPr>
          <p:cNvPr id="5" name="Text Box 3"/>
          <p:cNvSpPr txBox="1">
            <a:spLocks noGrp="1" noChangeArrowheads="1"/>
          </p:cNvSpPr>
          <p:nvPr>
            <p:ph type="sldNum" sz="quarter" idx="11"/>
          </p:nvPr>
        </p:nvSpPr>
        <p:spPr>
          <a:ln/>
        </p:spPr>
        <p:txBody>
          <a:bodyPr/>
          <a:lstStyle>
            <a:lvl1pPr>
              <a:defRPr/>
            </a:lvl1pPr>
          </a:lstStyle>
          <a:p>
            <a:pPr>
              <a:defRPr/>
            </a:pPr>
            <a:fld id="{42381173-2DA9-49B3-8FD4-5BB014AB3968}"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0"/>
            <a:ext cx="2057400" cy="68580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0"/>
            <a:ext cx="6019800" cy="68580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Text Box 3"/>
          <p:cNvSpPr txBox="1">
            <a:spLocks noGrp="1" noChangeArrowheads="1"/>
          </p:cNvSpPr>
          <p:nvPr>
            <p:ph type="sldNum" sz="quarter" idx="10"/>
          </p:nvPr>
        </p:nvSpPr>
        <p:spPr>
          <a:ln/>
        </p:spPr>
        <p:txBody>
          <a:bodyPr/>
          <a:lstStyle>
            <a:lvl1pPr>
              <a:defRPr/>
            </a:lvl1pPr>
          </a:lstStyle>
          <a:p>
            <a:pPr>
              <a:defRPr/>
            </a:pPr>
            <a:fld id="{469A0EDA-5F50-40E8-8012-8570692433B8}" type="slidenum">
              <a:rPr lang="en-US"/>
              <a:pPr>
                <a:defRPr/>
              </a:pPr>
              <a:t>‹#›</a:t>
            </a:fld>
            <a:endParaRPr lang="en-US"/>
          </a:p>
        </p:txBody>
      </p:sp>
      <p:sp>
        <p:nvSpPr>
          <p:cNvPr id="5" name="Text Box 3"/>
          <p:cNvSpPr txBox="1">
            <a:spLocks noGrp="1" noChangeArrowheads="1"/>
          </p:cNvSpPr>
          <p:nvPr>
            <p:ph type="sldNum" sz="quarter" idx="11"/>
          </p:nvPr>
        </p:nvSpPr>
        <p:spPr>
          <a:ln/>
        </p:spPr>
        <p:txBody>
          <a:bodyPr/>
          <a:lstStyle>
            <a:lvl1pPr>
              <a:defRPr/>
            </a:lvl1pPr>
          </a:lstStyle>
          <a:p>
            <a:pPr>
              <a:defRPr/>
            </a:pPr>
            <a:fld id="{77E00727-895E-4EB7-9066-DE52960B8080}"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0"/>
            <a:ext cx="8229600" cy="1692275"/>
          </a:xfrm>
          <a:prstGeom prst="rect">
            <a:avLst/>
          </a:prstGeom>
          <a:noFill/>
          <a:ln w="12700">
            <a:noFill/>
            <a:miter lim="800000"/>
            <a:headEnd/>
            <a:tailEnd/>
          </a:ln>
        </p:spPr>
        <p:txBody>
          <a:bodyPr vert="horz" wrap="square" lIns="137160" tIns="0" rIns="164592" bIns="0" numCol="1" anchor="ctr" anchorCtr="0" compatLnSpc="1">
            <a:prstTxWarp prst="textNoShape">
              <a:avLst/>
            </a:prstTxWarp>
          </a:bodyPr>
          <a:lstStyle/>
          <a:p>
            <a:pPr lvl="0"/>
            <a:r>
              <a:rPr lang="en-US" smtClean="0">
                <a:sym typeface="Arial" charset="0"/>
              </a:rPr>
              <a:t>Title Text</a:t>
            </a:r>
          </a:p>
        </p:txBody>
      </p:sp>
      <p:sp>
        <p:nvSpPr>
          <p:cNvPr id="1027" name="Rectangle 2"/>
          <p:cNvSpPr>
            <a:spLocks noGrp="1" noChangeArrowheads="1"/>
          </p:cNvSpPr>
          <p:nvPr>
            <p:ph type="body" idx="1"/>
          </p:nvPr>
        </p:nvSpPr>
        <p:spPr bwMode="auto">
          <a:xfrm>
            <a:off x="457200" y="1600200"/>
            <a:ext cx="8229600" cy="5257800"/>
          </a:xfrm>
          <a:prstGeom prst="rect">
            <a:avLst/>
          </a:prstGeom>
          <a:noFill/>
          <a:ln w="12700">
            <a:noFill/>
            <a:miter lim="800000"/>
            <a:headEnd/>
            <a:tailEnd/>
          </a:ln>
        </p:spPr>
        <p:txBody>
          <a:bodyPr vert="horz" wrap="square" lIns="45720" tIns="0" rIns="45720" bIns="0" numCol="1" anchor="t" anchorCtr="0" compatLnSpc="1">
            <a:prstTxWarp prst="textNoShape">
              <a:avLst/>
            </a:prstTxWarp>
          </a:bodyPr>
          <a:lstStyle/>
          <a:p>
            <a:pPr lvl="0"/>
            <a:r>
              <a:rPr lang="en-US" smtClean="0">
                <a:sym typeface="Arial" charset="0"/>
              </a:rPr>
              <a:t>Body Level One</a:t>
            </a:r>
          </a:p>
          <a:p>
            <a:pPr lvl="1"/>
            <a:r>
              <a:rPr lang="en-US" smtClean="0">
                <a:sym typeface="Arial" charset="0"/>
              </a:rPr>
              <a:t>Body Level Two</a:t>
            </a:r>
          </a:p>
          <a:p>
            <a:pPr lvl="2"/>
            <a:r>
              <a:rPr lang="en-US" smtClean="0">
                <a:sym typeface="Arial" charset="0"/>
              </a:rPr>
              <a:t>Body Level Three</a:t>
            </a:r>
          </a:p>
          <a:p>
            <a:pPr lvl="3"/>
            <a:r>
              <a:rPr lang="en-US" smtClean="0">
                <a:sym typeface="Arial" charset="0"/>
              </a:rPr>
              <a:t>Body Level Four</a:t>
            </a:r>
          </a:p>
          <a:p>
            <a:pPr lvl="4"/>
            <a:r>
              <a:rPr lang="en-US" smtClean="0">
                <a:sym typeface="Arial" charset="0"/>
              </a:rPr>
              <a:t>Body Level Five</a:t>
            </a:r>
          </a:p>
        </p:txBody>
      </p:sp>
      <p:sp>
        <p:nvSpPr>
          <p:cNvPr id="2" name="Text Box 3"/>
          <p:cNvSpPr txBox="1">
            <a:spLocks noGrp="1" noChangeArrowheads="1"/>
          </p:cNvSpPr>
          <p:nvPr>
            <p:ph type="sldNum" sz="quarter" idx="4"/>
          </p:nvPr>
        </p:nvSpPr>
        <p:spPr bwMode="auto">
          <a:xfrm>
            <a:off x="7462838" y="6245225"/>
            <a:ext cx="312737" cy="304800"/>
          </a:xfrm>
          <a:prstGeom prst="rect">
            <a:avLst/>
          </a:prstGeom>
          <a:noFill/>
          <a:ln w="12700">
            <a:noFill/>
            <a:miter lim="800000"/>
            <a:headEnd/>
            <a:tailEnd/>
          </a:ln>
        </p:spPr>
        <p:txBody>
          <a:bodyPr vert="horz" wrap="none" lIns="91440" tIns="45720" rIns="91440" bIns="45720" numCol="1" anchor="t" anchorCtr="0" compatLnSpc="1">
            <a:prstTxWarp prst="textNoShape">
              <a:avLst/>
            </a:prstTxWarp>
          </a:bodyPr>
          <a:lstStyle>
            <a:lvl1pPr algn="ctr">
              <a:defRPr sz="1400">
                <a:solidFill>
                  <a:schemeClr val="tx1"/>
                </a:solidFill>
              </a:defRPr>
            </a:lvl1pPr>
          </a:lstStyle>
          <a:p>
            <a:pPr>
              <a:defRPr/>
            </a:pPr>
            <a:fld id="{2ABEC190-8A1E-418C-AA01-5E0E10958DBD}" type="slidenum">
              <a:rPr lang="en-US"/>
              <a:pPr>
                <a:defRPr/>
              </a:pPr>
              <a:t>‹#›</a:t>
            </a:fld>
            <a:endParaRPr lang="en-US"/>
          </a:p>
        </p:txBody>
      </p:sp>
      <p:sp>
        <p:nvSpPr>
          <p:cNvPr id="3" name="Text Box 3"/>
          <p:cNvSpPr txBox="1">
            <a:spLocks noGrp="1" noChangeArrowheads="1"/>
          </p:cNvSpPr>
          <p:nvPr>
            <p:ph type="sldNum" sz="quarter" idx="4"/>
          </p:nvPr>
        </p:nvSpPr>
        <p:spPr bwMode="auto">
          <a:xfrm>
            <a:off x="7462838" y="6245225"/>
            <a:ext cx="312737" cy="304800"/>
          </a:xfrm>
          <a:prstGeom prst="rect">
            <a:avLst/>
          </a:prstGeom>
          <a:noFill/>
          <a:ln w="12700">
            <a:noFill/>
            <a:miter lim="800000"/>
            <a:headEnd/>
            <a:tailEnd/>
          </a:ln>
        </p:spPr>
        <p:txBody>
          <a:bodyPr vert="horz" wrap="none" lIns="91440" tIns="45720" rIns="91440" bIns="45720" numCol="1" anchor="t" anchorCtr="0" compatLnSpc="1">
            <a:prstTxWarp prst="textNoShape">
              <a:avLst/>
            </a:prstTxWarp>
          </a:bodyPr>
          <a:lstStyle>
            <a:lvl1pPr algn="ctr">
              <a:defRPr sz="1400">
                <a:solidFill>
                  <a:schemeClr val="tx1"/>
                </a:solidFill>
              </a:defRPr>
            </a:lvl1pPr>
          </a:lstStyle>
          <a:p>
            <a:pPr>
              <a:defRPr/>
            </a:pPr>
            <a:fld id="{30053C8D-B46C-47C6-A2A2-9DCD10288F2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hf hdr="0" ftr="0" dt="0"/>
  <p:txStyles>
    <p:titleStyle>
      <a:lvl1pPr marL="65088" indent="-39688" algn="ctr" rtl="0" eaLnBrk="0" fontAlgn="base" hangingPunct="0">
        <a:spcBef>
          <a:spcPct val="0"/>
        </a:spcBef>
        <a:spcAft>
          <a:spcPct val="0"/>
        </a:spcAft>
        <a:defRPr sz="4400">
          <a:solidFill>
            <a:schemeClr val="tx1"/>
          </a:solidFill>
          <a:latin typeface="+mj-lt"/>
          <a:ea typeface="+mj-ea"/>
          <a:cs typeface="+mj-cs"/>
          <a:sym typeface="Arial" charset="0"/>
        </a:defRPr>
      </a:lvl1pPr>
      <a:lvl2pPr marL="65088" indent="-39688" algn="ctr" rtl="0" eaLnBrk="0" fontAlgn="base" hangingPunct="0">
        <a:spcBef>
          <a:spcPct val="0"/>
        </a:spcBef>
        <a:spcAft>
          <a:spcPct val="0"/>
        </a:spcAft>
        <a:defRPr sz="4400">
          <a:solidFill>
            <a:schemeClr val="tx1"/>
          </a:solidFill>
          <a:latin typeface="Arial" charset="0"/>
          <a:cs typeface="Arial" charset="0"/>
          <a:sym typeface="Arial" charset="0"/>
        </a:defRPr>
      </a:lvl2pPr>
      <a:lvl3pPr marL="65088" indent="-39688" algn="ctr" rtl="0" eaLnBrk="0" fontAlgn="base" hangingPunct="0">
        <a:spcBef>
          <a:spcPct val="0"/>
        </a:spcBef>
        <a:spcAft>
          <a:spcPct val="0"/>
        </a:spcAft>
        <a:defRPr sz="4400">
          <a:solidFill>
            <a:schemeClr val="tx1"/>
          </a:solidFill>
          <a:latin typeface="Arial" charset="0"/>
          <a:cs typeface="Arial" charset="0"/>
          <a:sym typeface="Arial" charset="0"/>
        </a:defRPr>
      </a:lvl3pPr>
      <a:lvl4pPr marL="65088" indent="-39688" algn="ctr" rtl="0" eaLnBrk="0" fontAlgn="base" hangingPunct="0">
        <a:spcBef>
          <a:spcPct val="0"/>
        </a:spcBef>
        <a:spcAft>
          <a:spcPct val="0"/>
        </a:spcAft>
        <a:defRPr sz="4400">
          <a:solidFill>
            <a:schemeClr val="tx1"/>
          </a:solidFill>
          <a:latin typeface="Arial" charset="0"/>
          <a:cs typeface="Arial" charset="0"/>
          <a:sym typeface="Arial" charset="0"/>
        </a:defRPr>
      </a:lvl4pPr>
      <a:lvl5pPr marL="65088" indent="-39688" algn="ctr" rtl="0" eaLnBrk="0" fontAlgn="base" hangingPunct="0">
        <a:spcBef>
          <a:spcPct val="0"/>
        </a:spcBef>
        <a:spcAft>
          <a:spcPct val="0"/>
        </a:spcAft>
        <a:defRPr sz="4400">
          <a:solidFill>
            <a:schemeClr val="tx1"/>
          </a:solidFill>
          <a:latin typeface="Arial" charset="0"/>
          <a:cs typeface="Arial" charset="0"/>
          <a:sym typeface="Arial" charset="0"/>
        </a:defRPr>
      </a:lvl5pPr>
      <a:lvl6pPr marL="522288" indent="-39688" algn="ctr" rtl="0" fontAlgn="base">
        <a:spcBef>
          <a:spcPct val="0"/>
        </a:spcBef>
        <a:spcAft>
          <a:spcPct val="0"/>
        </a:spcAft>
        <a:defRPr sz="4400">
          <a:solidFill>
            <a:schemeClr val="tx1"/>
          </a:solidFill>
          <a:latin typeface="Arial" charset="0"/>
          <a:cs typeface="Arial" charset="0"/>
          <a:sym typeface="Arial" charset="0"/>
        </a:defRPr>
      </a:lvl6pPr>
      <a:lvl7pPr marL="979488" indent="-39688" algn="ctr" rtl="0" fontAlgn="base">
        <a:spcBef>
          <a:spcPct val="0"/>
        </a:spcBef>
        <a:spcAft>
          <a:spcPct val="0"/>
        </a:spcAft>
        <a:defRPr sz="4400">
          <a:solidFill>
            <a:schemeClr val="tx1"/>
          </a:solidFill>
          <a:latin typeface="Arial" charset="0"/>
          <a:cs typeface="Arial" charset="0"/>
          <a:sym typeface="Arial" charset="0"/>
        </a:defRPr>
      </a:lvl7pPr>
      <a:lvl8pPr marL="1436688" indent="-39688" algn="ctr" rtl="0" fontAlgn="base">
        <a:spcBef>
          <a:spcPct val="0"/>
        </a:spcBef>
        <a:spcAft>
          <a:spcPct val="0"/>
        </a:spcAft>
        <a:defRPr sz="4400">
          <a:solidFill>
            <a:schemeClr val="tx1"/>
          </a:solidFill>
          <a:latin typeface="Arial" charset="0"/>
          <a:cs typeface="Arial" charset="0"/>
          <a:sym typeface="Arial" charset="0"/>
        </a:defRPr>
      </a:lvl8pPr>
      <a:lvl9pPr marL="1893888" indent="-39688" algn="ctr" rtl="0" fontAlgn="base">
        <a:spcBef>
          <a:spcPct val="0"/>
        </a:spcBef>
        <a:spcAft>
          <a:spcPct val="0"/>
        </a:spcAft>
        <a:defRPr sz="4400">
          <a:solidFill>
            <a:schemeClr val="tx1"/>
          </a:solidFill>
          <a:latin typeface="Arial" charset="0"/>
          <a:cs typeface="Arial" charset="0"/>
          <a:sym typeface="Arial" charset="0"/>
        </a:defRPr>
      </a:lvl9pPr>
    </p:titleStyle>
    <p:bodyStyle>
      <a:lvl1pPr marL="382588" indent="-342900" algn="l" rtl="0" eaLnBrk="0" fontAlgn="base" hangingPunct="0">
        <a:spcBef>
          <a:spcPts val="700"/>
        </a:spcBef>
        <a:spcAft>
          <a:spcPct val="0"/>
        </a:spcAft>
        <a:buClr>
          <a:srgbClr val="000000"/>
        </a:buClr>
        <a:buSzPct val="100000"/>
        <a:buFont typeface="Lucida Grande"/>
        <a:buChar char="•"/>
        <a:defRPr sz="3200">
          <a:solidFill>
            <a:schemeClr val="tx1"/>
          </a:solidFill>
          <a:latin typeface="+mn-lt"/>
          <a:ea typeface="+mn-ea"/>
          <a:cs typeface="+mn-cs"/>
          <a:sym typeface="Arial" charset="0"/>
        </a:defRPr>
      </a:lvl1pPr>
      <a:lvl2pPr marL="736600" indent="-285750" algn="l" rtl="0" eaLnBrk="0" fontAlgn="base" hangingPunct="0">
        <a:spcBef>
          <a:spcPts val="600"/>
        </a:spcBef>
        <a:spcAft>
          <a:spcPct val="0"/>
        </a:spcAft>
        <a:buClr>
          <a:srgbClr val="000000"/>
        </a:buClr>
        <a:buSzPct val="100000"/>
        <a:buFont typeface="Lucida Grande"/>
        <a:buChar char="–"/>
        <a:defRPr sz="2800">
          <a:solidFill>
            <a:schemeClr val="tx1"/>
          </a:solidFill>
          <a:latin typeface="+mn-lt"/>
          <a:cs typeface="+mn-cs"/>
          <a:sym typeface="Arial" charset="0"/>
        </a:defRPr>
      </a:lvl2pPr>
      <a:lvl3pPr marL="1136650" indent="-228600" algn="l" rtl="0" eaLnBrk="0" fontAlgn="base" hangingPunct="0">
        <a:spcBef>
          <a:spcPts val="600"/>
        </a:spcBef>
        <a:spcAft>
          <a:spcPct val="0"/>
        </a:spcAft>
        <a:buClr>
          <a:srgbClr val="000000"/>
        </a:buClr>
        <a:buSzPct val="100000"/>
        <a:buFont typeface="Lucida Grande"/>
        <a:buChar char="•"/>
        <a:defRPr sz="2400">
          <a:solidFill>
            <a:schemeClr val="tx1"/>
          </a:solidFill>
          <a:latin typeface="+mn-lt"/>
          <a:cs typeface="+mn-cs"/>
          <a:sym typeface="Arial" charset="0"/>
        </a:defRPr>
      </a:lvl3pPr>
      <a:lvl4pPr marL="1593850" indent="-228600" algn="l" rtl="0" eaLnBrk="0" fontAlgn="base" hangingPunct="0">
        <a:spcBef>
          <a:spcPts val="500"/>
        </a:spcBef>
        <a:spcAft>
          <a:spcPct val="0"/>
        </a:spcAft>
        <a:buClr>
          <a:srgbClr val="000000"/>
        </a:buClr>
        <a:buSzPct val="100000"/>
        <a:buFont typeface="Lucida Grande"/>
        <a:buChar char="–"/>
        <a:defRPr sz="2000">
          <a:solidFill>
            <a:schemeClr val="tx1"/>
          </a:solidFill>
          <a:latin typeface="+mn-lt"/>
          <a:cs typeface="+mn-cs"/>
          <a:sym typeface="Arial" charset="0"/>
        </a:defRPr>
      </a:lvl4pPr>
      <a:lvl5pPr marL="2051050" indent="-228600" algn="l" rtl="0" eaLnBrk="0" fontAlgn="base" hangingPunct="0">
        <a:spcBef>
          <a:spcPts val="500"/>
        </a:spcBef>
        <a:spcAft>
          <a:spcPct val="0"/>
        </a:spcAft>
        <a:buClr>
          <a:srgbClr val="000000"/>
        </a:buClr>
        <a:buSzPct val="100000"/>
        <a:buFont typeface="Lucida Grande"/>
        <a:buChar char="»"/>
        <a:defRPr sz="2000">
          <a:solidFill>
            <a:schemeClr val="tx1"/>
          </a:solidFill>
          <a:latin typeface="+mn-lt"/>
          <a:cs typeface="+mn-cs"/>
          <a:sym typeface="Arial" charset="0"/>
        </a:defRPr>
      </a:lvl5pPr>
      <a:lvl6pPr marL="2508250" indent="-228600" algn="l" rtl="0" fontAlgn="base">
        <a:spcBef>
          <a:spcPts val="500"/>
        </a:spcBef>
        <a:spcAft>
          <a:spcPct val="0"/>
        </a:spcAft>
        <a:buClr>
          <a:srgbClr val="000000"/>
        </a:buClr>
        <a:buSzPct val="100000"/>
        <a:buFont typeface="Lucida Grande" pitchFamily="-80" charset="0"/>
        <a:buChar char="»"/>
        <a:defRPr sz="2000">
          <a:solidFill>
            <a:schemeClr val="tx1"/>
          </a:solidFill>
          <a:latin typeface="+mn-lt"/>
          <a:cs typeface="+mn-cs"/>
          <a:sym typeface="Arial" charset="0"/>
        </a:defRPr>
      </a:lvl6pPr>
      <a:lvl7pPr marL="2965450" indent="-228600" algn="l" rtl="0" fontAlgn="base">
        <a:spcBef>
          <a:spcPts val="500"/>
        </a:spcBef>
        <a:spcAft>
          <a:spcPct val="0"/>
        </a:spcAft>
        <a:buClr>
          <a:srgbClr val="000000"/>
        </a:buClr>
        <a:buSzPct val="100000"/>
        <a:buFont typeface="Lucida Grande" pitchFamily="-80" charset="0"/>
        <a:buChar char="»"/>
        <a:defRPr sz="2000">
          <a:solidFill>
            <a:schemeClr val="tx1"/>
          </a:solidFill>
          <a:latin typeface="+mn-lt"/>
          <a:cs typeface="+mn-cs"/>
          <a:sym typeface="Arial" charset="0"/>
        </a:defRPr>
      </a:lvl7pPr>
      <a:lvl8pPr marL="3422650" indent="-228600" algn="l" rtl="0" fontAlgn="base">
        <a:spcBef>
          <a:spcPts val="500"/>
        </a:spcBef>
        <a:spcAft>
          <a:spcPct val="0"/>
        </a:spcAft>
        <a:buClr>
          <a:srgbClr val="000000"/>
        </a:buClr>
        <a:buSzPct val="100000"/>
        <a:buFont typeface="Lucida Grande" pitchFamily="-80" charset="0"/>
        <a:buChar char="»"/>
        <a:defRPr sz="2000">
          <a:solidFill>
            <a:schemeClr val="tx1"/>
          </a:solidFill>
          <a:latin typeface="+mn-lt"/>
          <a:cs typeface="+mn-cs"/>
          <a:sym typeface="Arial" charset="0"/>
        </a:defRPr>
      </a:lvl8pPr>
      <a:lvl9pPr marL="3879850" indent="-228600" algn="l" rtl="0" fontAlgn="base">
        <a:spcBef>
          <a:spcPts val="500"/>
        </a:spcBef>
        <a:spcAft>
          <a:spcPct val="0"/>
        </a:spcAft>
        <a:buClr>
          <a:srgbClr val="000000"/>
        </a:buClr>
        <a:buSzPct val="100000"/>
        <a:buFont typeface="Lucida Grande" pitchFamily="-80" charset="0"/>
        <a:buChar char="»"/>
        <a:defRPr sz="2000">
          <a:solidFill>
            <a:schemeClr val="tx1"/>
          </a:solidFill>
          <a:latin typeface="+mn-lt"/>
          <a:cs typeface="+mn-cs"/>
          <a:sym typeface="Arial" charset="0"/>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1.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slide" Target="slide68.xml"/><Relationship Id="rId13" Type="http://schemas.openxmlformats.org/officeDocument/2006/relationships/slide" Target="slide73.xml"/><Relationship Id="rId3" Type="http://schemas.openxmlformats.org/officeDocument/2006/relationships/slide" Target="slide63.xml"/><Relationship Id="rId7" Type="http://schemas.openxmlformats.org/officeDocument/2006/relationships/slide" Target="slide67.xml"/><Relationship Id="rId12" Type="http://schemas.openxmlformats.org/officeDocument/2006/relationships/slide" Target="slide72.xml"/><Relationship Id="rId2"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66.xml"/><Relationship Id="rId11" Type="http://schemas.openxmlformats.org/officeDocument/2006/relationships/slide" Target="slide71.xml"/><Relationship Id="rId5" Type="http://schemas.openxmlformats.org/officeDocument/2006/relationships/slide" Target="slide65.xml"/><Relationship Id="rId10" Type="http://schemas.openxmlformats.org/officeDocument/2006/relationships/slide" Target="slide70.xml"/><Relationship Id="rId4" Type="http://schemas.openxmlformats.org/officeDocument/2006/relationships/slide" Target="slide64.xml"/><Relationship Id="rId9" Type="http://schemas.openxmlformats.org/officeDocument/2006/relationships/slide" Target="slide69.xml"/><Relationship Id="rId14" Type="http://schemas.openxmlformats.org/officeDocument/2006/relationships/slide" Target="slide74.xml"/></Relationships>
</file>

<file path=ppt/slides/_rels/slide59.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5.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468313" y="260350"/>
            <a:ext cx="3754437" cy="1143000"/>
          </a:xfrm>
        </p:spPr>
        <p:txBody>
          <a:bodyPr/>
          <a:lstStyle/>
          <a:p>
            <a:pPr marL="0" indent="0" eaLnBrk="1" hangingPunct="1"/>
            <a:r>
              <a:rPr lang="en-US" sz="4800" u="sng" smtClean="0">
                <a:latin typeface="Brush Script MT" pitchFamily="66" charset="0"/>
                <a:sym typeface="Brush Script MT" pitchFamily="66" charset="0"/>
              </a:rPr>
              <a:t>    Delibera BCN</a:t>
            </a:r>
          </a:p>
        </p:txBody>
      </p:sp>
      <p:grpSp>
        <p:nvGrpSpPr>
          <p:cNvPr id="14338" name="Group 2"/>
          <p:cNvGrpSpPr>
            <a:grpSpLocks/>
          </p:cNvGrpSpPr>
          <p:nvPr/>
        </p:nvGrpSpPr>
        <p:grpSpPr bwMode="auto">
          <a:xfrm>
            <a:off x="-36513" y="0"/>
            <a:ext cx="4867276" cy="6870700"/>
            <a:chOff x="2981" y="0"/>
            <a:chExt cx="3066" cy="4328"/>
          </a:xfrm>
        </p:grpSpPr>
        <p:pic>
          <p:nvPicPr>
            <p:cNvPr id="14342" name="Picture 3"/>
            <p:cNvPicPr>
              <a:picLocks noChangeArrowheads="1"/>
            </p:cNvPicPr>
            <p:nvPr/>
          </p:nvPicPr>
          <p:blipFill>
            <a:blip r:embed="rId3"/>
            <a:srcRect/>
            <a:stretch>
              <a:fillRect/>
            </a:stretch>
          </p:blipFill>
          <p:spPr bwMode="auto">
            <a:xfrm rot="5400000">
              <a:off x="2350" y="631"/>
              <a:ext cx="4328" cy="3066"/>
            </a:xfrm>
            <a:prstGeom prst="rect">
              <a:avLst/>
            </a:prstGeom>
            <a:noFill/>
            <a:ln w="9525">
              <a:noFill/>
              <a:miter lim="800000"/>
              <a:headEnd/>
              <a:tailEnd/>
            </a:ln>
          </p:spPr>
        </p:pic>
      </p:grpSp>
      <p:sp>
        <p:nvSpPr>
          <p:cNvPr id="14339" name="Rectangle 4"/>
          <p:cNvSpPr>
            <a:spLocks noGrp="1" noChangeArrowheads="1"/>
          </p:cNvSpPr>
          <p:nvPr>
            <p:ph type="body" idx="1"/>
          </p:nvPr>
        </p:nvSpPr>
        <p:spPr>
          <a:xfrm>
            <a:off x="5076825" y="476250"/>
            <a:ext cx="3816350" cy="6121400"/>
          </a:xfrm>
        </p:spPr>
        <p:txBody>
          <a:bodyPr/>
          <a:lstStyle/>
          <a:p>
            <a:pPr marL="0" indent="0" eaLnBrk="1" hangingPunct="1">
              <a:buFont typeface="Lucida Grande"/>
              <a:buNone/>
            </a:pPr>
            <a:r>
              <a:rPr lang="en-US" sz="3600" smtClean="0">
                <a:solidFill>
                  <a:srgbClr val="FFFFFF"/>
                </a:solidFill>
                <a:latin typeface="Lucida Grande"/>
                <a:sym typeface="Lucida Grande"/>
              </a:rPr>
              <a:t>       DELIBERA!</a:t>
            </a:r>
            <a:endParaRPr lang="en-US" sz="2800" smtClean="0">
              <a:solidFill>
                <a:srgbClr val="FFFFFF"/>
              </a:solidFill>
              <a:latin typeface="Lucida Grande"/>
              <a:sym typeface="Lucida Grande"/>
            </a:endParaRPr>
          </a:p>
          <a:p>
            <a:pPr marL="0" indent="0" eaLnBrk="1" hangingPunct="1">
              <a:lnSpc>
                <a:spcPct val="90000"/>
              </a:lnSpc>
              <a:buFont typeface="Lucida Grande"/>
              <a:buNone/>
            </a:pPr>
            <a:r>
              <a:rPr lang="en-US" sz="2800" smtClean="0">
                <a:solidFill>
                  <a:srgbClr val="FFFFFF"/>
                </a:solidFill>
                <a:latin typeface="Lucida Grande"/>
                <a:sym typeface="Lucida Grande"/>
              </a:rPr>
              <a:t>Análisis cualitativo de los aprendizajes obtenidos y las </a:t>
            </a:r>
            <a:r>
              <a:rPr lang="es-CL" sz="2800" smtClean="0">
                <a:solidFill>
                  <a:srgbClr val="FFFFFF"/>
                </a:solidFill>
                <a:latin typeface="Lucida Grande"/>
                <a:sym typeface="Lucida Grande"/>
              </a:rPr>
              <a:t>emociones</a:t>
            </a:r>
            <a:r>
              <a:rPr lang="en-US" sz="2800" smtClean="0">
                <a:solidFill>
                  <a:srgbClr val="FFFFFF"/>
                </a:solidFill>
                <a:latin typeface="Lucida Grande"/>
                <a:sym typeface="Lucida Grande"/>
              </a:rPr>
              <a:t> vividas en la final del torneo</a:t>
            </a:r>
          </a:p>
          <a:p>
            <a:pPr marL="0" indent="0" eaLnBrk="1" hangingPunct="1">
              <a:lnSpc>
                <a:spcPct val="70000"/>
              </a:lnSpc>
              <a:buFont typeface="Lucida Grande"/>
              <a:buNone/>
            </a:pPr>
            <a:endParaRPr lang="en-US" sz="2800" smtClean="0">
              <a:solidFill>
                <a:srgbClr val="FFFFFF"/>
              </a:solidFill>
              <a:latin typeface="Lucida Grande"/>
              <a:sym typeface="Lucida Grande"/>
            </a:endParaRPr>
          </a:p>
          <a:p>
            <a:pPr marL="0" indent="0" eaLnBrk="1" hangingPunct="1">
              <a:lnSpc>
                <a:spcPct val="90000"/>
              </a:lnSpc>
              <a:buFont typeface="Lucida Grande"/>
              <a:buNone/>
            </a:pPr>
            <a:endParaRPr lang="en-US" sz="2000" smtClean="0">
              <a:solidFill>
                <a:srgbClr val="FFFFFF"/>
              </a:solidFill>
              <a:latin typeface="Lucida Grande"/>
              <a:sym typeface="Lucida Grande"/>
            </a:endParaRPr>
          </a:p>
          <a:p>
            <a:pPr marL="0" indent="0" eaLnBrk="1" hangingPunct="1">
              <a:lnSpc>
                <a:spcPct val="90000"/>
              </a:lnSpc>
              <a:buFont typeface="Lucida Grande"/>
              <a:buNone/>
            </a:pPr>
            <a:endParaRPr lang="en-US" sz="2000" smtClean="0">
              <a:solidFill>
                <a:srgbClr val="FFFFFF"/>
              </a:solidFill>
              <a:latin typeface="Lucida Grande"/>
              <a:sym typeface="Lucida Grande"/>
            </a:endParaRPr>
          </a:p>
          <a:p>
            <a:pPr marL="0" indent="0" eaLnBrk="1" hangingPunct="1">
              <a:lnSpc>
                <a:spcPct val="90000"/>
              </a:lnSpc>
              <a:buFont typeface="Lucida Grande"/>
              <a:buNone/>
            </a:pPr>
            <a:endParaRPr lang="en-US" sz="1800" smtClean="0">
              <a:solidFill>
                <a:srgbClr val="FFFFFF"/>
              </a:solidFill>
              <a:latin typeface="Lucida Grande"/>
              <a:sym typeface="Lucida Grande"/>
            </a:endParaRPr>
          </a:p>
          <a:p>
            <a:pPr marL="0" indent="0" eaLnBrk="1" hangingPunct="1">
              <a:lnSpc>
                <a:spcPct val="90000"/>
              </a:lnSpc>
              <a:buFont typeface="Lucida Grande"/>
              <a:buNone/>
            </a:pPr>
            <a:endParaRPr lang="en-US" sz="1800" smtClean="0">
              <a:solidFill>
                <a:srgbClr val="FFFFFF"/>
              </a:solidFill>
              <a:latin typeface="Lucida Grande"/>
              <a:sym typeface="Lucida Grande"/>
            </a:endParaRPr>
          </a:p>
          <a:p>
            <a:pPr marL="0" indent="0" eaLnBrk="1" hangingPunct="1">
              <a:lnSpc>
                <a:spcPct val="90000"/>
              </a:lnSpc>
              <a:buFont typeface="Lucida Grande"/>
              <a:buNone/>
            </a:pPr>
            <a:endParaRPr lang="en-US" sz="1800" smtClean="0">
              <a:solidFill>
                <a:srgbClr val="FFFFFF"/>
              </a:solidFill>
              <a:latin typeface="Lucida Grande"/>
              <a:sym typeface="Lucida Grande"/>
            </a:endParaRPr>
          </a:p>
          <a:p>
            <a:pPr marL="0" indent="0" eaLnBrk="1" hangingPunct="1">
              <a:lnSpc>
                <a:spcPct val="90000"/>
              </a:lnSpc>
              <a:buFont typeface="Lucida Grande"/>
              <a:buNone/>
            </a:pPr>
            <a:endParaRPr lang="en-US" sz="1800" smtClean="0">
              <a:solidFill>
                <a:srgbClr val="FFFFFF"/>
              </a:solidFill>
              <a:latin typeface="Lucida Grande"/>
              <a:sym typeface="Lucida Grande"/>
            </a:endParaRPr>
          </a:p>
        </p:txBody>
      </p:sp>
      <p:pic>
        <p:nvPicPr>
          <p:cNvPr id="14340" name="Picture 5"/>
          <p:cNvPicPr>
            <a:picLocks noChangeArrowheads="1"/>
          </p:cNvPicPr>
          <p:nvPr/>
        </p:nvPicPr>
        <p:blipFill>
          <a:blip r:embed="rId4"/>
          <a:srcRect/>
          <a:stretch>
            <a:fillRect/>
          </a:stretch>
        </p:blipFill>
        <p:spPr bwMode="auto">
          <a:xfrm>
            <a:off x="5164138" y="6264275"/>
            <a:ext cx="3630612" cy="5238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body" idx="1"/>
          </p:nvPr>
        </p:nvSpPr>
        <p:spPr>
          <a:xfrm>
            <a:off x="900113" y="1268413"/>
            <a:ext cx="7993062" cy="720725"/>
          </a:xfrm>
        </p:spPr>
        <p:txBody>
          <a:bodyPr/>
          <a:lstStyle/>
          <a:p>
            <a:pPr marL="0" indent="0" algn="just" eaLnBrk="1" hangingPunct="1">
              <a:lnSpc>
                <a:spcPct val="70000"/>
              </a:lnSpc>
              <a:buClr>
                <a:srgbClr val="FFFFFF"/>
              </a:buClr>
              <a:buFont typeface="Lucida Grande"/>
              <a:buNone/>
            </a:pPr>
            <a:r>
              <a:rPr lang="es-CL" sz="2000" smtClean="0">
                <a:solidFill>
                  <a:srgbClr val="FFFFFF"/>
                </a:solidFill>
              </a:rPr>
              <a:t>Realizar una </a:t>
            </a:r>
            <a:r>
              <a:rPr lang="es-CL" sz="2800" smtClean="0">
                <a:solidFill>
                  <a:srgbClr val="FFFFFF"/>
                </a:solidFill>
              </a:rPr>
              <a:t>descripción</a:t>
            </a:r>
            <a:r>
              <a:rPr lang="es-CL" sz="2000" smtClean="0">
                <a:solidFill>
                  <a:srgbClr val="FFFFFF"/>
                </a:solidFill>
              </a:rPr>
              <a:t> del </a:t>
            </a:r>
            <a:r>
              <a:rPr lang="es-CL" sz="2800" smtClean="0">
                <a:solidFill>
                  <a:srgbClr val="FFFFFF"/>
                </a:solidFill>
              </a:rPr>
              <a:t>sentido</a:t>
            </a:r>
            <a:r>
              <a:rPr lang="es-CL" sz="2400" smtClean="0">
                <a:solidFill>
                  <a:srgbClr val="FFFFFF"/>
                </a:solidFill>
              </a:rPr>
              <a:t> </a:t>
            </a:r>
            <a:r>
              <a:rPr lang="es-CL" sz="2000" smtClean="0">
                <a:solidFill>
                  <a:srgbClr val="FFFFFF"/>
                </a:solidFill>
              </a:rPr>
              <a:t>que hoy le dan a la </a:t>
            </a:r>
            <a:r>
              <a:rPr lang="es-CL" sz="2800" smtClean="0">
                <a:solidFill>
                  <a:srgbClr val="FFFFFF"/>
                </a:solidFill>
              </a:rPr>
              <a:t>política</a:t>
            </a:r>
            <a:r>
              <a:rPr lang="es-CL" sz="2000" smtClean="0">
                <a:solidFill>
                  <a:srgbClr val="FFFFFF"/>
                </a:solidFill>
              </a:rPr>
              <a:t> los </a:t>
            </a:r>
            <a:r>
              <a:rPr lang="es-CL" sz="2800" smtClean="0">
                <a:solidFill>
                  <a:srgbClr val="FFFFFF"/>
                </a:solidFill>
              </a:rPr>
              <a:t>Jóvenes participantes.</a:t>
            </a:r>
            <a:endParaRPr lang="en-US" sz="2000" smtClean="0">
              <a:solidFill>
                <a:srgbClr val="FFFFFF"/>
              </a:solidFill>
            </a:endParaRPr>
          </a:p>
        </p:txBody>
      </p:sp>
      <p:sp>
        <p:nvSpPr>
          <p:cNvPr id="16386" name="3 Flecha derecha"/>
          <p:cNvSpPr>
            <a:spLocks noChangeArrowheads="1"/>
          </p:cNvSpPr>
          <p:nvPr/>
        </p:nvSpPr>
        <p:spPr bwMode="auto">
          <a:xfrm>
            <a:off x="252413" y="1412875"/>
            <a:ext cx="576262" cy="360363"/>
          </a:xfrm>
          <a:prstGeom prst="rightArrow">
            <a:avLst>
              <a:gd name="adj1" fmla="val 50000"/>
              <a:gd name="adj2" fmla="val 49972"/>
            </a:avLst>
          </a:prstGeom>
          <a:solidFill>
            <a:srgbClr val="FF0000"/>
          </a:solidFill>
          <a:ln w="3175" algn="ctr">
            <a:solidFill>
              <a:srgbClr val="000000"/>
            </a:solidFill>
            <a:round/>
            <a:headEnd/>
            <a:tailEnd/>
          </a:ln>
        </p:spPr>
        <p:txBody>
          <a:bodyPr/>
          <a:lstStyle/>
          <a:p>
            <a:endParaRPr lang="es-CL"/>
          </a:p>
        </p:txBody>
      </p:sp>
      <p:sp>
        <p:nvSpPr>
          <p:cNvPr id="16387" name="4 Flecha derecha"/>
          <p:cNvSpPr>
            <a:spLocks noChangeArrowheads="1"/>
          </p:cNvSpPr>
          <p:nvPr/>
        </p:nvSpPr>
        <p:spPr bwMode="auto">
          <a:xfrm>
            <a:off x="271463" y="2708275"/>
            <a:ext cx="576262" cy="360363"/>
          </a:xfrm>
          <a:prstGeom prst="rightArrow">
            <a:avLst>
              <a:gd name="adj1" fmla="val 50000"/>
              <a:gd name="adj2" fmla="val 49972"/>
            </a:avLst>
          </a:prstGeom>
          <a:solidFill>
            <a:srgbClr val="FF0000"/>
          </a:solidFill>
          <a:ln w="3175" algn="ctr">
            <a:solidFill>
              <a:srgbClr val="000000"/>
            </a:solidFill>
            <a:round/>
            <a:headEnd/>
            <a:tailEnd/>
          </a:ln>
        </p:spPr>
        <p:txBody>
          <a:bodyPr/>
          <a:lstStyle/>
          <a:p>
            <a:endParaRPr lang="es-CL"/>
          </a:p>
        </p:txBody>
      </p:sp>
      <p:sp>
        <p:nvSpPr>
          <p:cNvPr id="16388" name="5 Flecha derecha"/>
          <p:cNvSpPr>
            <a:spLocks noChangeArrowheads="1"/>
          </p:cNvSpPr>
          <p:nvPr/>
        </p:nvSpPr>
        <p:spPr bwMode="auto">
          <a:xfrm>
            <a:off x="258763" y="4365625"/>
            <a:ext cx="576262" cy="358775"/>
          </a:xfrm>
          <a:prstGeom prst="rightArrow">
            <a:avLst>
              <a:gd name="adj1" fmla="val 50000"/>
              <a:gd name="adj2" fmla="val 50194"/>
            </a:avLst>
          </a:prstGeom>
          <a:solidFill>
            <a:srgbClr val="FF0000"/>
          </a:solidFill>
          <a:ln w="3175" algn="ctr">
            <a:solidFill>
              <a:srgbClr val="000000"/>
            </a:solidFill>
            <a:round/>
            <a:headEnd/>
            <a:tailEnd/>
          </a:ln>
        </p:spPr>
        <p:txBody>
          <a:bodyPr/>
          <a:lstStyle/>
          <a:p>
            <a:endParaRPr lang="es-CL"/>
          </a:p>
        </p:txBody>
      </p:sp>
      <p:sp>
        <p:nvSpPr>
          <p:cNvPr id="10" name="Rectangle 2"/>
          <p:cNvSpPr txBox="1">
            <a:spLocks noChangeArrowheads="1"/>
          </p:cNvSpPr>
          <p:nvPr/>
        </p:nvSpPr>
        <p:spPr bwMode="auto">
          <a:xfrm>
            <a:off x="900113" y="2492375"/>
            <a:ext cx="7993062" cy="720725"/>
          </a:xfrm>
          <a:prstGeom prst="rect">
            <a:avLst/>
          </a:prstGeom>
          <a:noFill/>
          <a:ln w="12700">
            <a:noFill/>
            <a:miter lim="800000"/>
            <a:headEnd/>
            <a:tailEnd/>
          </a:ln>
        </p:spPr>
        <p:txBody>
          <a:bodyPr lIns="45720" tIns="0" rIns="45720" bIns="0"/>
          <a:lstStyle/>
          <a:p>
            <a:pPr algn="just">
              <a:lnSpc>
                <a:spcPct val="70000"/>
              </a:lnSpc>
              <a:spcBef>
                <a:spcPts val="700"/>
              </a:spcBef>
              <a:buClr>
                <a:srgbClr val="FFFFFF"/>
              </a:buClr>
              <a:buSzPct val="100000"/>
              <a:buFont typeface="Lucida Grande" pitchFamily="-80" charset="0"/>
              <a:buNone/>
              <a:defRPr/>
            </a:pPr>
            <a:r>
              <a:rPr lang="es-CL" sz="2000" kern="0" dirty="0">
                <a:solidFill>
                  <a:srgbClr val="FFFFFF"/>
                </a:solidFill>
                <a:latin typeface="+mn-lt"/>
                <a:cs typeface="+mn-cs"/>
              </a:rPr>
              <a:t>Identificar </a:t>
            </a:r>
            <a:r>
              <a:rPr lang="es-CL" sz="2800" kern="0" dirty="0">
                <a:solidFill>
                  <a:srgbClr val="FFFFFF"/>
                </a:solidFill>
                <a:latin typeface="+mn-lt"/>
                <a:cs typeface="+mn-cs"/>
              </a:rPr>
              <a:t>emociones </a:t>
            </a:r>
            <a:r>
              <a:rPr lang="es-CL" sz="2000" kern="0" dirty="0">
                <a:solidFill>
                  <a:srgbClr val="FFFFFF"/>
                </a:solidFill>
                <a:latin typeface="+mn-lt"/>
                <a:cs typeface="+mn-cs"/>
              </a:rPr>
              <a:t>manifestadas por los jóvenes durante la jornada previa y durante el mismo día del </a:t>
            </a:r>
            <a:r>
              <a:rPr lang="es-CL" sz="2400" kern="0" dirty="0">
                <a:solidFill>
                  <a:srgbClr val="FFFFFF"/>
                </a:solidFill>
                <a:latin typeface="+mn-lt"/>
                <a:cs typeface="+mn-cs"/>
              </a:rPr>
              <a:t>encuentro</a:t>
            </a:r>
            <a:r>
              <a:rPr lang="es-CL" sz="2000" kern="0" dirty="0">
                <a:solidFill>
                  <a:srgbClr val="FFFFFF"/>
                </a:solidFill>
                <a:latin typeface="+mn-lt"/>
                <a:cs typeface="+mn-cs"/>
              </a:rPr>
              <a:t> final del Torneo</a:t>
            </a:r>
            <a:r>
              <a:rPr lang="es-CL" sz="2800" kern="0" dirty="0">
                <a:solidFill>
                  <a:srgbClr val="FFFFFF"/>
                </a:solidFill>
                <a:latin typeface="+mn-lt"/>
                <a:cs typeface="+mn-cs"/>
              </a:rPr>
              <a:t> DELIBERA  </a:t>
            </a:r>
            <a:endParaRPr lang="es-CL" sz="2000" kern="0" dirty="0">
              <a:solidFill>
                <a:srgbClr val="FFFFFF"/>
              </a:solidFill>
              <a:latin typeface="+mn-lt"/>
              <a:cs typeface="+mn-cs"/>
            </a:endParaRPr>
          </a:p>
        </p:txBody>
      </p:sp>
      <p:sp>
        <p:nvSpPr>
          <p:cNvPr id="11" name="Rectangle 2"/>
          <p:cNvSpPr txBox="1">
            <a:spLocks noChangeArrowheads="1"/>
          </p:cNvSpPr>
          <p:nvPr/>
        </p:nvSpPr>
        <p:spPr bwMode="auto">
          <a:xfrm>
            <a:off x="900113" y="3965575"/>
            <a:ext cx="7993062" cy="1192213"/>
          </a:xfrm>
          <a:prstGeom prst="rect">
            <a:avLst/>
          </a:prstGeom>
          <a:noFill/>
          <a:ln w="12700">
            <a:noFill/>
            <a:miter lim="800000"/>
            <a:headEnd/>
            <a:tailEnd/>
          </a:ln>
        </p:spPr>
        <p:txBody>
          <a:bodyPr lIns="45720" tIns="0" rIns="45720" bIns="0"/>
          <a:lstStyle/>
          <a:p>
            <a:pPr algn="just">
              <a:lnSpc>
                <a:spcPct val="70000"/>
              </a:lnSpc>
              <a:spcBef>
                <a:spcPts val="700"/>
              </a:spcBef>
              <a:buClr>
                <a:srgbClr val="FFFFFF"/>
              </a:buClr>
              <a:buSzPct val="100000"/>
              <a:buFont typeface="Lucida Grande" pitchFamily="-80" charset="0"/>
              <a:buNone/>
              <a:defRPr/>
            </a:pPr>
            <a:r>
              <a:rPr lang="es-CL" sz="2000" kern="0" dirty="0">
                <a:solidFill>
                  <a:srgbClr val="FFFFFF"/>
                </a:solidFill>
                <a:latin typeface="+mn-lt"/>
                <a:cs typeface="+mn-cs"/>
              </a:rPr>
              <a:t>Comprender los </a:t>
            </a:r>
            <a:r>
              <a:rPr lang="es-CL" sz="2800" kern="0" dirty="0">
                <a:solidFill>
                  <a:srgbClr val="FFFFFF"/>
                </a:solidFill>
                <a:latin typeface="+mn-lt"/>
                <a:cs typeface="+mn-cs"/>
              </a:rPr>
              <a:t>significados</a:t>
            </a:r>
            <a:r>
              <a:rPr lang="es-CL" sz="2000" kern="0" dirty="0">
                <a:solidFill>
                  <a:srgbClr val="FFFFFF"/>
                </a:solidFill>
                <a:latin typeface="+mn-lt"/>
                <a:cs typeface="+mn-cs"/>
              </a:rPr>
              <a:t> otorgados por estos jóvenes a la </a:t>
            </a:r>
            <a:r>
              <a:rPr lang="es-CL" sz="2400" kern="0" dirty="0">
                <a:solidFill>
                  <a:srgbClr val="FFFFFF"/>
                </a:solidFill>
                <a:latin typeface="+mn-lt"/>
                <a:cs typeface="+mn-cs"/>
              </a:rPr>
              <a:t>experiencia</a:t>
            </a:r>
            <a:r>
              <a:rPr lang="es-CL" sz="2000" kern="0" dirty="0">
                <a:solidFill>
                  <a:srgbClr val="FFFFFF"/>
                </a:solidFill>
                <a:latin typeface="+mn-lt"/>
                <a:cs typeface="+mn-cs"/>
              </a:rPr>
              <a:t> de participar en este torneo, así como los </a:t>
            </a:r>
            <a:r>
              <a:rPr lang="es-CL" sz="2800" kern="0" dirty="0">
                <a:solidFill>
                  <a:srgbClr val="FFFFFF"/>
                </a:solidFill>
                <a:latin typeface="+mn-lt"/>
                <a:cs typeface="+mn-cs"/>
              </a:rPr>
              <a:t>aprendizajes</a:t>
            </a:r>
            <a:r>
              <a:rPr lang="es-CL" sz="2000" kern="0" dirty="0">
                <a:solidFill>
                  <a:srgbClr val="FFFFFF"/>
                </a:solidFill>
                <a:latin typeface="+mn-lt"/>
                <a:cs typeface="+mn-cs"/>
              </a:rPr>
              <a:t> que incorporan en este proceso y las </a:t>
            </a:r>
            <a:r>
              <a:rPr lang="es-CL" sz="2800" kern="0" dirty="0">
                <a:solidFill>
                  <a:srgbClr val="FFFFFF"/>
                </a:solidFill>
                <a:latin typeface="+mn-lt"/>
                <a:cs typeface="+mn-cs"/>
              </a:rPr>
              <a:t>repercusiones</a:t>
            </a:r>
            <a:r>
              <a:rPr lang="es-CL" sz="2000" kern="0" dirty="0">
                <a:solidFill>
                  <a:srgbClr val="FFFFFF"/>
                </a:solidFill>
                <a:latin typeface="+mn-lt"/>
                <a:cs typeface="+mn-cs"/>
              </a:rPr>
              <a:t> que estos tienen para su </a:t>
            </a:r>
            <a:r>
              <a:rPr lang="es-CL" sz="2800" kern="0" dirty="0">
                <a:solidFill>
                  <a:srgbClr val="FFFFFF"/>
                </a:solidFill>
                <a:latin typeface="+mn-lt"/>
                <a:cs typeface="+mn-cs"/>
              </a:rPr>
              <a:t>futuro.</a:t>
            </a:r>
          </a:p>
          <a:p>
            <a:pPr algn="just">
              <a:lnSpc>
                <a:spcPct val="70000"/>
              </a:lnSpc>
              <a:spcBef>
                <a:spcPts val="700"/>
              </a:spcBef>
              <a:buClr>
                <a:srgbClr val="FFFFFF"/>
              </a:buClr>
              <a:buSzPct val="100000"/>
              <a:buFont typeface="Lucida Grande" pitchFamily="-80" charset="0"/>
              <a:buNone/>
              <a:defRPr/>
            </a:pPr>
            <a:endParaRPr lang="es-CL" sz="2000" kern="0" dirty="0">
              <a:solidFill>
                <a:srgbClr val="FFFFFF"/>
              </a:solidFill>
              <a:latin typeface="+mn-lt"/>
              <a:cs typeface="+mn-cs"/>
            </a:endParaRPr>
          </a:p>
          <a:p>
            <a:pPr algn="just">
              <a:lnSpc>
                <a:spcPct val="70000"/>
              </a:lnSpc>
              <a:spcBef>
                <a:spcPts val="700"/>
              </a:spcBef>
              <a:buClr>
                <a:srgbClr val="FFFFFF"/>
              </a:buClr>
              <a:buSzPct val="100000"/>
              <a:buFont typeface="Lucida Grande" pitchFamily="-80" charset="0"/>
              <a:buNone/>
              <a:defRPr/>
            </a:pPr>
            <a:endParaRPr lang="es-CL" sz="2000" kern="0" dirty="0">
              <a:solidFill>
                <a:srgbClr val="FFFFFF"/>
              </a:solidFill>
              <a:latin typeface="+mn-lt"/>
              <a:cs typeface="+mn-cs"/>
            </a:endParaRPr>
          </a:p>
        </p:txBody>
      </p:sp>
      <p:sp>
        <p:nvSpPr>
          <p:cNvPr id="16391" name="18 CuadroTexto"/>
          <p:cNvSpPr txBox="1">
            <a:spLocks noChangeArrowheads="1"/>
          </p:cNvSpPr>
          <p:nvPr/>
        </p:nvSpPr>
        <p:spPr bwMode="auto">
          <a:xfrm>
            <a:off x="158750" y="66675"/>
            <a:ext cx="5205413" cy="769938"/>
          </a:xfrm>
          <a:prstGeom prst="rect">
            <a:avLst/>
          </a:prstGeom>
          <a:noFill/>
          <a:ln w="9525">
            <a:noFill/>
            <a:miter lim="800000"/>
            <a:headEnd/>
            <a:tailEnd/>
          </a:ln>
        </p:spPr>
        <p:txBody>
          <a:bodyPr wrap="none">
            <a:spAutoFit/>
          </a:bodyPr>
          <a:lstStyle/>
          <a:p>
            <a:r>
              <a:rPr lang="es-CL" sz="4400">
                <a:solidFill>
                  <a:srgbClr val="FFFFFF"/>
                </a:solidFill>
              </a:rPr>
              <a:t>Objetivo del análisis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850900" y="-2108200"/>
            <a:ext cx="6084888" cy="12954000"/>
          </a:xfrm>
          <a:prstGeom prst="rect">
            <a:avLst/>
          </a:prstGeom>
          <a:noFill/>
          <a:ln w="9525">
            <a:noFill/>
            <a:miter lim="800000"/>
            <a:headEnd/>
            <a:tailEnd/>
          </a:ln>
        </p:spPr>
        <p:txBody>
          <a:bodyPr wrap="none" lIns="0" tIns="0" rIns="40639" bIns="0">
            <a:spAutoFit/>
          </a:bodyPr>
          <a:lstStyle/>
          <a:p>
            <a:pPr marL="39688"/>
            <a:r>
              <a:rPr lang="en-US" sz="85000" b="1">
                <a:solidFill>
                  <a:srgbClr val="AEAEAE"/>
                </a:solidFill>
              </a:rPr>
              <a:t>1</a:t>
            </a:r>
          </a:p>
        </p:txBody>
      </p:sp>
      <p:sp>
        <p:nvSpPr>
          <p:cNvPr id="18434" name="Rectangle 2"/>
          <p:cNvSpPr>
            <a:spLocks noGrp="1" noChangeArrowheads="1"/>
          </p:cNvSpPr>
          <p:nvPr>
            <p:ph type="title"/>
          </p:nvPr>
        </p:nvSpPr>
        <p:spPr>
          <a:xfrm>
            <a:off x="2339975" y="1052513"/>
            <a:ext cx="6192838" cy="1333500"/>
          </a:xfrm>
        </p:spPr>
        <p:txBody>
          <a:bodyPr/>
          <a:lstStyle/>
          <a:p>
            <a:pPr marL="0" indent="0" algn="l" eaLnBrk="1" hangingPunct="1">
              <a:lnSpc>
                <a:spcPct val="80000"/>
              </a:lnSpc>
            </a:pPr>
            <a:r>
              <a:rPr lang="en-US" sz="6000" smtClean="0">
                <a:solidFill>
                  <a:srgbClr val="FFFFFF"/>
                </a:solidFill>
              </a:rPr>
              <a:t>                   Antecedentes</a:t>
            </a:r>
          </a:p>
        </p:txBody>
      </p:sp>
      <p:sp>
        <p:nvSpPr>
          <p:cNvPr id="18435" name="Rectangle 3"/>
          <p:cNvSpPr>
            <a:spLocks noGrp="1" noChangeArrowheads="1"/>
          </p:cNvSpPr>
          <p:nvPr>
            <p:ph type="body" idx="1"/>
          </p:nvPr>
        </p:nvSpPr>
        <p:spPr>
          <a:xfrm>
            <a:off x="3560763" y="4713288"/>
            <a:ext cx="2882900" cy="660400"/>
          </a:xfrm>
        </p:spPr>
        <p:txBody>
          <a:bodyPr/>
          <a:lstStyle/>
          <a:p>
            <a:pPr marL="0" indent="0" eaLnBrk="1" hangingPunct="1">
              <a:lnSpc>
                <a:spcPct val="80000"/>
              </a:lnSpc>
              <a:buFont typeface="Lucida Grande"/>
              <a:buNone/>
            </a:pPr>
            <a:r>
              <a:rPr lang="en-US" sz="2800" smtClean="0">
                <a:solidFill>
                  <a:srgbClr val="FFFFFF"/>
                </a:solidFill>
              </a:rPr>
              <a:t>Primera Parte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6 CuadroTexto"/>
          <p:cNvSpPr txBox="1">
            <a:spLocks noChangeArrowheads="1"/>
          </p:cNvSpPr>
          <p:nvPr/>
        </p:nvSpPr>
        <p:spPr bwMode="auto">
          <a:xfrm>
            <a:off x="171450" y="66675"/>
            <a:ext cx="2097088" cy="769938"/>
          </a:xfrm>
          <a:prstGeom prst="rect">
            <a:avLst/>
          </a:prstGeom>
          <a:noFill/>
          <a:ln w="9525">
            <a:noFill/>
            <a:miter lim="800000"/>
            <a:headEnd/>
            <a:tailEnd/>
          </a:ln>
        </p:spPr>
        <p:txBody>
          <a:bodyPr wrap="none">
            <a:spAutoFit/>
          </a:bodyPr>
          <a:lstStyle/>
          <a:p>
            <a:r>
              <a:rPr lang="es-CL" sz="4400">
                <a:solidFill>
                  <a:srgbClr val="FFFFFF"/>
                </a:solidFill>
              </a:rPr>
              <a:t>Historia</a:t>
            </a:r>
          </a:p>
        </p:txBody>
      </p:sp>
      <p:sp>
        <p:nvSpPr>
          <p:cNvPr id="13" name="12 CuadroTexto"/>
          <p:cNvSpPr>
            <a:spLocks noChangeArrowheads="1"/>
          </p:cNvSpPr>
          <p:nvPr/>
        </p:nvSpPr>
        <p:spPr bwMode="auto">
          <a:xfrm>
            <a:off x="4427538" y="1268413"/>
            <a:ext cx="4321175" cy="1081087"/>
          </a:xfrm>
          <a:prstGeom prst="roundRect">
            <a:avLst>
              <a:gd name="adj" fmla="val 16667"/>
            </a:avLst>
          </a:prstGeom>
          <a:noFill/>
          <a:ln w="28575">
            <a:solidFill>
              <a:srgbClr val="FFFFFF"/>
            </a:solidFill>
            <a:round/>
            <a:headEnd/>
            <a:tailEnd/>
          </a:ln>
        </p:spPr>
        <p:txBody>
          <a:bodyPr>
            <a:spAutoFit/>
          </a:bodyPr>
          <a:lstStyle/>
          <a:p>
            <a:pPr algn="ctr"/>
            <a:r>
              <a:rPr lang="es-CL" sz="2800">
                <a:solidFill>
                  <a:srgbClr val="FFFFFF"/>
                </a:solidFill>
              </a:rPr>
              <a:t>Creado como una </a:t>
            </a:r>
          </a:p>
          <a:p>
            <a:pPr algn="ctr"/>
            <a:r>
              <a:rPr lang="es-CL" sz="2800">
                <a:solidFill>
                  <a:srgbClr val="FFFFFF"/>
                </a:solidFill>
              </a:rPr>
              <a:t>competencia</a:t>
            </a:r>
          </a:p>
        </p:txBody>
      </p:sp>
      <p:sp>
        <p:nvSpPr>
          <p:cNvPr id="14" name="13 CuadroTexto"/>
          <p:cNvSpPr>
            <a:spLocks noChangeArrowheads="1"/>
          </p:cNvSpPr>
          <p:nvPr/>
        </p:nvSpPr>
        <p:spPr bwMode="auto">
          <a:xfrm>
            <a:off x="250825" y="2636838"/>
            <a:ext cx="2520950" cy="720725"/>
          </a:xfrm>
          <a:prstGeom prst="roundRect">
            <a:avLst>
              <a:gd name="adj" fmla="val 16667"/>
            </a:avLst>
          </a:prstGeom>
          <a:noFill/>
          <a:ln w="28575">
            <a:solidFill>
              <a:srgbClr val="FFFFFF"/>
            </a:solidFill>
            <a:round/>
            <a:headEnd/>
            <a:tailEnd/>
          </a:ln>
        </p:spPr>
        <p:txBody>
          <a:bodyPr wrap="none">
            <a:spAutoFit/>
          </a:bodyPr>
          <a:lstStyle/>
          <a:p>
            <a:pPr algn="ctr"/>
            <a:r>
              <a:rPr lang="es-CL" sz="2000">
                <a:solidFill>
                  <a:srgbClr val="FFFFFF"/>
                </a:solidFill>
              </a:rPr>
              <a:t>Equipos de 7 </a:t>
            </a:r>
          </a:p>
          <a:p>
            <a:pPr algn="ctr"/>
            <a:r>
              <a:rPr lang="es-CL" sz="2000">
                <a:solidFill>
                  <a:srgbClr val="FFFFFF"/>
                </a:solidFill>
              </a:rPr>
              <a:t>personas</a:t>
            </a:r>
          </a:p>
        </p:txBody>
      </p:sp>
      <p:sp>
        <p:nvSpPr>
          <p:cNvPr id="15" name="14 CuadroTexto"/>
          <p:cNvSpPr>
            <a:spLocks noChangeArrowheads="1"/>
          </p:cNvSpPr>
          <p:nvPr/>
        </p:nvSpPr>
        <p:spPr bwMode="auto">
          <a:xfrm>
            <a:off x="3348038" y="2636838"/>
            <a:ext cx="5400675" cy="720725"/>
          </a:xfrm>
          <a:prstGeom prst="roundRect">
            <a:avLst>
              <a:gd name="adj" fmla="val 16667"/>
            </a:avLst>
          </a:prstGeom>
          <a:noFill/>
          <a:ln w="28575">
            <a:solidFill>
              <a:srgbClr val="FFFFFF"/>
            </a:solidFill>
            <a:round/>
            <a:headEnd/>
            <a:tailEnd/>
          </a:ln>
        </p:spPr>
        <p:txBody>
          <a:bodyPr>
            <a:spAutoFit/>
          </a:bodyPr>
          <a:lstStyle/>
          <a:p>
            <a:pPr algn="ctr"/>
            <a:r>
              <a:rPr lang="es-CL" sz="2000">
                <a:solidFill>
                  <a:srgbClr val="FFFFFF"/>
                </a:solidFill>
              </a:rPr>
              <a:t>Debate de Ideas y desarrollo de habilidades cívicas y políticas</a:t>
            </a:r>
          </a:p>
        </p:txBody>
      </p:sp>
      <p:sp>
        <p:nvSpPr>
          <p:cNvPr id="19" name="18 CuadroTexto"/>
          <p:cNvSpPr>
            <a:spLocks noChangeArrowheads="1"/>
          </p:cNvSpPr>
          <p:nvPr/>
        </p:nvSpPr>
        <p:spPr bwMode="auto">
          <a:xfrm>
            <a:off x="250825" y="3624263"/>
            <a:ext cx="8424863" cy="1533525"/>
          </a:xfrm>
          <a:prstGeom prst="roundRect">
            <a:avLst>
              <a:gd name="adj" fmla="val 16667"/>
            </a:avLst>
          </a:prstGeom>
          <a:noFill/>
          <a:ln w="28575">
            <a:solidFill>
              <a:srgbClr val="FFFFFF"/>
            </a:solidFill>
            <a:round/>
            <a:headEnd/>
            <a:tailEnd/>
          </a:ln>
        </p:spPr>
        <p:txBody>
          <a:bodyPr>
            <a:spAutoFit/>
          </a:bodyPr>
          <a:lstStyle/>
          <a:p>
            <a:pPr algn="ctr"/>
            <a:r>
              <a:rPr lang="es-CL" sz="2000">
                <a:solidFill>
                  <a:srgbClr val="FFFFFF"/>
                </a:solidFill>
              </a:rPr>
              <a:t>El objetivo es </a:t>
            </a:r>
            <a:r>
              <a:rPr lang="es-CL" sz="2800">
                <a:solidFill>
                  <a:srgbClr val="FFFFFF"/>
                </a:solidFill>
              </a:rPr>
              <a:t>estimular la participación política</a:t>
            </a:r>
            <a:r>
              <a:rPr lang="es-CL" sz="2000">
                <a:solidFill>
                  <a:srgbClr val="FFFFFF"/>
                </a:solidFill>
              </a:rPr>
              <a:t> de los jóvenes, </a:t>
            </a:r>
            <a:r>
              <a:rPr lang="es-CL" sz="2800">
                <a:solidFill>
                  <a:srgbClr val="FFFFFF"/>
                </a:solidFill>
              </a:rPr>
              <a:t>vincularlos</a:t>
            </a:r>
            <a:r>
              <a:rPr lang="es-CL" sz="2000">
                <a:solidFill>
                  <a:srgbClr val="FFFFFF"/>
                </a:solidFill>
              </a:rPr>
              <a:t> con la labor parlamentaria y contribuir con el </a:t>
            </a:r>
            <a:r>
              <a:rPr lang="es-CL" sz="2800">
                <a:solidFill>
                  <a:srgbClr val="FFFFFF"/>
                </a:solidFill>
              </a:rPr>
              <a:t>desarrollo</a:t>
            </a:r>
            <a:r>
              <a:rPr lang="es-CL" sz="2000">
                <a:solidFill>
                  <a:srgbClr val="FFFFFF"/>
                </a:solidFill>
              </a:rPr>
              <a:t> de su pensamiento político.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6 CuadroTexto"/>
          <p:cNvSpPr txBox="1">
            <a:spLocks noChangeArrowheads="1"/>
          </p:cNvSpPr>
          <p:nvPr/>
        </p:nvSpPr>
        <p:spPr bwMode="auto">
          <a:xfrm>
            <a:off x="171450" y="66675"/>
            <a:ext cx="2097088" cy="769938"/>
          </a:xfrm>
          <a:prstGeom prst="rect">
            <a:avLst/>
          </a:prstGeom>
          <a:noFill/>
          <a:ln w="9525">
            <a:noFill/>
            <a:miter lim="800000"/>
            <a:headEnd/>
            <a:tailEnd/>
          </a:ln>
        </p:spPr>
        <p:txBody>
          <a:bodyPr wrap="none">
            <a:spAutoFit/>
          </a:bodyPr>
          <a:lstStyle/>
          <a:p>
            <a:r>
              <a:rPr lang="es-CL" sz="4400">
                <a:solidFill>
                  <a:srgbClr val="FFFFFF"/>
                </a:solidFill>
              </a:rPr>
              <a:t>Historia</a:t>
            </a:r>
          </a:p>
        </p:txBody>
      </p:sp>
      <p:sp>
        <p:nvSpPr>
          <p:cNvPr id="8" name="Rectangle 2"/>
          <p:cNvSpPr txBox="1">
            <a:spLocks noChangeArrowheads="1"/>
          </p:cNvSpPr>
          <p:nvPr/>
        </p:nvSpPr>
        <p:spPr bwMode="auto">
          <a:xfrm>
            <a:off x="468313" y="1268413"/>
            <a:ext cx="8424862" cy="2447925"/>
          </a:xfrm>
          <a:prstGeom prst="rect">
            <a:avLst/>
          </a:prstGeom>
          <a:noFill/>
          <a:ln w="12700">
            <a:noFill/>
            <a:miter lim="800000"/>
            <a:headEnd/>
            <a:tailEnd/>
          </a:ln>
        </p:spPr>
        <p:txBody>
          <a:bodyPr lIns="45720" tIns="0" rIns="45720" bIns="0"/>
          <a:lstStyle/>
          <a:p>
            <a:pPr algn="ctr">
              <a:lnSpc>
                <a:spcPct val="70000"/>
              </a:lnSpc>
              <a:spcBef>
                <a:spcPts val="700"/>
              </a:spcBef>
              <a:buClr>
                <a:srgbClr val="FFFFFF"/>
              </a:buClr>
              <a:buSzPct val="100000"/>
              <a:buFont typeface="Lucida Grande" pitchFamily="-80" charset="0"/>
              <a:buNone/>
              <a:defRPr/>
            </a:pPr>
            <a:r>
              <a:rPr lang="en-US" sz="4000" kern="0" dirty="0">
                <a:solidFill>
                  <a:srgbClr val="FFFFFF"/>
                </a:solidFill>
                <a:latin typeface="+mn-lt"/>
                <a:cs typeface="+mn-cs"/>
              </a:rPr>
              <a:t>Este </a:t>
            </a:r>
            <a:r>
              <a:rPr lang="en-US" sz="4000" kern="0" dirty="0" err="1">
                <a:solidFill>
                  <a:srgbClr val="FFFFFF"/>
                </a:solidFill>
                <a:latin typeface="+mn-lt"/>
                <a:cs typeface="+mn-cs"/>
              </a:rPr>
              <a:t>año</a:t>
            </a:r>
            <a:r>
              <a:rPr lang="en-US" sz="4000" kern="0" dirty="0">
                <a:solidFill>
                  <a:srgbClr val="FFFFFF"/>
                </a:solidFill>
                <a:latin typeface="+mn-lt"/>
                <a:cs typeface="+mn-cs"/>
              </a:rPr>
              <a:t> </a:t>
            </a:r>
            <a:r>
              <a:rPr lang="en-US" sz="4000" kern="0" dirty="0" err="1">
                <a:solidFill>
                  <a:srgbClr val="FFFFFF"/>
                </a:solidFill>
                <a:latin typeface="+mn-lt"/>
                <a:cs typeface="+mn-cs"/>
              </a:rPr>
              <a:t>celebró</a:t>
            </a:r>
            <a:r>
              <a:rPr lang="en-US" sz="4000" kern="0" dirty="0">
                <a:solidFill>
                  <a:srgbClr val="FFFFFF"/>
                </a:solidFill>
                <a:latin typeface="+mn-lt"/>
                <a:cs typeface="+mn-cs"/>
              </a:rPr>
              <a:t> </a:t>
            </a:r>
            <a:r>
              <a:rPr lang="en-US" sz="4000" kern="0" dirty="0" err="1">
                <a:solidFill>
                  <a:srgbClr val="FFFFFF"/>
                </a:solidFill>
                <a:latin typeface="+mn-lt"/>
                <a:cs typeface="+mn-cs"/>
              </a:rPr>
              <a:t>su</a:t>
            </a:r>
            <a:r>
              <a:rPr lang="en-US" sz="4000" kern="0" dirty="0">
                <a:solidFill>
                  <a:srgbClr val="FFFFFF"/>
                </a:solidFill>
                <a:latin typeface="+mn-lt"/>
                <a:cs typeface="+mn-cs"/>
              </a:rPr>
              <a:t> </a:t>
            </a:r>
            <a:r>
              <a:rPr lang="en-US" sz="6000" b="1" kern="0" dirty="0" err="1">
                <a:solidFill>
                  <a:srgbClr val="FFFFFF"/>
                </a:solidFill>
                <a:latin typeface="+mn-lt"/>
                <a:cs typeface="+mn-cs"/>
              </a:rPr>
              <a:t>cuarta</a:t>
            </a:r>
            <a:r>
              <a:rPr lang="en-US" sz="6000" b="1" kern="0" dirty="0">
                <a:solidFill>
                  <a:srgbClr val="FFFFFF"/>
                </a:solidFill>
                <a:latin typeface="+mn-lt"/>
                <a:cs typeface="+mn-cs"/>
              </a:rPr>
              <a:t> </a:t>
            </a:r>
            <a:r>
              <a:rPr lang="en-US" sz="6000" b="1" kern="0" dirty="0" err="1">
                <a:solidFill>
                  <a:srgbClr val="FFFFFF"/>
                </a:solidFill>
                <a:latin typeface="+mn-lt"/>
                <a:cs typeface="+mn-cs"/>
              </a:rPr>
              <a:t>versión</a:t>
            </a:r>
            <a:r>
              <a:rPr lang="en-US" sz="4400" kern="0" dirty="0">
                <a:solidFill>
                  <a:srgbClr val="FFFFFF"/>
                </a:solidFill>
                <a:latin typeface="+mn-lt"/>
                <a:cs typeface="+mn-cs"/>
              </a:rPr>
              <a:t> </a:t>
            </a:r>
            <a:r>
              <a:rPr lang="en-US" sz="4000" kern="0" dirty="0" err="1">
                <a:solidFill>
                  <a:srgbClr val="FFFFFF"/>
                </a:solidFill>
                <a:latin typeface="+mn-lt"/>
                <a:cs typeface="+mn-cs"/>
              </a:rPr>
              <a:t>concebido</a:t>
            </a:r>
            <a:r>
              <a:rPr lang="en-US" sz="4000" kern="0" dirty="0">
                <a:solidFill>
                  <a:srgbClr val="FFFFFF"/>
                </a:solidFill>
                <a:latin typeface="+mn-lt"/>
                <a:cs typeface="+mn-cs"/>
              </a:rPr>
              <a:t> </a:t>
            </a:r>
            <a:r>
              <a:rPr lang="en-US" sz="4000" kern="0" dirty="0" err="1">
                <a:solidFill>
                  <a:srgbClr val="FFFFFF"/>
                </a:solidFill>
                <a:latin typeface="+mn-lt"/>
                <a:cs typeface="+mn-cs"/>
              </a:rPr>
              <a:t>como</a:t>
            </a:r>
            <a:r>
              <a:rPr lang="en-US" sz="4000" kern="0" dirty="0">
                <a:solidFill>
                  <a:srgbClr val="FFFFFF"/>
                </a:solidFill>
                <a:latin typeface="+mn-lt"/>
                <a:cs typeface="+mn-cs"/>
              </a:rPr>
              <a:t> un </a:t>
            </a:r>
            <a:r>
              <a:rPr lang="en-US" sz="6000" b="1" kern="0" dirty="0" err="1">
                <a:solidFill>
                  <a:srgbClr val="FFFFFF"/>
                </a:solidFill>
                <a:latin typeface="+mn-lt"/>
                <a:cs typeface="+mn-cs"/>
              </a:rPr>
              <a:t>Torneo</a:t>
            </a:r>
            <a:r>
              <a:rPr lang="en-US" sz="6000" b="1" kern="0" dirty="0">
                <a:solidFill>
                  <a:srgbClr val="FFFFFF"/>
                </a:solidFill>
                <a:latin typeface="+mn-lt"/>
                <a:cs typeface="+mn-cs"/>
              </a:rPr>
              <a:t> </a:t>
            </a:r>
            <a:r>
              <a:rPr lang="en-US" sz="6000" b="1" kern="0" dirty="0" err="1">
                <a:solidFill>
                  <a:srgbClr val="FFFFFF"/>
                </a:solidFill>
                <a:latin typeface="+mn-lt"/>
                <a:cs typeface="+mn-cs"/>
              </a:rPr>
              <a:t>Interescolar</a:t>
            </a:r>
            <a:r>
              <a:rPr lang="en-US" sz="6000" b="1" kern="0" dirty="0">
                <a:solidFill>
                  <a:srgbClr val="FFFFFF"/>
                </a:solidFill>
                <a:latin typeface="+mn-lt"/>
                <a:cs typeface="+mn-cs"/>
              </a:rPr>
              <a:t> </a:t>
            </a:r>
            <a:r>
              <a:rPr lang="en-US" sz="4000" kern="0" dirty="0">
                <a:solidFill>
                  <a:srgbClr val="FFFFFF"/>
                </a:solidFill>
                <a:latin typeface="+mn-lt"/>
                <a:cs typeface="+mn-cs"/>
              </a:rPr>
              <a:t>de </a:t>
            </a:r>
            <a:r>
              <a:rPr lang="en-US" sz="4000" kern="0" dirty="0" err="1">
                <a:solidFill>
                  <a:srgbClr val="FFFFFF"/>
                </a:solidFill>
                <a:latin typeface="+mn-lt"/>
                <a:cs typeface="+mn-cs"/>
              </a:rPr>
              <a:t>Deliberación</a:t>
            </a:r>
            <a:r>
              <a:rPr lang="en-US" sz="4000" kern="0" dirty="0">
                <a:solidFill>
                  <a:srgbClr val="FFFFFF"/>
                </a:solidFill>
                <a:latin typeface="+mn-lt"/>
                <a:cs typeface="+mn-cs"/>
              </a:rPr>
              <a:t> y </a:t>
            </a:r>
            <a:r>
              <a:rPr lang="en-US" sz="4000" kern="0" dirty="0" err="1">
                <a:solidFill>
                  <a:srgbClr val="FFFFFF"/>
                </a:solidFill>
                <a:latin typeface="+mn-lt"/>
                <a:cs typeface="+mn-cs"/>
              </a:rPr>
              <a:t>Formación</a:t>
            </a:r>
            <a:r>
              <a:rPr lang="en-US" sz="4000" kern="0" dirty="0">
                <a:solidFill>
                  <a:srgbClr val="FFFFFF"/>
                </a:solidFill>
                <a:latin typeface="+mn-lt"/>
                <a:cs typeface="+mn-cs"/>
              </a:rPr>
              <a:t> </a:t>
            </a:r>
            <a:r>
              <a:rPr lang="en-US" sz="4000" kern="0" dirty="0" err="1">
                <a:solidFill>
                  <a:srgbClr val="FFFFFF"/>
                </a:solidFill>
                <a:latin typeface="+mn-lt"/>
                <a:cs typeface="+mn-cs"/>
              </a:rPr>
              <a:t>Cívica</a:t>
            </a:r>
            <a:r>
              <a:rPr lang="en-US" sz="4000" kern="0" dirty="0">
                <a:solidFill>
                  <a:srgbClr val="FFFFFF"/>
                </a:solidFill>
                <a:latin typeface="+mn-lt"/>
                <a:cs typeface="+mn-cs"/>
              </a:rPr>
              <a:t> de la </a:t>
            </a:r>
            <a:r>
              <a:rPr lang="en-US" sz="6000" kern="0" dirty="0">
                <a:solidFill>
                  <a:srgbClr val="FFFFFF"/>
                </a:solidFill>
                <a:latin typeface="+mn-lt"/>
                <a:cs typeface="+mn-cs"/>
              </a:rPr>
              <a:t>BCN</a:t>
            </a:r>
            <a:endParaRPr lang="en-US" sz="4000" kern="0" dirty="0">
              <a:solidFill>
                <a:srgbClr val="FFFFFF"/>
              </a:solidFill>
              <a:latin typeface="+mn-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268413"/>
            <a:ext cx="8642350" cy="1584325"/>
          </a:xfrm>
        </p:spPr>
        <p:txBody>
          <a:bodyPr/>
          <a:lstStyle/>
          <a:p>
            <a:pPr marL="0" indent="0" eaLnBrk="1" hangingPunct="1">
              <a:lnSpc>
                <a:spcPct val="70000"/>
              </a:lnSpc>
              <a:buClr>
                <a:srgbClr val="FFFFFF"/>
              </a:buClr>
              <a:buFont typeface="Lucida Grande"/>
              <a:buNone/>
            </a:pPr>
            <a:r>
              <a:rPr lang="en-US" sz="2000" smtClean="0">
                <a:solidFill>
                  <a:srgbClr val="FFFFFF"/>
                </a:solidFill>
              </a:rPr>
              <a:t>Algunos de los colegios ya han participado en años anteriores en el torneo, por lo cual </a:t>
            </a:r>
            <a:r>
              <a:rPr lang="en-US" sz="2800" smtClean="0">
                <a:solidFill>
                  <a:srgbClr val="FFFFFF"/>
                </a:solidFill>
              </a:rPr>
              <a:t>comprenden mejor la dinámica </a:t>
            </a:r>
            <a:r>
              <a:rPr lang="en-US" sz="2400" smtClean="0">
                <a:solidFill>
                  <a:srgbClr val="FFFFFF"/>
                </a:solidFill>
              </a:rPr>
              <a:t>del mismo</a:t>
            </a:r>
            <a:r>
              <a:rPr lang="en-US" sz="2000" smtClean="0">
                <a:solidFill>
                  <a:srgbClr val="FFFFFF"/>
                </a:solidFill>
              </a:rPr>
              <a:t>, lo que les </a:t>
            </a:r>
            <a:r>
              <a:rPr lang="en-US" sz="2800" smtClean="0">
                <a:solidFill>
                  <a:srgbClr val="FFFFFF"/>
                </a:solidFill>
              </a:rPr>
              <a:t>otorga cierta ventaja </a:t>
            </a:r>
            <a:r>
              <a:rPr lang="en-US" sz="2000" smtClean="0">
                <a:solidFill>
                  <a:srgbClr val="FFFFFF"/>
                </a:solidFill>
              </a:rPr>
              <a:t>ante aquellos que participan por primera vez.</a:t>
            </a:r>
          </a:p>
        </p:txBody>
      </p:sp>
      <p:pic>
        <p:nvPicPr>
          <p:cNvPr id="4" name="3 Imagen" descr="DSC04795 (Small).JPG"/>
          <p:cNvPicPr>
            <a:picLocks noChangeAspect="1"/>
          </p:cNvPicPr>
          <p:nvPr/>
        </p:nvPicPr>
        <p:blipFill>
          <a:blip r:embed="rId3"/>
          <a:srcRect t="51399" r="2751" b="6618"/>
          <a:stretch>
            <a:fillRect/>
          </a:stretch>
        </p:blipFill>
        <p:spPr>
          <a:xfrm>
            <a:off x="0" y="2997200"/>
            <a:ext cx="9144000" cy="2160588"/>
          </a:xfrm>
          <a:prstGeom prst="rect">
            <a:avLst/>
          </a:prstGeom>
          <a:ln>
            <a:noFill/>
          </a:ln>
          <a:effectLst>
            <a:outerShdw blurRad="190500" algn="tl" rotWithShape="0">
              <a:srgbClr val="000000">
                <a:alpha val="70000"/>
              </a:srgbClr>
            </a:outerShdw>
          </a:effectLst>
        </p:spPr>
      </p:pic>
      <p:sp>
        <p:nvSpPr>
          <p:cNvPr id="24579" name="5 CuadroTexto"/>
          <p:cNvSpPr txBox="1">
            <a:spLocks noChangeArrowheads="1"/>
          </p:cNvSpPr>
          <p:nvPr/>
        </p:nvSpPr>
        <p:spPr bwMode="auto">
          <a:xfrm>
            <a:off x="209550" y="66675"/>
            <a:ext cx="3282950" cy="769938"/>
          </a:xfrm>
          <a:prstGeom prst="rect">
            <a:avLst/>
          </a:prstGeom>
          <a:noFill/>
          <a:ln w="9525">
            <a:noFill/>
            <a:miter lim="800000"/>
            <a:headEnd/>
            <a:tailEnd/>
          </a:ln>
        </p:spPr>
        <p:txBody>
          <a:bodyPr wrap="none">
            <a:spAutoFit/>
          </a:bodyPr>
          <a:lstStyle/>
          <a:p>
            <a:r>
              <a:rPr lang="es-CL" sz="4400">
                <a:solidFill>
                  <a:srgbClr val="FFFFFF"/>
                </a:solidFill>
              </a:rPr>
              <a:t>Torneo 2011</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1000"/>
                                        <p:tgtEl>
                                          <p:spTgt spid="307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268413"/>
            <a:ext cx="8569325" cy="2520950"/>
          </a:xfrm>
        </p:spPr>
        <p:txBody>
          <a:bodyPr/>
          <a:lstStyle/>
          <a:p>
            <a:pPr marL="0" indent="0" eaLnBrk="1" hangingPunct="1">
              <a:lnSpc>
                <a:spcPct val="70000"/>
              </a:lnSpc>
              <a:buClr>
                <a:srgbClr val="FFFFFF"/>
              </a:buClr>
              <a:buFont typeface="Lucida Grande"/>
              <a:buNone/>
            </a:pPr>
            <a:r>
              <a:rPr lang="en-US" sz="2000" smtClean="0">
                <a:solidFill>
                  <a:srgbClr val="FFFFFF"/>
                </a:solidFill>
              </a:rPr>
              <a:t>Todos los equipos (con excepción del de la región de Arica y Parinacota) participaron en una final regional, por lo cual llegan a la </a:t>
            </a:r>
            <a:r>
              <a:rPr lang="en-US" sz="2800" smtClean="0">
                <a:solidFill>
                  <a:srgbClr val="FFFFFF"/>
                </a:solidFill>
              </a:rPr>
              <a:t>final nacional</a:t>
            </a:r>
            <a:r>
              <a:rPr lang="en-US" sz="2400" smtClean="0">
                <a:solidFill>
                  <a:srgbClr val="FFFFFF"/>
                </a:solidFill>
              </a:rPr>
              <a:t> con </a:t>
            </a:r>
            <a:r>
              <a:rPr lang="en-US" sz="2800" smtClean="0">
                <a:solidFill>
                  <a:srgbClr val="FFFFFF"/>
                </a:solidFill>
              </a:rPr>
              <a:t>cierta experiencia </a:t>
            </a:r>
            <a:r>
              <a:rPr lang="en-US" sz="2000" smtClean="0">
                <a:solidFill>
                  <a:srgbClr val="FFFFFF"/>
                </a:solidFill>
              </a:rPr>
              <a:t>y con un autoestima alto ya que salieron campeones de su región.</a:t>
            </a:r>
          </a:p>
        </p:txBody>
      </p:sp>
      <p:sp>
        <p:nvSpPr>
          <p:cNvPr id="26626" name="5 CuadroTexto"/>
          <p:cNvSpPr txBox="1">
            <a:spLocks noChangeArrowheads="1"/>
          </p:cNvSpPr>
          <p:nvPr/>
        </p:nvSpPr>
        <p:spPr bwMode="auto">
          <a:xfrm>
            <a:off x="209550" y="66675"/>
            <a:ext cx="3282950" cy="769938"/>
          </a:xfrm>
          <a:prstGeom prst="rect">
            <a:avLst/>
          </a:prstGeom>
          <a:noFill/>
          <a:ln w="9525">
            <a:noFill/>
            <a:miter lim="800000"/>
            <a:headEnd/>
            <a:tailEnd/>
          </a:ln>
        </p:spPr>
        <p:txBody>
          <a:bodyPr wrap="none">
            <a:spAutoFit/>
          </a:bodyPr>
          <a:lstStyle/>
          <a:p>
            <a:r>
              <a:rPr lang="es-CL" sz="4400">
                <a:solidFill>
                  <a:srgbClr val="FFFFFF"/>
                </a:solidFill>
              </a:rPr>
              <a:t>Torneo 2011</a:t>
            </a:r>
          </a:p>
        </p:txBody>
      </p:sp>
      <p:pic>
        <p:nvPicPr>
          <p:cNvPr id="7" name="6 Imagen" descr="DSC04795 (Small).JPG"/>
          <p:cNvPicPr>
            <a:picLocks noChangeAspect="1"/>
          </p:cNvPicPr>
          <p:nvPr/>
        </p:nvPicPr>
        <p:blipFill>
          <a:blip r:embed="rId3">
            <a:grayscl/>
          </a:blip>
          <a:srcRect t="51399" r="2751" b="6618"/>
          <a:stretch>
            <a:fillRect/>
          </a:stretch>
        </p:blipFill>
        <p:spPr>
          <a:xfrm>
            <a:off x="0" y="2997200"/>
            <a:ext cx="9144000" cy="2160588"/>
          </a:xfrm>
          <a:prstGeom prst="rect">
            <a:avLst/>
          </a:prstGeom>
          <a:ln>
            <a:noFill/>
          </a:ln>
          <a:effectLst>
            <a:outerShdw blurRad="190500" algn="tl" rotWithShape="0">
              <a:srgbClr val="000000">
                <a:alpha val="70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1000"/>
                                        <p:tgtEl>
                                          <p:spTgt spid="30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DSC05042 (Small).JPG"/>
          <p:cNvPicPr>
            <a:picLocks noChangeAspect="1"/>
          </p:cNvPicPr>
          <p:nvPr/>
        </p:nvPicPr>
        <p:blipFill>
          <a:blip r:embed="rId3"/>
          <a:srcRect/>
          <a:stretch>
            <a:fillRect/>
          </a:stretch>
        </p:blipFill>
        <p:spPr bwMode="auto">
          <a:xfrm>
            <a:off x="7704138" y="2060575"/>
            <a:ext cx="1439862" cy="811213"/>
          </a:xfrm>
          <a:prstGeom prst="rect">
            <a:avLst/>
          </a:prstGeom>
          <a:noFill/>
          <a:ln w="9525">
            <a:noFill/>
            <a:miter lim="800000"/>
            <a:headEnd/>
            <a:tailEnd/>
          </a:ln>
        </p:spPr>
      </p:pic>
      <p:pic>
        <p:nvPicPr>
          <p:cNvPr id="7" name="6 Imagen" descr="DSC05039 (Small).JPG"/>
          <p:cNvPicPr>
            <a:picLocks noChangeAspect="1"/>
          </p:cNvPicPr>
          <p:nvPr/>
        </p:nvPicPr>
        <p:blipFill>
          <a:blip r:embed="rId4"/>
          <a:srcRect l="29395" r="24144" b="13295"/>
          <a:stretch>
            <a:fillRect/>
          </a:stretch>
        </p:blipFill>
        <p:spPr bwMode="auto">
          <a:xfrm>
            <a:off x="7704138" y="2852738"/>
            <a:ext cx="1439862" cy="1512887"/>
          </a:xfrm>
          <a:prstGeom prst="rect">
            <a:avLst/>
          </a:prstGeom>
          <a:noFill/>
          <a:ln w="9525">
            <a:noFill/>
            <a:miter lim="800000"/>
            <a:headEnd/>
            <a:tailEnd/>
          </a:ln>
        </p:spPr>
      </p:pic>
      <p:pic>
        <p:nvPicPr>
          <p:cNvPr id="11" name="10 Imagen" descr="DSC04916 (Small).JPG"/>
          <p:cNvPicPr>
            <a:picLocks noChangeAspect="1"/>
          </p:cNvPicPr>
          <p:nvPr/>
        </p:nvPicPr>
        <p:blipFill>
          <a:blip r:embed="rId5"/>
          <a:srcRect l="25195" r="9842"/>
          <a:stretch>
            <a:fillRect/>
          </a:stretch>
        </p:blipFill>
        <p:spPr bwMode="auto">
          <a:xfrm>
            <a:off x="7704138" y="812800"/>
            <a:ext cx="1439862" cy="1247775"/>
          </a:xfrm>
          <a:prstGeom prst="rect">
            <a:avLst/>
          </a:prstGeom>
          <a:noFill/>
          <a:ln w="9525">
            <a:noFill/>
            <a:miter lim="800000"/>
            <a:headEnd/>
            <a:tailEnd/>
          </a:ln>
        </p:spPr>
      </p:pic>
      <p:pic>
        <p:nvPicPr>
          <p:cNvPr id="14" name="13 Imagen" descr="DSC04855 (Small).JPG"/>
          <p:cNvPicPr>
            <a:picLocks noChangeAspect="1"/>
          </p:cNvPicPr>
          <p:nvPr/>
        </p:nvPicPr>
        <p:blipFill>
          <a:blip r:embed="rId6"/>
          <a:srcRect/>
          <a:stretch>
            <a:fillRect/>
          </a:stretch>
        </p:blipFill>
        <p:spPr bwMode="auto">
          <a:xfrm>
            <a:off x="7704138" y="0"/>
            <a:ext cx="1439862" cy="809625"/>
          </a:xfrm>
          <a:prstGeom prst="rect">
            <a:avLst/>
          </a:prstGeom>
          <a:noFill/>
          <a:ln w="9525">
            <a:noFill/>
            <a:miter lim="800000"/>
            <a:headEnd/>
            <a:tailEnd/>
          </a:ln>
        </p:spPr>
      </p:pic>
      <p:pic>
        <p:nvPicPr>
          <p:cNvPr id="15" name="14 Imagen" descr="DSC04935 (Small).JPG"/>
          <p:cNvPicPr>
            <a:picLocks noChangeAspect="1"/>
          </p:cNvPicPr>
          <p:nvPr/>
        </p:nvPicPr>
        <p:blipFill>
          <a:blip r:embed="rId7"/>
          <a:srcRect/>
          <a:stretch>
            <a:fillRect/>
          </a:stretch>
        </p:blipFill>
        <p:spPr bwMode="auto">
          <a:xfrm>
            <a:off x="7704138" y="4346575"/>
            <a:ext cx="1439862" cy="811213"/>
          </a:xfrm>
          <a:prstGeom prst="rect">
            <a:avLst/>
          </a:prstGeom>
          <a:noFill/>
          <a:ln w="9525">
            <a:noFill/>
            <a:miter lim="800000"/>
            <a:headEnd/>
            <a:tailEnd/>
          </a:ln>
        </p:spPr>
      </p:pic>
      <p:sp>
        <p:nvSpPr>
          <p:cNvPr id="28678" name="12 CuadroTexto"/>
          <p:cNvSpPr txBox="1">
            <a:spLocks noChangeArrowheads="1"/>
          </p:cNvSpPr>
          <p:nvPr/>
        </p:nvSpPr>
        <p:spPr bwMode="auto">
          <a:xfrm>
            <a:off x="209550" y="66675"/>
            <a:ext cx="5862638" cy="769938"/>
          </a:xfrm>
          <a:prstGeom prst="rect">
            <a:avLst/>
          </a:prstGeom>
          <a:noFill/>
          <a:ln w="9525">
            <a:noFill/>
            <a:miter lim="800000"/>
            <a:headEnd/>
            <a:tailEnd/>
          </a:ln>
        </p:spPr>
        <p:txBody>
          <a:bodyPr wrap="none">
            <a:spAutoFit/>
          </a:bodyPr>
          <a:lstStyle/>
          <a:p>
            <a:r>
              <a:rPr lang="es-CL" sz="4400">
                <a:solidFill>
                  <a:srgbClr val="FFFFFF"/>
                </a:solidFill>
              </a:rPr>
              <a:t>Diversidad de colegios</a:t>
            </a:r>
          </a:p>
        </p:txBody>
      </p:sp>
      <p:sp>
        <p:nvSpPr>
          <p:cNvPr id="17" name="Rectangle 2"/>
          <p:cNvSpPr txBox="1">
            <a:spLocks noChangeArrowheads="1"/>
          </p:cNvSpPr>
          <p:nvPr/>
        </p:nvSpPr>
        <p:spPr bwMode="auto">
          <a:xfrm>
            <a:off x="900113" y="1268413"/>
            <a:ext cx="6551612" cy="288925"/>
          </a:xfrm>
          <a:prstGeom prst="rect">
            <a:avLst/>
          </a:prstGeom>
          <a:noFill/>
          <a:ln w="12700">
            <a:noFill/>
            <a:miter lim="800000"/>
            <a:headEnd/>
            <a:tailEnd/>
          </a:ln>
        </p:spPr>
        <p:txBody>
          <a:bodyPr lIns="45720" tIns="0" rIns="45720" bIns="0"/>
          <a:lstStyle/>
          <a:p>
            <a:pPr algn="just">
              <a:lnSpc>
                <a:spcPct val="70000"/>
              </a:lnSpc>
              <a:spcBef>
                <a:spcPts val="700"/>
              </a:spcBef>
              <a:buClr>
                <a:srgbClr val="FFFFFF"/>
              </a:buClr>
              <a:buSzPct val="100000"/>
              <a:buFont typeface="Lucida Grande" pitchFamily="-80" charset="0"/>
              <a:buNone/>
              <a:defRPr/>
            </a:pPr>
            <a:r>
              <a:rPr lang="es-CL" sz="2000" kern="0" dirty="0">
                <a:solidFill>
                  <a:srgbClr val="FFFFFF"/>
                </a:solidFill>
                <a:latin typeface="+mn-lt"/>
                <a:cs typeface="+mn-cs"/>
              </a:rPr>
              <a:t>Colegios mixtos, de hombres y de mujeres </a:t>
            </a:r>
            <a:endParaRPr lang="en-US" sz="2000" kern="0" dirty="0">
              <a:solidFill>
                <a:srgbClr val="FFFFFF"/>
              </a:solidFill>
              <a:latin typeface="+mn-lt"/>
              <a:cs typeface="+mn-cs"/>
            </a:endParaRPr>
          </a:p>
        </p:txBody>
      </p:sp>
      <p:sp>
        <p:nvSpPr>
          <p:cNvPr id="28680" name="17 Flecha derecha"/>
          <p:cNvSpPr>
            <a:spLocks noChangeArrowheads="1"/>
          </p:cNvSpPr>
          <p:nvPr/>
        </p:nvSpPr>
        <p:spPr bwMode="auto">
          <a:xfrm>
            <a:off x="252413" y="1196975"/>
            <a:ext cx="473075" cy="360363"/>
          </a:xfrm>
          <a:prstGeom prst="rightArrow">
            <a:avLst>
              <a:gd name="adj1" fmla="val 50000"/>
              <a:gd name="adj2" fmla="val 50043"/>
            </a:avLst>
          </a:prstGeom>
          <a:solidFill>
            <a:srgbClr val="FF0000"/>
          </a:solidFill>
          <a:ln w="3175" algn="ctr">
            <a:solidFill>
              <a:srgbClr val="000000"/>
            </a:solidFill>
            <a:round/>
            <a:headEnd/>
            <a:tailEnd/>
          </a:ln>
        </p:spPr>
        <p:txBody>
          <a:bodyPr/>
          <a:lstStyle/>
          <a:p>
            <a:endParaRPr lang="es-CL"/>
          </a:p>
        </p:txBody>
      </p:sp>
      <p:sp>
        <p:nvSpPr>
          <p:cNvPr id="19" name="Rectangle 2"/>
          <p:cNvSpPr txBox="1">
            <a:spLocks noChangeArrowheads="1"/>
          </p:cNvSpPr>
          <p:nvPr/>
        </p:nvSpPr>
        <p:spPr bwMode="auto">
          <a:xfrm>
            <a:off x="898525" y="2349500"/>
            <a:ext cx="6553200" cy="287338"/>
          </a:xfrm>
          <a:prstGeom prst="rect">
            <a:avLst/>
          </a:prstGeom>
          <a:noFill/>
          <a:ln w="12700">
            <a:noFill/>
            <a:miter lim="800000"/>
            <a:headEnd/>
            <a:tailEnd/>
          </a:ln>
        </p:spPr>
        <p:txBody>
          <a:bodyPr lIns="45720" tIns="0" rIns="45720" bIns="0"/>
          <a:lstStyle/>
          <a:p>
            <a:pPr algn="just">
              <a:lnSpc>
                <a:spcPct val="70000"/>
              </a:lnSpc>
              <a:spcBef>
                <a:spcPts val="700"/>
              </a:spcBef>
              <a:buClr>
                <a:srgbClr val="FFFFFF"/>
              </a:buClr>
              <a:buSzPct val="100000"/>
              <a:buFont typeface="Lucida Grande" pitchFamily="-80" charset="0"/>
              <a:buNone/>
              <a:defRPr/>
            </a:pPr>
            <a:r>
              <a:rPr lang="es-CL" sz="2000" kern="0" dirty="0">
                <a:solidFill>
                  <a:srgbClr val="FFFFFF"/>
                </a:solidFill>
                <a:latin typeface="+mn-lt"/>
                <a:cs typeface="+mn-cs"/>
              </a:rPr>
              <a:t>De capitales regionales y de ciudades más pequeñas</a:t>
            </a:r>
            <a:endParaRPr lang="en-US" sz="2000" kern="0" dirty="0">
              <a:solidFill>
                <a:srgbClr val="FFFFFF"/>
              </a:solidFill>
              <a:latin typeface="+mn-lt"/>
              <a:cs typeface="+mn-cs"/>
            </a:endParaRPr>
          </a:p>
        </p:txBody>
      </p:sp>
      <p:sp>
        <p:nvSpPr>
          <p:cNvPr id="28682" name="19 Flecha derecha"/>
          <p:cNvSpPr>
            <a:spLocks noChangeArrowheads="1"/>
          </p:cNvSpPr>
          <p:nvPr/>
        </p:nvSpPr>
        <p:spPr bwMode="auto">
          <a:xfrm>
            <a:off x="250825" y="2276475"/>
            <a:ext cx="473075" cy="360363"/>
          </a:xfrm>
          <a:prstGeom prst="rightArrow">
            <a:avLst>
              <a:gd name="adj1" fmla="val 50000"/>
              <a:gd name="adj2" fmla="val 50043"/>
            </a:avLst>
          </a:prstGeom>
          <a:solidFill>
            <a:srgbClr val="FF0000"/>
          </a:solidFill>
          <a:ln w="3175" algn="ctr">
            <a:solidFill>
              <a:srgbClr val="000000"/>
            </a:solidFill>
            <a:round/>
            <a:headEnd/>
            <a:tailEnd/>
          </a:ln>
        </p:spPr>
        <p:txBody>
          <a:bodyPr/>
          <a:lstStyle/>
          <a:p>
            <a:endParaRPr lang="es-CL"/>
          </a:p>
        </p:txBody>
      </p:sp>
      <p:sp>
        <p:nvSpPr>
          <p:cNvPr id="21" name="Rectangle 2"/>
          <p:cNvSpPr txBox="1">
            <a:spLocks noChangeArrowheads="1"/>
          </p:cNvSpPr>
          <p:nvPr/>
        </p:nvSpPr>
        <p:spPr bwMode="auto">
          <a:xfrm>
            <a:off x="898525" y="3573463"/>
            <a:ext cx="6553200" cy="503237"/>
          </a:xfrm>
          <a:prstGeom prst="rect">
            <a:avLst/>
          </a:prstGeom>
          <a:noFill/>
          <a:ln w="12700">
            <a:noFill/>
            <a:miter lim="800000"/>
            <a:headEnd/>
            <a:tailEnd/>
          </a:ln>
        </p:spPr>
        <p:txBody>
          <a:bodyPr lIns="45720" tIns="0" rIns="45720" bIns="0"/>
          <a:lstStyle/>
          <a:p>
            <a:pPr>
              <a:lnSpc>
                <a:spcPct val="70000"/>
              </a:lnSpc>
              <a:spcBef>
                <a:spcPts val="700"/>
              </a:spcBef>
              <a:buClr>
                <a:srgbClr val="FFFFFF"/>
              </a:buClr>
              <a:buSzPct val="100000"/>
              <a:buFont typeface="Lucida Grande" pitchFamily="-80" charset="0"/>
              <a:buNone/>
              <a:defRPr/>
            </a:pPr>
            <a:r>
              <a:rPr lang="es-CL" sz="2000" kern="0" dirty="0">
                <a:solidFill>
                  <a:srgbClr val="FFFFFF"/>
                </a:solidFill>
                <a:latin typeface="+mn-lt"/>
                <a:cs typeface="+mn-cs"/>
              </a:rPr>
              <a:t>Colegios públicos, privados y particulares subvencionados</a:t>
            </a:r>
            <a:endParaRPr lang="en-US" sz="2000" kern="0" dirty="0">
              <a:solidFill>
                <a:srgbClr val="FFFFFF"/>
              </a:solidFill>
              <a:latin typeface="+mn-lt"/>
              <a:cs typeface="+mn-cs"/>
            </a:endParaRPr>
          </a:p>
        </p:txBody>
      </p:sp>
      <p:sp>
        <p:nvSpPr>
          <p:cNvPr id="28684" name="21 Flecha derecha"/>
          <p:cNvSpPr>
            <a:spLocks noChangeArrowheads="1"/>
          </p:cNvSpPr>
          <p:nvPr/>
        </p:nvSpPr>
        <p:spPr bwMode="auto">
          <a:xfrm>
            <a:off x="250825" y="3500438"/>
            <a:ext cx="473075" cy="360362"/>
          </a:xfrm>
          <a:prstGeom prst="rightArrow">
            <a:avLst>
              <a:gd name="adj1" fmla="val 50000"/>
              <a:gd name="adj2" fmla="val 50044"/>
            </a:avLst>
          </a:prstGeom>
          <a:solidFill>
            <a:srgbClr val="FF0000"/>
          </a:solidFill>
          <a:ln w="3175" algn="ctr">
            <a:solidFill>
              <a:srgbClr val="000000"/>
            </a:solidFill>
            <a:round/>
            <a:headEnd/>
            <a:tailEnd/>
          </a:ln>
        </p:spPr>
        <p:txBody>
          <a:bodyPr/>
          <a:lstStyle/>
          <a:p>
            <a:endParaRPr lang="es-CL"/>
          </a:p>
        </p:txBody>
      </p:sp>
      <p:sp>
        <p:nvSpPr>
          <p:cNvPr id="23" name="Rectangle 2"/>
          <p:cNvSpPr txBox="1">
            <a:spLocks noChangeArrowheads="1"/>
          </p:cNvSpPr>
          <p:nvPr/>
        </p:nvSpPr>
        <p:spPr bwMode="auto">
          <a:xfrm>
            <a:off x="898525" y="4797425"/>
            <a:ext cx="6553200" cy="431800"/>
          </a:xfrm>
          <a:prstGeom prst="rect">
            <a:avLst/>
          </a:prstGeom>
          <a:noFill/>
          <a:ln w="12700">
            <a:noFill/>
            <a:miter lim="800000"/>
            <a:headEnd/>
            <a:tailEnd/>
          </a:ln>
        </p:spPr>
        <p:txBody>
          <a:bodyPr lIns="45720" tIns="0" rIns="45720" bIns="0"/>
          <a:lstStyle/>
          <a:p>
            <a:pPr>
              <a:lnSpc>
                <a:spcPct val="70000"/>
              </a:lnSpc>
              <a:spcBef>
                <a:spcPts val="700"/>
              </a:spcBef>
              <a:buClr>
                <a:srgbClr val="FFFFFF"/>
              </a:buClr>
              <a:buSzPct val="100000"/>
              <a:buFont typeface="Lucida Grande" pitchFamily="-80" charset="0"/>
              <a:buNone/>
              <a:defRPr/>
            </a:pPr>
            <a:r>
              <a:rPr lang="es-CL" sz="2000" kern="0" dirty="0">
                <a:solidFill>
                  <a:srgbClr val="FFFFFF"/>
                </a:solidFill>
                <a:latin typeface="+mn-lt"/>
                <a:cs typeface="+mn-cs"/>
              </a:rPr>
              <a:t>Científicos / humanistas y técnicos (región de los Ríos)</a:t>
            </a:r>
            <a:endParaRPr lang="en-US" sz="2000" kern="0" dirty="0">
              <a:solidFill>
                <a:srgbClr val="FFFFFF"/>
              </a:solidFill>
              <a:latin typeface="+mn-lt"/>
              <a:cs typeface="+mn-cs"/>
            </a:endParaRPr>
          </a:p>
        </p:txBody>
      </p:sp>
      <p:sp>
        <p:nvSpPr>
          <p:cNvPr id="28686" name="23 Flecha derecha"/>
          <p:cNvSpPr>
            <a:spLocks noChangeArrowheads="1"/>
          </p:cNvSpPr>
          <p:nvPr/>
        </p:nvSpPr>
        <p:spPr bwMode="auto">
          <a:xfrm>
            <a:off x="250825" y="4724400"/>
            <a:ext cx="473075" cy="360363"/>
          </a:xfrm>
          <a:prstGeom prst="rightArrow">
            <a:avLst>
              <a:gd name="adj1" fmla="val 50000"/>
              <a:gd name="adj2" fmla="val 50043"/>
            </a:avLst>
          </a:prstGeom>
          <a:solidFill>
            <a:srgbClr val="FF0000"/>
          </a:solidFill>
          <a:ln w="3175" algn="ctr">
            <a:solidFill>
              <a:srgbClr val="000000"/>
            </a:solidFill>
            <a:round/>
            <a:headEnd/>
            <a:tailEnd/>
          </a:ln>
        </p:spPr>
        <p:txBody>
          <a:bodyPr/>
          <a:lstStyle/>
          <a:p>
            <a:endParaRPr lang="es-CL"/>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2728913" y="-2786063"/>
            <a:ext cx="5730875" cy="12192001"/>
          </a:xfrm>
          <a:prstGeom prst="rect">
            <a:avLst/>
          </a:prstGeom>
          <a:noFill/>
          <a:ln w="9525">
            <a:noFill/>
            <a:miter lim="800000"/>
            <a:headEnd/>
            <a:tailEnd/>
          </a:ln>
        </p:spPr>
        <p:txBody>
          <a:bodyPr wrap="none" lIns="0" tIns="0" rIns="40639" bIns="0">
            <a:spAutoFit/>
          </a:bodyPr>
          <a:lstStyle/>
          <a:p>
            <a:pPr marL="39688"/>
            <a:r>
              <a:rPr lang="en-US" sz="80000" b="1">
                <a:solidFill>
                  <a:srgbClr val="AEAEAE"/>
                </a:solidFill>
              </a:rPr>
              <a:t>2</a:t>
            </a:r>
          </a:p>
        </p:txBody>
      </p:sp>
      <p:sp>
        <p:nvSpPr>
          <p:cNvPr id="30722" name="Rectangle 2"/>
          <p:cNvSpPr>
            <a:spLocks noGrp="1" noChangeArrowheads="1"/>
          </p:cNvSpPr>
          <p:nvPr>
            <p:ph type="title"/>
          </p:nvPr>
        </p:nvSpPr>
        <p:spPr>
          <a:xfrm>
            <a:off x="395288" y="2852738"/>
            <a:ext cx="6985000" cy="1727200"/>
          </a:xfrm>
        </p:spPr>
        <p:txBody>
          <a:bodyPr/>
          <a:lstStyle/>
          <a:p>
            <a:pPr marL="0" indent="0" algn="l" eaLnBrk="1" hangingPunct="1">
              <a:lnSpc>
                <a:spcPct val="60000"/>
              </a:lnSpc>
            </a:pPr>
            <a:r>
              <a:rPr lang="en-US" sz="6000" smtClean="0">
                <a:solidFill>
                  <a:srgbClr val="FFFFFF"/>
                </a:solidFill>
              </a:rPr>
              <a:t/>
            </a:r>
            <a:br>
              <a:rPr lang="en-US" sz="6000" smtClean="0">
                <a:solidFill>
                  <a:srgbClr val="FFFFFF"/>
                </a:solidFill>
              </a:rPr>
            </a:br>
            <a:r>
              <a:rPr lang="en-US" sz="6000" smtClean="0">
                <a:solidFill>
                  <a:srgbClr val="FFFFFF"/>
                </a:solidFill>
              </a:rPr>
              <a:t>Metodología de Investigación</a:t>
            </a:r>
          </a:p>
        </p:txBody>
      </p:sp>
      <p:sp>
        <p:nvSpPr>
          <p:cNvPr id="30723" name="Rectangle 3"/>
          <p:cNvSpPr>
            <a:spLocks noGrp="1" noChangeArrowheads="1"/>
          </p:cNvSpPr>
          <p:nvPr>
            <p:ph type="body" idx="1"/>
          </p:nvPr>
        </p:nvSpPr>
        <p:spPr>
          <a:xfrm>
            <a:off x="6111875" y="333375"/>
            <a:ext cx="3429000" cy="647700"/>
          </a:xfrm>
        </p:spPr>
        <p:txBody>
          <a:bodyPr/>
          <a:lstStyle/>
          <a:p>
            <a:pPr marL="0" indent="0" algn="ctr" eaLnBrk="1" hangingPunct="1">
              <a:lnSpc>
                <a:spcPct val="60000"/>
              </a:lnSpc>
              <a:buFont typeface="Lucida Grande"/>
              <a:buNone/>
            </a:pPr>
            <a:r>
              <a:rPr lang="en-US" sz="2800" smtClean="0">
                <a:solidFill>
                  <a:srgbClr val="FFFFFF"/>
                </a:solidFill>
              </a:rPr>
              <a:t>Segunda Parte</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268413"/>
            <a:ext cx="8229600" cy="2808287"/>
          </a:xfrm>
        </p:spPr>
        <p:txBody>
          <a:bodyPr/>
          <a:lstStyle/>
          <a:p>
            <a:pPr marL="0" indent="0" eaLnBrk="1" hangingPunct="1">
              <a:buFont typeface="Lucida Grande" pitchFamily="-80" charset="0"/>
              <a:buNone/>
              <a:defRPr/>
            </a:pPr>
            <a:r>
              <a:rPr lang="es-CL" sz="2000" dirty="0" smtClean="0">
                <a:solidFill>
                  <a:srgbClr val="FFFFFF"/>
                </a:solidFill>
              </a:rPr>
              <a:t>Universo: </a:t>
            </a:r>
          </a:p>
          <a:p>
            <a:pPr marL="0" indent="0" eaLnBrk="1" hangingPunct="1">
              <a:buFont typeface="Lucida Grande" pitchFamily="-80" charset="0"/>
              <a:buNone/>
              <a:defRPr/>
            </a:pPr>
            <a:r>
              <a:rPr lang="es-CL" sz="2800" dirty="0" smtClean="0">
                <a:solidFill>
                  <a:srgbClr val="FFFFFF"/>
                </a:solidFill>
              </a:rPr>
              <a:t>Jóvenes estudiantes </a:t>
            </a:r>
            <a:r>
              <a:rPr lang="es-CL" sz="2000" dirty="0" smtClean="0">
                <a:solidFill>
                  <a:srgbClr val="FFFFFF"/>
                </a:solidFill>
              </a:rPr>
              <a:t>participantes de la final de la cuarta versión del torneo </a:t>
            </a:r>
            <a:r>
              <a:rPr lang="es-CL" sz="2800" dirty="0" smtClean="0">
                <a:solidFill>
                  <a:srgbClr val="FFFFFF"/>
                </a:solidFill>
              </a:rPr>
              <a:t>DELIBERA</a:t>
            </a:r>
            <a:endParaRPr lang="es-CL" sz="2000" dirty="0" smtClean="0">
              <a:solidFill>
                <a:srgbClr val="FFFFFF"/>
              </a:solidFill>
            </a:endParaRPr>
          </a:p>
          <a:p>
            <a:pPr eaLnBrk="1" hangingPunct="1">
              <a:buFont typeface="Lucida Grande" pitchFamily="-80" charset="0"/>
              <a:buNone/>
              <a:defRPr/>
            </a:pPr>
            <a:endParaRPr lang="es-CL" sz="2000" dirty="0" smtClean="0">
              <a:solidFill>
                <a:srgbClr val="FFFFFF"/>
              </a:solidFill>
            </a:endParaRPr>
          </a:p>
          <a:p>
            <a:pPr marL="0" indent="0" eaLnBrk="1" hangingPunct="1">
              <a:buFont typeface="Lucida Grande" pitchFamily="-80" charset="0"/>
              <a:buNone/>
              <a:defRPr/>
            </a:pPr>
            <a:r>
              <a:rPr lang="es-CL" sz="2000" dirty="0" smtClean="0">
                <a:solidFill>
                  <a:srgbClr val="FFFFFF"/>
                </a:solidFill>
              </a:rPr>
              <a:t>Muestra: </a:t>
            </a:r>
          </a:p>
          <a:p>
            <a:pPr marL="0" indent="0" eaLnBrk="1" hangingPunct="1">
              <a:buFont typeface="Lucida Grande" pitchFamily="-80" charset="0"/>
              <a:buNone/>
              <a:defRPr/>
            </a:pPr>
            <a:r>
              <a:rPr lang="es-CL" sz="2800" dirty="0" smtClean="0">
                <a:solidFill>
                  <a:srgbClr val="FFFFFF"/>
                </a:solidFill>
              </a:rPr>
              <a:t>Un representante de cada equipo </a:t>
            </a:r>
            <a:r>
              <a:rPr lang="es-CL" sz="2000" dirty="0" smtClean="0">
                <a:solidFill>
                  <a:srgbClr val="FFFFFF"/>
                </a:solidFill>
              </a:rPr>
              <a:t>de estudiantes que llega a la final del torneo </a:t>
            </a:r>
            <a:r>
              <a:rPr lang="es-CL" sz="2800" dirty="0" smtClean="0">
                <a:solidFill>
                  <a:srgbClr val="FFFFFF"/>
                </a:solidFill>
              </a:rPr>
              <a:t>DELIBERA</a:t>
            </a:r>
            <a:r>
              <a:rPr lang="es-CL" sz="2000" dirty="0" smtClean="0">
                <a:solidFill>
                  <a:srgbClr val="FFFFFF"/>
                </a:solidFill>
              </a:rPr>
              <a:t>. La muestra estuvo compuesta por 8 hombres y 7 mujeres.</a:t>
            </a:r>
          </a:p>
        </p:txBody>
      </p:sp>
      <p:sp>
        <p:nvSpPr>
          <p:cNvPr id="32770" name="4 CuadroTexto"/>
          <p:cNvSpPr txBox="1">
            <a:spLocks noChangeArrowheads="1"/>
          </p:cNvSpPr>
          <p:nvPr/>
        </p:nvSpPr>
        <p:spPr bwMode="auto">
          <a:xfrm>
            <a:off x="209550" y="66675"/>
            <a:ext cx="4860925" cy="769938"/>
          </a:xfrm>
          <a:prstGeom prst="rect">
            <a:avLst/>
          </a:prstGeom>
          <a:noFill/>
          <a:ln w="9525">
            <a:noFill/>
            <a:miter lim="800000"/>
            <a:headEnd/>
            <a:tailEnd/>
          </a:ln>
        </p:spPr>
        <p:txBody>
          <a:bodyPr wrap="none">
            <a:spAutoFit/>
          </a:bodyPr>
          <a:lstStyle/>
          <a:p>
            <a:r>
              <a:rPr lang="es-CL" sz="4400">
                <a:solidFill>
                  <a:srgbClr val="FFFFFF"/>
                </a:solidFill>
              </a:rPr>
              <a:t>Sujeto a Investigar</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268413"/>
            <a:ext cx="8497888" cy="4567237"/>
          </a:xfrm>
        </p:spPr>
        <p:txBody>
          <a:bodyPr/>
          <a:lstStyle/>
          <a:p>
            <a:pPr marL="0" indent="0" algn="just" eaLnBrk="1" hangingPunct="1">
              <a:spcBef>
                <a:spcPts val="0"/>
              </a:spcBef>
              <a:spcAft>
                <a:spcPts val="600"/>
              </a:spcAft>
              <a:buFont typeface="Lucida Grande" pitchFamily="-80" charset="0"/>
              <a:buNone/>
              <a:defRPr/>
            </a:pPr>
            <a:r>
              <a:rPr lang="es-CL" sz="2000" dirty="0" smtClean="0">
                <a:solidFill>
                  <a:srgbClr val="FFFFFF"/>
                </a:solidFill>
                <a:latin typeface="+mj-lt"/>
              </a:rPr>
              <a:t>Actividades realizadas:</a:t>
            </a:r>
            <a:endParaRPr lang="es-CL" sz="2400" b="1" dirty="0" smtClean="0">
              <a:solidFill>
                <a:srgbClr val="FFFFFF"/>
              </a:solidFill>
            </a:endParaRPr>
          </a:p>
          <a:p>
            <a:pPr algn="just" eaLnBrk="1" hangingPunct="1">
              <a:spcBef>
                <a:spcPts val="0"/>
              </a:spcBef>
              <a:spcAft>
                <a:spcPts val="1800"/>
              </a:spcAft>
              <a:buClr>
                <a:srgbClr val="FFFFFF"/>
              </a:buClr>
              <a:buFont typeface="Wingdings" pitchFamily="2" charset="2"/>
              <a:buChar char="q"/>
              <a:defRPr/>
            </a:pPr>
            <a:r>
              <a:rPr lang="es-CL" sz="2000" dirty="0" smtClean="0">
                <a:solidFill>
                  <a:srgbClr val="FFFFFF"/>
                </a:solidFill>
              </a:rPr>
              <a:t>Diseño de </a:t>
            </a:r>
            <a:r>
              <a:rPr lang="es-CL" sz="2800" dirty="0" smtClean="0">
                <a:solidFill>
                  <a:srgbClr val="FFFFFF"/>
                </a:solidFill>
              </a:rPr>
              <a:t>Pautas de entrevistas </a:t>
            </a:r>
            <a:endParaRPr lang="es-CL" sz="2000" dirty="0" smtClean="0">
              <a:solidFill>
                <a:srgbClr val="FFFFFF"/>
              </a:solidFill>
            </a:endParaRPr>
          </a:p>
          <a:p>
            <a:pPr algn="just" eaLnBrk="1" hangingPunct="1">
              <a:spcBef>
                <a:spcPts val="0"/>
              </a:spcBef>
              <a:spcAft>
                <a:spcPts val="1800"/>
              </a:spcAft>
              <a:buClr>
                <a:srgbClr val="FFFFFF"/>
              </a:buClr>
              <a:buFont typeface="Wingdings" pitchFamily="2" charset="2"/>
              <a:buChar char="q"/>
              <a:defRPr/>
            </a:pPr>
            <a:r>
              <a:rPr lang="es-CL" sz="2000" dirty="0" smtClean="0">
                <a:solidFill>
                  <a:srgbClr val="FFFFFF"/>
                </a:solidFill>
              </a:rPr>
              <a:t>15 Entrevistas </a:t>
            </a:r>
            <a:r>
              <a:rPr lang="es-CL" sz="2000" dirty="0" err="1" smtClean="0">
                <a:solidFill>
                  <a:srgbClr val="FFFFFF"/>
                </a:solidFill>
              </a:rPr>
              <a:t>semi</a:t>
            </a:r>
            <a:r>
              <a:rPr lang="es-CL" sz="2000" dirty="0" smtClean="0">
                <a:solidFill>
                  <a:srgbClr val="FFFFFF"/>
                </a:solidFill>
              </a:rPr>
              <a:t>-estructuradas, a representantes de los </a:t>
            </a:r>
            <a:r>
              <a:rPr lang="es-CL" sz="2800" dirty="0" smtClean="0">
                <a:solidFill>
                  <a:srgbClr val="FFFFFF"/>
                </a:solidFill>
              </a:rPr>
              <a:t>15 equipos finalistas</a:t>
            </a:r>
            <a:endParaRPr lang="es-CL" sz="2000" dirty="0" smtClean="0">
              <a:solidFill>
                <a:srgbClr val="FFFFFF"/>
              </a:solidFill>
            </a:endParaRPr>
          </a:p>
          <a:p>
            <a:pPr algn="just" eaLnBrk="1" hangingPunct="1">
              <a:spcBef>
                <a:spcPts val="0"/>
              </a:spcBef>
              <a:spcAft>
                <a:spcPts val="1800"/>
              </a:spcAft>
              <a:buClr>
                <a:srgbClr val="FFFFFF"/>
              </a:buClr>
              <a:buFont typeface="Wingdings" pitchFamily="2" charset="2"/>
              <a:buChar char="q"/>
              <a:defRPr/>
            </a:pPr>
            <a:r>
              <a:rPr lang="es-CL" sz="2000" dirty="0" smtClean="0">
                <a:solidFill>
                  <a:srgbClr val="FFFFFF"/>
                </a:solidFill>
              </a:rPr>
              <a:t>Seguimiento a 8 de los jóvenes entrevistados, posterior a su participación en el torneo, incluyendo entre estos a integrantes de los equipos que obtuvieron los </a:t>
            </a:r>
            <a:r>
              <a:rPr lang="es-CL" sz="2800" dirty="0" smtClean="0">
                <a:solidFill>
                  <a:srgbClr val="FFFFFF"/>
                </a:solidFill>
              </a:rPr>
              <a:t>Tres primeros lugares.</a:t>
            </a:r>
          </a:p>
          <a:p>
            <a:pPr eaLnBrk="1" hangingPunct="1">
              <a:spcBef>
                <a:spcPts val="0"/>
              </a:spcBef>
              <a:spcAft>
                <a:spcPts val="1800"/>
              </a:spcAft>
              <a:buClr>
                <a:srgbClr val="FFFFFF"/>
              </a:buClr>
              <a:buFont typeface="Wingdings" pitchFamily="2" charset="2"/>
              <a:buChar char="q"/>
              <a:defRPr/>
            </a:pPr>
            <a:r>
              <a:rPr lang="es-CL" sz="2000" dirty="0" smtClean="0">
                <a:solidFill>
                  <a:srgbClr val="FFFFFF"/>
                </a:solidFill>
              </a:rPr>
              <a:t>Entrevistas a </a:t>
            </a:r>
            <a:r>
              <a:rPr lang="es-CL" sz="2800" dirty="0" smtClean="0">
                <a:solidFill>
                  <a:srgbClr val="FFFFFF"/>
                </a:solidFill>
              </a:rPr>
              <a:t>4 profesores  guías y 2 </a:t>
            </a:r>
            <a:r>
              <a:rPr lang="es-CL" sz="2800" dirty="0" err="1" smtClean="0">
                <a:solidFill>
                  <a:srgbClr val="FFFFFF"/>
                </a:solidFill>
              </a:rPr>
              <a:t>masters</a:t>
            </a:r>
            <a:endParaRPr lang="es-CL" sz="2000" dirty="0" smtClean="0">
              <a:solidFill>
                <a:srgbClr val="FFFFFF"/>
              </a:solidFill>
            </a:endParaRPr>
          </a:p>
          <a:p>
            <a:pPr algn="just" eaLnBrk="1" hangingPunct="1">
              <a:spcBef>
                <a:spcPts val="0"/>
              </a:spcBef>
              <a:spcAft>
                <a:spcPts val="1800"/>
              </a:spcAft>
              <a:buFont typeface="Lucida Grande" pitchFamily="-80" charset="0"/>
              <a:buNone/>
              <a:defRPr/>
            </a:pPr>
            <a:endParaRPr lang="es-CL" sz="2800" dirty="0" smtClean="0">
              <a:solidFill>
                <a:srgbClr val="FFFFFF"/>
              </a:solidFill>
            </a:endParaRPr>
          </a:p>
        </p:txBody>
      </p:sp>
      <p:sp>
        <p:nvSpPr>
          <p:cNvPr id="34818" name="4 CuadroTexto"/>
          <p:cNvSpPr txBox="1">
            <a:spLocks noChangeArrowheads="1"/>
          </p:cNvSpPr>
          <p:nvPr/>
        </p:nvSpPr>
        <p:spPr bwMode="auto">
          <a:xfrm>
            <a:off x="209550" y="66675"/>
            <a:ext cx="5018088" cy="769938"/>
          </a:xfrm>
          <a:prstGeom prst="rect">
            <a:avLst/>
          </a:prstGeom>
          <a:noFill/>
          <a:ln w="9525">
            <a:noFill/>
            <a:miter lim="800000"/>
            <a:headEnd/>
            <a:tailEnd/>
          </a:ln>
        </p:spPr>
        <p:txBody>
          <a:bodyPr wrap="none">
            <a:spAutoFit/>
          </a:bodyPr>
          <a:lstStyle/>
          <a:p>
            <a:r>
              <a:rPr lang="es-CL" sz="4400">
                <a:solidFill>
                  <a:srgbClr val="FFFFFF"/>
                </a:solidFill>
              </a:rPr>
              <a:t>Método etnográfico</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body" idx="1"/>
          </p:nvPr>
        </p:nvSpPr>
        <p:spPr>
          <a:xfrm>
            <a:off x="250825" y="1125538"/>
            <a:ext cx="8569325" cy="3784600"/>
          </a:xfrm>
        </p:spPr>
        <p:txBody>
          <a:bodyPr/>
          <a:lstStyle/>
          <a:p>
            <a:pPr eaLnBrk="1" hangingPunct="1">
              <a:spcBef>
                <a:spcPct val="0"/>
              </a:spcBef>
              <a:spcAft>
                <a:spcPts val="1800"/>
              </a:spcAft>
              <a:buClr>
                <a:srgbClr val="FFFFFF"/>
              </a:buClr>
              <a:buFont typeface="Wingdings" pitchFamily="2" charset="2"/>
              <a:buChar char="q"/>
            </a:pPr>
            <a:r>
              <a:rPr lang="es-CL" sz="2000" smtClean="0">
                <a:solidFill>
                  <a:srgbClr val="FFFFFF"/>
                </a:solidFill>
              </a:rPr>
              <a:t>Observación participante desde el </a:t>
            </a:r>
            <a:r>
              <a:rPr lang="es-CL" sz="2400" smtClean="0">
                <a:solidFill>
                  <a:srgbClr val="FFFFFF"/>
                </a:solidFill>
              </a:rPr>
              <a:t>momento de la </a:t>
            </a:r>
            <a:r>
              <a:rPr lang="es-CL" sz="2800" smtClean="0">
                <a:solidFill>
                  <a:srgbClr val="FFFFFF"/>
                </a:solidFill>
              </a:rPr>
              <a:t>llegada de los jóvenes a Valparaíso</a:t>
            </a:r>
            <a:r>
              <a:rPr lang="es-CL" sz="2000" smtClean="0">
                <a:solidFill>
                  <a:srgbClr val="FFFFFF"/>
                </a:solidFill>
              </a:rPr>
              <a:t>, hasta </a:t>
            </a:r>
            <a:r>
              <a:rPr lang="es-CL" sz="2800" smtClean="0">
                <a:solidFill>
                  <a:srgbClr val="FFFFFF"/>
                </a:solidFill>
              </a:rPr>
              <a:t>después de la premiación</a:t>
            </a:r>
            <a:r>
              <a:rPr lang="es-CL" sz="2000" smtClean="0">
                <a:solidFill>
                  <a:srgbClr val="FFFFFF"/>
                </a:solidFill>
              </a:rPr>
              <a:t> del torneo</a:t>
            </a:r>
          </a:p>
          <a:p>
            <a:pPr eaLnBrk="1" hangingPunct="1">
              <a:spcBef>
                <a:spcPct val="0"/>
              </a:spcBef>
              <a:spcAft>
                <a:spcPts val="1800"/>
              </a:spcAft>
              <a:buClr>
                <a:srgbClr val="FFFFFF"/>
              </a:buClr>
              <a:buFont typeface="Wingdings" pitchFamily="2" charset="2"/>
              <a:buChar char="q"/>
            </a:pPr>
            <a:r>
              <a:rPr lang="es-CL" sz="2000" smtClean="0">
                <a:solidFill>
                  <a:srgbClr val="FFFFFF"/>
                </a:solidFill>
              </a:rPr>
              <a:t>Registro </a:t>
            </a:r>
            <a:r>
              <a:rPr lang="es-CL" sz="2800" smtClean="0">
                <a:solidFill>
                  <a:srgbClr val="FFFFFF"/>
                </a:solidFill>
              </a:rPr>
              <a:t>fotográfico y audiovisual </a:t>
            </a:r>
            <a:endParaRPr lang="es-CL" sz="2000" smtClean="0">
              <a:solidFill>
                <a:srgbClr val="FFFFFF"/>
              </a:solidFill>
            </a:endParaRPr>
          </a:p>
          <a:p>
            <a:pPr eaLnBrk="1" hangingPunct="1">
              <a:spcBef>
                <a:spcPct val="0"/>
              </a:spcBef>
              <a:spcAft>
                <a:spcPts val="1800"/>
              </a:spcAft>
              <a:buClr>
                <a:srgbClr val="FFFFFF"/>
              </a:buClr>
              <a:buFont typeface="Wingdings" pitchFamily="2" charset="2"/>
              <a:buChar char="q"/>
            </a:pPr>
            <a:r>
              <a:rPr lang="es-CL" sz="2000" smtClean="0">
                <a:solidFill>
                  <a:srgbClr val="FFFFFF"/>
                </a:solidFill>
              </a:rPr>
              <a:t>Análisis</a:t>
            </a:r>
            <a:r>
              <a:rPr lang="es-CL" sz="2800" smtClean="0">
                <a:solidFill>
                  <a:srgbClr val="FFFFFF"/>
                </a:solidFill>
              </a:rPr>
              <a:t> e interpretación </a:t>
            </a:r>
            <a:r>
              <a:rPr lang="es-CL" sz="2000" smtClean="0">
                <a:solidFill>
                  <a:srgbClr val="FFFFFF"/>
                </a:solidFill>
              </a:rPr>
              <a:t>de texto </a:t>
            </a:r>
          </a:p>
          <a:p>
            <a:pPr eaLnBrk="1" hangingPunct="1">
              <a:spcBef>
                <a:spcPct val="0"/>
              </a:spcBef>
              <a:spcAft>
                <a:spcPts val="1800"/>
              </a:spcAft>
              <a:buClr>
                <a:srgbClr val="FFFFFF"/>
              </a:buClr>
              <a:buFont typeface="Wingdings" pitchFamily="2" charset="2"/>
              <a:buChar char="q"/>
            </a:pPr>
            <a:r>
              <a:rPr lang="es-CL" sz="2000" smtClean="0">
                <a:solidFill>
                  <a:srgbClr val="FFFFFF"/>
                </a:solidFill>
              </a:rPr>
              <a:t>Evaluación y</a:t>
            </a:r>
            <a:r>
              <a:rPr lang="es-CL" sz="2400" smtClean="0">
                <a:solidFill>
                  <a:srgbClr val="FFFFFF"/>
                </a:solidFill>
              </a:rPr>
              <a:t> </a:t>
            </a:r>
            <a:r>
              <a:rPr lang="es-CL" sz="2800" smtClean="0">
                <a:solidFill>
                  <a:srgbClr val="FFFFFF"/>
                </a:solidFill>
              </a:rPr>
              <a:t>propuestas</a:t>
            </a:r>
            <a:endParaRPr lang="es-CL" sz="2400" smtClean="0">
              <a:solidFill>
                <a:srgbClr val="FFFFFF"/>
              </a:solidFill>
            </a:endParaRPr>
          </a:p>
        </p:txBody>
      </p:sp>
      <p:sp>
        <p:nvSpPr>
          <p:cNvPr id="36866" name="3 CuadroTexto"/>
          <p:cNvSpPr txBox="1">
            <a:spLocks noChangeArrowheads="1"/>
          </p:cNvSpPr>
          <p:nvPr/>
        </p:nvSpPr>
        <p:spPr bwMode="auto">
          <a:xfrm>
            <a:off x="209550" y="66675"/>
            <a:ext cx="5018088" cy="769938"/>
          </a:xfrm>
          <a:prstGeom prst="rect">
            <a:avLst/>
          </a:prstGeom>
          <a:noFill/>
          <a:ln w="9525">
            <a:noFill/>
            <a:miter lim="800000"/>
            <a:headEnd/>
            <a:tailEnd/>
          </a:ln>
        </p:spPr>
        <p:txBody>
          <a:bodyPr wrap="none">
            <a:spAutoFit/>
          </a:bodyPr>
          <a:lstStyle/>
          <a:p>
            <a:r>
              <a:rPr lang="es-CL" sz="4400">
                <a:solidFill>
                  <a:srgbClr val="FFFFFF"/>
                </a:solidFill>
              </a:rPr>
              <a:t>Método etnográfico</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179388" y="-2544763"/>
            <a:ext cx="5786437" cy="12311063"/>
          </a:xfrm>
          <a:prstGeom prst="rect">
            <a:avLst/>
          </a:prstGeom>
          <a:noFill/>
          <a:ln w="9525">
            <a:noFill/>
            <a:miter lim="800000"/>
            <a:headEnd/>
            <a:tailEnd/>
          </a:ln>
        </p:spPr>
        <p:txBody>
          <a:bodyPr wrap="none" lIns="0" tIns="0" rIns="40639" bIns="0">
            <a:spAutoFit/>
          </a:bodyPr>
          <a:lstStyle/>
          <a:p>
            <a:pPr marL="39688"/>
            <a:r>
              <a:rPr lang="en-US" sz="80000" b="1">
                <a:solidFill>
                  <a:srgbClr val="AEAEAE"/>
                </a:solidFill>
              </a:rPr>
              <a:t>3</a:t>
            </a:r>
          </a:p>
        </p:txBody>
      </p:sp>
      <p:sp>
        <p:nvSpPr>
          <p:cNvPr id="38914" name="Rectangle 2"/>
          <p:cNvSpPr>
            <a:spLocks noGrp="1" noChangeArrowheads="1"/>
          </p:cNvSpPr>
          <p:nvPr>
            <p:ph type="title"/>
          </p:nvPr>
        </p:nvSpPr>
        <p:spPr>
          <a:xfrm>
            <a:off x="4500563" y="1412875"/>
            <a:ext cx="5397500" cy="1727200"/>
          </a:xfrm>
        </p:spPr>
        <p:txBody>
          <a:bodyPr/>
          <a:lstStyle/>
          <a:p>
            <a:pPr marL="0" indent="0" algn="l" eaLnBrk="1" hangingPunct="1">
              <a:lnSpc>
                <a:spcPct val="60000"/>
              </a:lnSpc>
            </a:pPr>
            <a:r>
              <a:rPr lang="en-US" sz="6000" smtClean="0">
                <a:solidFill>
                  <a:srgbClr val="FFFFFF"/>
                </a:solidFill>
              </a:rPr>
              <a:t>Los Participantes</a:t>
            </a:r>
          </a:p>
        </p:txBody>
      </p:sp>
      <p:sp>
        <p:nvSpPr>
          <p:cNvPr id="38915" name="Rectangle 3"/>
          <p:cNvSpPr>
            <a:spLocks noGrp="1" noChangeArrowheads="1"/>
          </p:cNvSpPr>
          <p:nvPr>
            <p:ph type="body" idx="1"/>
          </p:nvPr>
        </p:nvSpPr>
        <p:spPr>
          <a:xfrm>
            <a:off x="3708400" y="4725988"/>
            <a:ext cx="3429000" cy="647700"/>
          </a:xfrm>
        </p:spPr>
        <p:txBody>
          <a:bodyPr/>
          <a:lstStyle/>
          <a:p>
            <a:pPr marL="0" indent="0" algn="ctr" eaLnBrk="1" hangingPunct="1">
              <a:lnSpc>
                <a:spcPct val="60000"/>
              </a:lnSpc>
              <a:buFont typeface="Lucida Grande"/>
              <a:buNone/>
            </a:pPr>
            <a:r>
              <a:rPr lang="en-US" sz="2800" smtClean="0">
                <a:solidFill>
                  <a:srgbClr val="FFFFFF"/>
                </a:solidFill>
              </a:rPr>
              <a:t>Tercera Parte</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body" idx="1"/>
          </p:nvPr>
        </p:nvSpPr>
        <p:spPr>
          <a:xfrm>
            <a:off x="971550" y="1270000"/>
            <a:ext cx="7921625" cy="1222375"/>
          </a:xfrm>
        </p:spPr>
        <p:txBody>
          <a:bodyPr/>
          <a:lstStyle/>
          <a:p>
            <a:pPr marL="0" indent="0" eaLnBrk="1" hangingPunct="1">
              <a:spcBef>
                <a:spcPct val="0"/>
              </a:spcBef>
              <a:buFont typeface="Lucida Grande"/>
              <a:buNone/>
            </a:pPr>
            <a:r>
              <a:rPr lang="es-CL" sz="2000" smtClean="0">
                <a:solidFill>
                  <a:srgbClr val="FFFFFF"/>
                </a:solidFill>
              </a:rPr>
              <a:t>9 de los 15 jóvenes entrevistados manifestaron que fueron sus </a:t>
            </a:r>
            <a:r>
              <a:rPr lang="es-CL" sz="2800" smtClean="0">
                <a:solidFill>
                  <a:srgbClr val="FFFFFF"/>
                </a:solidFill>
              </a:rPr>
              <a:t>profesores quienes decidieron </a:t>
            </a:r>
            <a:r>
              <a:rPr lang="es-CL" sz="2000" smtClean="0">
                <a:solidFill>
                  <a:srgbClr val="FFFFFF"/>
                </a:solidFill>
              </a:rPr>
              <a:t>que ellos deberían representar al colegio en este torneo</a:t>
            </a:r>
          </a:p>
        </p:txBody>
      </p:sp>
      <p:sp>
        <p:nvSpPr>
          <p:cNvPr id="40962" name="3 Flecha derecha"/>
          <p:cNvSpPr>
            <a:spLocks noChangeArrowheads="1"/>
          </p:cNvSpPr>
          <p:nvPr/>
        </p:nvSpPr>
        <p:spPr bwMode="auto">
          <a:xfrm>
            <a:off x="261938" y="1628775"/>
            <a:ext cx="561975" cy="360363"/>
          </a:xfrm>
          <a:prstGeom prst="rightArrow">
            <a:avLst>
              <a:gd name="adj1" fmla="val 50000"/>
              <a:gd name="adj2" fmla="val 50040"/>
            </a:avLst>
          </a:prstGeom>
          <a:solidFill>
            <a:srgbClr val="FF0000"/>
          </a:solidFill>
          <a:ln w="3175" algn="ctr">
            <a:solidFill>
              <a:srgbClr val="000000"/>
            </a:solidFill>
            <a:round/>
            <a:headEnd/>
            <a:tailEnd/>
          </a:ln>
        </p:spPr>
        <p:txBody>
          <a:bodyPr/>
          <a:lstStyle/>
          <a:p>
            <a:endParaRPr lang="es-CL"/>
          </a:p>
        </p:txBody>
      </p:sp>
      <p:sp>
        <p:nvSpPr>
          <p:cNvPr id="40963" name="7 CuadroTexto"/>
          <p:cNvSpPr txBox="1">
            <a:spLocks noChangeArrowheads="1"/>
          </p:cNvSpPr>
          <p:nvPr/>
        </p:nvSpPr>
        <p:spPr bwMode="auto">
          <a:xfrm>
            <a:off x="209550" y="66675"/>
            <a:ext cx="7243763" cy="769938"/>
          </a:xfrm>
          <a:prstGeom prst="rect">
            <a:avLst/>
          </a:prstGeom>
          <a:noFill/>
          <a:ln w="9525">
            <a:noFill/>
            <a:miter lim="800000"/>
            <a:headEnd/>
            <a:tailEnd/>
          </a:ln>
        </p:spPr>
        <p:txBody>
          <a:bodyPr wrap="none">
            <a:spAutoFit/>
          </a:bodyPr>
          <a:lstStyle/>
          <a:p>
            <a:r>
              <a:rPr lang="es-CL" sz="4400">
                <a:solidFill>
                  <a:srgbClr val="FFFFFF"/>
                </a:solidFill>
              </a:rPr>
              <a:t>Motivaciones para participar</a:t>
            </a:r>
          </a:p>
        </p:txBody>
      </p:sp>
      <p:sp>
        <p:nvSpPr>
          <p:cNvPr id="40964" name="11 Rectángulo"/>
          <p:cNvSpPr>
            <a:spLocks noChangeArrowheads="1"/>
          </p:cNvSpPr>
          <p:nvPr/>
        </p:nvSpPr>
        <p:spPr bwMode="auto">
          <a:xfrm>
            <a:off x="250825" y="2852738"/>
            <a:ext cx="8642350" cy="2246312"/>
          </a:xfrm>
          <a:prstGeom prst="rect">
            <a:avLst/>
          </a:prstGeom>
          <a:noFill/>
          <a:ln w="9525">
            <a:noFill/>
            <a:miter lim="800000"/>
            <a:headEnd/>
            <a:tailEnd/>
          </a:ln>
        </p:spPr>
        <p:txBody>
          <a:bodyPr>
            <a:spAutoFit/>
          </a:bodyPr>
          <a:lstStyle/>
          <a:p>
            <a:pPr algn="ctr"/>
            <a:r>
              <a:rPr lang="es-CL" sz="2800" i="1">
                <a:solidFill>
                  <a:srgbClr val="FFFFFF"/>
                </a:solidFill>
              </a:rPr>
              <a:t> “La verdad es que al colegio le llegó la invitación y buscaron algunos representantes. A nosotros nos contaron sobre la iniciativa, de que se trataba, que es lo que teníamos que hacer, y nos gustó y aquí estamos.”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4 Flecha derecha"/>
          <p:cNvSpPr>
            <a:spLocks noChangeArrowheads="1"/>
          </p:cNvSpPr>
          <p:nvPr/>
        </p:nvSpPr>
        <p:spPr bwMode="auto">
          <a:xfrm>
            <a:off x="250825" y="1484313"/>
            <a:ext cx="561975" cy="360362"/>
          </a:xfrm>
          <a:prstGeom prst="rightArrow">
            <a:avLst>
              <a:gd name="adj1" fmla="val 50000"/>
              <a:gd name="adj2" fmla="val 50040"/>
            </a:avLst>
          </a:prstGeom>
          <a:solidFill>
            <a:srgbClr val="FF0000"/>
          </a:solidFill>
          <a:ln w="3175" algn="ctr">
            <a:solidFill>
              <a:srgbClr val="000000"/>
            </a:solidFill>
            <a:round/>
            <a:headEnd/>
            <a:tailEnd/>
          </a:ln>
        </p:spPr>
        <p:txBody>
          <a:bodyPr/>
          <a:lstStyle/>
          <a:p>
            <a:endParaRPr lang="es-CL"/>
          </a:p>
        </p:txBody>
      </p:sp>
      <p:sp>
        <p:nvSpPr>
          <p:cNvPr id="43010" name="7 CuadroTexto"/>
          <p:cNvSpPr txBox="1">
            <a:spLocks noChangeArrowheads="1"/>
          </p:cNvSpPr>
          <p:nvPr/>
        </p:nvSpPr>
        <p:spPr bwMode="auto">
          <a:xfrm>
            <a:off x="209550" y="66675"/>
            <a:ext cx="7243763" cy="769938"/>
          </a:xfrm>
          <a:prstGeom prst="rect">
            <a:avLst/>
          </a:prstGeom>
          <a:noFill/>
          <a:ln w="9525">
            <a:noFill/>
            <a:miter lim="800000"/>
            <a:headEnd/>
            <a:tailEnd/>
          </a:ln>
        </p:spPr>
        <p:txBody>
          <a:bodyPr wrap="none">
            <a:spAutoFit/>
          </a:bodyPr>
          <a:lstStyle/>
          <a:p>
            <a:r>
              <a:rPr lang="es-CL" sz="4400">
                <a:solidFill>
                  <a:srgbClr val="FFFFFF"/>
                </a:solidFill>
              </a:rPr>
              <a:t>Motivaciones para participar</a:t>
            </a:r>
          </a:p>
        </p:txBody>
      </p:sp>
      <p:sp>
        <p:nvSpPr>
          <p:cNvPr id="10" name="Rectangle 2"/>
          <p:cNvSpPr txBox="1">
            <a:spLocks noChangeArrowheads="1"/>
          </p:cNvSpPr>
          <p:nvPr/>
        </p:nvSpPr>
        <p:spPr bwMode="auto">
          <a:xfrm>
            <a:off x="971550" y="1268413"/>
            <a:ext cx="7921625" cy="792162"/>
          </a:xfrm>
          <a:prstGeom prst="rect">
            <a:avLst/>
          </a:prstGeom>
          <a:noFill/>
          <a:ln w="12700">
            <a:noFill/>
            <a:miter lim="800000"/>
            <a:headEnd/>
            <a:tailEnd/>
          </a:ln>
        </p:spPr>
        <p:txBody>
          <a:bodyPr lIns="45720" tIns="0" rIns="45720" bIns="0"/>
          <a:lstStyle/>
          <a:p>
            <a:pPr>
              <a:spcBef>
                <a:spcPts val="0"/>
              </a:spcBef>
              <a:buClr>
                <a:srgbClr val="000000"/>
              </a:buClr>
              <a:buSzPct val="100000"/>
              <a:buFont typeface="Lucida Grande" pitchFamily="-80" charset="0"/>
              <a:buNone/>
              <a:defRPr/>
            </a:pPr>
            <a:r>
              <a:rPr lang="es-CL" sz="2000" kern="0" dirty="0">
                <a:solidFill>
                  <a:srgbClr val="FFFFFF"/>
                </a:solidFill>
                <a:latin typeface="+mn-lt"/>
                <a:cs typeface="+mn-cs"/>
              </a:rPr>
              <a:t>3 jóvenes  explicaron que </a:t>
            </a:r>
            <a:r>
              <a:rPr lang="es-CL" sz="2800" kern="0" dirty="0">
                <a:solidFill>
                  <a:srgbClr val="FFFFFF"/>
                </a:solidFill>
                <a:latin typeface="+mn-lt"/>
                <a:cs typeface="+mn-cs"/>
              </a:rPr>
              <a:t>ya habían participado </a:t>
            </a:r>
            <a:r>
              <a:rPr lang="es-CL" sz="2000" kern="0" dirty="0">
                <a:solidFill>
                  <a:srgbClr val="FFFFFF"/>
                </a:solidFill>
                <a:latin typeface="+mn-lt"/>
                <a:cs typeface="+mn-cs"/>
              </a:rPr>
              <a:t>el año anterior y les había gustado</a:t>
            </a:r>
          </a:p>
        </p:txBody>
      </p:sp>
      <p:sp>
        <p:nvSpPr>
          <p:cNvPr id="43012" name="12 Rectángulo"/>
          <p:cNvSpPr>
            <a:spLocks noChangeArrowheads="1"/>
          </p:cNvSpPr>
          <p:nvPr/>
        </p:nvSpPr>
        <p:spPr bwMode="auto">
          <a:xfrm>
            <a:off x="250825" y="2781300"/>
            <a:ext cx="8642350" cy="1816100"/>
          </a:xfrm>
          <a:prstGeom prst="rect">
            <a:avLst/>
          </a:prstGeom>
          <a:noFill/>
          <a:ln w="9525">
            <a:noFill/>
            <a:miter lim="800000"/>
            <a:headEnd/>
            <a:tailEnd/>
          </a:ln>
        </p:spPr>
        <p:txBody>
          <a:bodyPr>
            <a:spAutoFit/>
          </a:bodyPr>
          <a:lstStyle/>
          <a:p>
            <a:pPr algn="ctr"/>
            <a:r>
              <a:rPr lang="es-CL" sz="2800" i="1">
                <a:solidFill>
                  <a:srgbClr val="FFFFFF"/>
                </a:solidFill>
              </a:rPr>
              <a:t>“Nosotros aparte de participar este año en el torneo, participamos el año pasado, entonces ya teníamos una buena referencia de lo que es este torneo y de las posibilidades que teníamos al entrar a él.”</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5 Flecha derecha"/>
          <p:cNvSpPr>
            <a:spLocks noChangeArrowheads="1"/>
          </p:cNvSpPr>
          <p:nvPr/>
        </p:nvSpPr>
        <p:spPr bwMode="auto">
          <a:xfrm>
            <a:off x="250825" y="1341438"/>
            <a:ext cx="561975" cy="358775"/>
          </a:xfrm>
          <a:prstGeom prst="rightArrow">
            <a:avLst>
              <a:gd name="adj1" fmla="val 50000"/>
              <a:gd name="adj2" fmla="val 50262"/>
            </a:avLst>
          </a:prstGeom>
          <a:solidFill>
            <a:srgbClr val="FF0000"/>
          </a:solidFill>
          <a:ln w="3175" algn="ctr">
            <a:solidFill>
              <a:srgbClr val="000000"/>
            </a:solidFill>
            <a:round/>
            <a:headEnd/>
            <a:tailEnd/>
          </a:ln>
        </p:spPr>
        <p:txBody>
          <a:bodyPr/>
          <a:lstStyle/>
          <a:p>
            <a:endParaRPr lang="es-CL"/>
          </a:p>
        </p:txBody>
      </p:sp>
      <p:sp>
        <p:nvSpPr>
          <p:cNvPr id="45058" name="7 CuadroTexto"/>
          <p:cNvSpPr txBox="1">
            <a:spLocks noChangeArrowheads="1"/>
          </p:cNvSpPr>
          <p:nvPr/>
        </p:nvSpPr>
        <p:spPr bwMode="auto">
          <a:xfrm>
            <a:off x="209550" y="66675"/>
            <a:ext cx="7243763" cy="769938"/>
          </a:xfrm>
          <a:prstGeom prst="rect">
            <a:avLst/>
          </a:prstGeom>
          <a:noFill/>
          <a:ln w="9525">
            <a:noFill/>
            <a:miter lim="800000"/>
            <a:headEnd/>
            <a:tailEnd/>
          </a:ln>
        </p:spPr>
        <p:txBody>
          <a:bodyPr wrap="none">
            <a:spAutoFit/>
          </a:bodyPr>
          <a:lstStyle/>
          <a:p>
            <a:r>
              <a:rPr lang="es-CL" sz="4400">
                <a:solidFill>
                  <a:srgbClr val="FFFFFF"/>
                </a:solidFill>
              </a:rPr>
              <a:t>Motivaciones para participar</a:t>
            </a:r>
          </a:p>
        </p:txBody>
      </p:sp>
      <p:sp>
        <p:nvSpPr>
          <p:cNvPr id="11" name="Rectangle 2"/>
          <p:cNvSpPr txBox="1">
            <a:spLocks noChangeArrowheads="1"/>
          </p:cNvSpPr>
          <p:nvPr/>
        </p:nvSpPr>
        <p:spPr bwMode="auto">
          <a:xfrm>
            <a:off x="971550" y="1268413"/>
            <a:ext cx="7921625" cy="611187"/>
          </a:xfrm>
          <a:prstGeom prst="rect">
            <a:avLst/>
          </a:prstGeom>
          <a:noFill/>
          <a:ln w="12700">
            <a:noFill/>
            <a:miter lim="800000"/>
            <a:headEnd/>
            <a:tailEnd/>
          </a:ln>
        </p:spPr>
        <p:txBody>
          <a:bodyPr lIns="45720" tIns="0" rIns="45720" bIns="0"/>
          <a:lstStyle/>
          <a:p>
            <a:pPr>
              <a:spcBef>
                <a:spcPts val="0"/>
              </a:spcBef>
              <a:buClr>
                <a:srgbClr val="000000"/>
              </a:buClr>
              <a:buSzPct val="100000"/>
              <a:buFont typeface="Lucida Grande" pitchFamily="-80" charset="0"/>
              <a:buNone/>
              <a:defRPr/>
            </a:pPr>
            <a:r>
              <a:rPr lang="es-CL" sz="2000" kern="0" dirty="0">
                <a:solidFill>
                  <a:srgbClr val="FFFFFF"/>
                </a:solidFill>
                <a:latin typeface="+mn-lt"/>
                <a:cs typeface="+mn-cs"/>
              </a:rPr>
              <a:t>11 jóvenes expresaron que </a:t>
            </a:r>
            <a:r>
              <a:rPr lang="es-CL" sz="2800" kern="0" dirty="0">
                <a:solidFill>
                  <a:srgbClr val="FFFFFF"/>
                </a:solidFill>
                <a:latin typeface="+mn-lt"/>
                <a:cs typeface="+mn-cs"/>
              </a:rPr>
              <a:t>les gustó la idea del torneo</a:t>
            </a:r>
          </a:p>
        </p:txBody>
      </p:sp>
      <p:sp>
        <p:nvSpPr>
          <p:cNvPr id="45060" name="12 Rectángulo"/>
          <p:cNvSpPr>
            <a:spLocks noChangeArrowheads="1"/>
          </p:cNvSpPr>
          <p:nvPr/>
        </p:nvSpPr>
        <p:spPr bwMode="auto">
          <a:xfrm>
            <a:off x="250825" y="2420938"/>
            <a:ext cx="8642350" cy="1816100"/>
          </a:xfrm>
          <a:prstGeom prst="rect">
            <a:avLst/>
          </a:prstGeom>
          <a:noFill/>
          <a:ln w="9525">
            <a:noFill/>
            <a:miter lim="800000"/>
            <a:headEnd/>
            <a:tailEnd/>
          </a:ln>
        </p:spPr>
        <p:txBody>
          <a:bodyPr>
            <a:spAutoFit/>
          </a:bodyPr>
          <a:lstStyle/>
          <a:p>
            <a:pPr algn="ctr"/>
            <a:r>
              <a:rPr lang="es-CL" sz="2800" i="1">
                <a:solidFill>
                  <a:srgbClr val="FFFFFF"/>
                </a:solidFill>
              </a:rPr>
              <a:t>“me llamó la atención el tema de la política, cómo poder meterme, y no verlo como algo tan lejano, y aparte las instancias de hablar esto en público. Porque yo lo vi pensando en mis carreras a futuro.”</a:t>
            </a:r>
            <a:endParaRPr lang="es-CL" sz="280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DSC04806 (Small).JPG"/>
          <p:cNvPicPr>
            <a:picLocks noChangeAspect="1"/>
          </p:cNvPicPr>
          <p:nvPr/>
        </p:nvPicPr>
        <p:blipFill>
          <a:blip r:embed="rId3"/>
          <a:srcRect/>
          <a:stretch>
            <a:fillRect/>
          </a:stretch>
        </p:blipFill>
        <p:spPr bwMode="auto">
          <a:xfrm>
            <a:off x="0" y="3357563"/>
            <a:ext cx="3198813" cy="1800225"/>
          </a:xfrm>
          <a:prstGeom prst="rect">
            <a:avLst/>
          </a:prstGeom>
          <a:noFill/>
          <a:ln w="9525">
            <a:noFill/>
            <a:miter lim="800000"/>
            <a:headEnd/>
            <a:tailEnd/>
          </a:ln>
        </p:spPr>
      </p:pic>
      <p:pic>
        <p:nvPicPr>
          <p:cNvPr id="6" name="5 Imagen" descr="DSC04918 (Small).JPG"/>
          <p:cNvPicPr>
            <a:picLocks noChangeAspect="1"/>
          </p:cNvPicPr>
          <p:nvPr/>
        </p:nvPicPr>
        <p:blipFill>
          <a:blip r:embed="rId4"/>
          <a:srcRect l="9006"/>
          <a:stretch>
            <a:fillRect/>
          </a:stretch>
        </p:blipFill>
        <p:spPr bwMode="auto">
          <a:xfrm>
            <a:off x="6232525" y="3357563"/>
            <a:ext cx="2911475" cy="1800225"/>
          </a:xfrm>
          <a:prstGeom prst="rect">
            <a:avLst/>
          </a:prstGeom>
          <a:noFill/>
          <a:ln w="9525">
            <a:noFill/>
            <a:miter lim="800000"/>
            <a:headEnd/>
            <a:tailEnd/>
          </a:ln>
        </p:spPr>
      </p:pic>
      <p:pic>
        <p:nvPicPr>
          <p:cNvPr id="7" name="6 Imagen" descr="DSC04953 (Small).JPG"/>
          <p:cNvPicPr>
            <a:picLocks noChangeAspect="1"/>
          </p:cNvPicPr>
          <p:nvPr/>
        </p:nvPicPr>
        <p:blipFill>
          <a:blip r:embed="rId5"/>
          <a:srcRect/>
          <a:stretch>
            <a:fillRect/>
          </a:stretch>
        </p:blipFill>
        <p:spPr bwMode="auto">
          <a:xfrm>
            <a:off x="3132138" y="3357563"/>
            <a:ext cx="3198812" cy="1800225"/>
          </a:xfrm>
          <a:prstGeom prst="rect">
            <a:avLst/>
          </a:prstGeom>
          <a:noFill/>
          <a:ln w="9525">
            <a:noFill/>
            <a:miter lim="800000"/>
            <a:headEnd/>
            <a:tailEnd/>
          </a:ln>
        </p:spPr>
      </p:pic>
      <p:sp>
        <p:nvSpPr>
          <p:cNvPr id="47108" name="9 CuadroTexto"/>
          <p:cNvSpPr txBox="1">
            <a:spLocks noChangeArrowheads="1"/>
          </p:cNvSpPr>
          <p:nvPr/>
        </p:nvSpPr>
        <p:spPr bwMode="auto">
          <a:xfrm>
            <a:off x="209550" y="66675"/>
            <a:ext cx="6932613" cy="769938"/>
          </a:xfrm>
          <a:prstGeom prst="rect">
            <a:avLst/>
          </a:prstGeom>
          <a:noFill/>
          <a:ln w="9525">
            <a:noFill/>
            <a:miter lim="800000"/>
            <a:headEnd/>
            <a:tailEnd/>
          </a:ln>
        </p:spPr>
        <p:txBody>
          <a:bodyPr wrap="none">
            <a:spAutoFit/>
          </a:bodyPr>
          <a:lstStyle/>
          <a:p>
            <a:r>
              <a:rPr lang="es-CL" sz="4400">
                <a:solidFill>
                  <a:srgbClr val="FFFFFF"/>
                </a:solidFill>
              </a:rPr>
              <a:t>Interés previo en la política</a:t>
            </a:r>
          </a:p>
        </p:txBody>
      </p:sp>
      <p:sp>
        <p:nvSpPr>
          <p:cNvPr id="3074" name="Rectangle 2"/>
          <p:cNvSpPr>
            <a:spLocks noGrp="1" noChangeArrowheads="1"/>
          </p:cNvSpPr>
          <p:nvPr>
            <p:ph type="body" idx="1"/>
          </p:nvPr>
        </p:nvSpPr>
        <p:spPr>
          <a:xfrm>
            <a:off x="250825" y="1268413"/>
            <a:ext cx="8642350" cy="1655762"/>
          </a:xfrm>
        </p:spPr>
        <p:txBody>
          <a:bodyPr/>
          <a:lstStyle/>
          <a:p>
            <a:pPr marL="0" indent="0" eaLnBrk="1" hangingPunct="1">
              <a:buFont typeface="Lucida Grande" pitchFamily="-80" charset="0"/>
              <a:buNone/>
              <a:defRPr/>
            </a:pPr>
            <a:r>
              <a:rPr lang="es-CL" sz="2000" dirty="0" smtClean="0">
                <a:solidFill>
                  <a:srgbClr val="FFFFFF"/>
                </a:solidFill>
              </a:rPr>
              <a:t>Solo 4 de los estudiantes entrevistados expresaron tener un interés en la política previo al torneo. El resto lo consideraba como algo lejano o </a:t>
            </a:r>
            <a:r>
              <a:rPr lang="es-CL" sz="2800" dirty="0" smtClean="0">
                <a:solidFill>
                  <a:srgbClr val="FFFFFF"/>
                </a:solidFill>
              </a:rPr>
              <a:t>tenían una visión negativa de los políticos</a:t>
            </a:r>
            <a:r>
              <a:rPr lang="es-CL" sz="2000" dirty="0" smtClean="0">
                <a:solidFill>
                  <a:srgbClr val="FFFFFF"/>
                </a:solidFill>
              </a:rPr>
              <a:t>. En la mayor parte de los casos participar en este torneo les cambió esta perspectiva</a:t>
            </a:r>
          </a:p>
          <a:p>
            <a:pPr eaLnBrk="1" hangingPunct="1">
              <a:buFont typeface="Lucida Grande" pitchFamily="-80" charset="0"/>
              <a:buNone/>
              <a:defRPr/>
            </a:pPr>
            <a:endParaRPr lang="es-CL" sz="1800" dirty="0" smtClean="0">
              <a:solidFill>
                <a:srgbClr val="FFFF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1000"/>
                                        <p:tgtEl>
                                          <p:spTgt spid="3074">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3000"/>
                                        <p:tgtEl>
                                          <p:spTgt spid="4"/>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3000"/>
                                        <p:tgtEl>
                                          <p:spTgt spid="7"/>
                                        </p:tgtEl>
                                      </p:cBhvr>
                                    </p:animEffect>
                                  </p:childTnLst>
                                </p:cTn>
                              </p:par>
                            </p:childTnLst>
                          </p:cTn>
                        </p:par>
                        <p:par>
                          <p:cTn id="16" fill="hold">
                            <p:stCondLst>
                              <p:cond delay="7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9 CuadroTexto"/>
          <p:cNvSpPr txBox="1">
            <a:spLocks noChangeArrowheads="1"/>
          </p:cNvSpPr>
          <p:nvPr/>
        </p:nvSpPr>
        <p:spPr bwMode="auto">
          <a:xfrm>
            <a:off x="209550" y="66675"/>
            <a:ext cx="6932613" cy="769938"/>
          </a:xfrm>
          <a:prstGeom prst="rect">
            <a:avLst/>
          </a:prstGeom>
          <a:noFill/>
          <a:ln w="9525">
            <a:noFill/>
            <a:miter lim="800000"/>
            <a:headEnd/>
            <a:tailEnd/>
          </a:ln>
        </p:spPr>
        <p:txBody>
          <a:bodyPr wrap="none">
            <a:spAutoFit/>
          </a:bodyPr>
          <a:lstStyle/>
          <a:p>
            <a:r>
              <a:rPr lang="es-CL" sz="4400">
                <a:solidFill>
                  <a:srgbClr val="FFFFFF"/>
                </a:solidFill>
              </a:rPr>
              <a:t>Interés previo en la política</a:t>
            </a:r>
          </a:p>
        </p:txBody>
      </p:sp>
      <p:sp>
        <p:nvSpPr>
          <p:cNvPr id="3074" name="Rectangle 2"/>
          <p:cNvSpPr>
            <a:spLocks noGrp="1" noChangeArrowheads="1"/>
          </p:cNvSpPr>
          <p:nvPr>
            <p:ph type="body" idx="1"/>
          </p:nvPr>
        </p:nvSpPr>
        <p:spPr>
          <a:xfrm>
            <a:off x="250825" y="1268413"/>
            <a:ext cx="8642350" cy="3049587"/>
          </a:xfrm>
        </p:spPr>
        <p:txBody>
          <a:bodyPr/>
          <a:lstStyle/>
          <a:p>
            <a:pPr marL="0" indent="0" algn="ctr" eaLnBrk="1" hangingPunct="1">
              <a:buFont typeface="Lucida Grande"/>
              <a:buNone/>
            </a:pPr>
            <a:r>
              <a:rPr lang="es-CL" sz="2800" i="1" smtClean="0">
                <a:solidFill>
                  <a:srgbClr val="FFFFFF"/>
                </a:solidFill>
              </a:rPr>
              <a:t>	“Antes, lo veía muy lejano. </a:t>
            </a:r>
          </a:p>
          <a:p>
            <a:pPr marL="0" indent="0" algn="ctr" eaLnBrk="1" hangingPunct="1">
              <a:buFont typeface="Lucida Grande"/>
              <a:buNone/>
            </a:pPr>
            <a:r>
              <a:rPr lang="es-CL" sz="2800" i="1" smtClean="0">
                <a:solidFill>
                  <a:srgbClr val="FFFFFF"/>
                </a:solidFill>
              </a:rPr>
              <a:t>Lo típico de los jóvenes,  esos prejuicios que uno tiene, que no le interesa, que pura gente que nada que ver, y eso. Pero yo me metí, y me di cuenta que la política no es algo tan lejano, y la política es algo que uno va haciendo a diario. Eso es la gracia que creo, tiene Delibera.”</a:t>
            </a:r>
            <a:endParaRPr lang="es-CL" sz="2800" smtClean="0">
              <a:solidFill>
                <a:srgbClr val="FFFF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500"/>
                                        <p:tgtEl>
                                          <p:spTgt spid="307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74">
                                            <p:txEl>
                                              <p:pRg st="1" end="1"/>
                                            </p:txEl>
                                          </p:spTgt>
                                        </p:tgtEl>
                                        <p:attrNameLst>
                                          <p:attrName>style.visibility</p:attrName>
                                        </p:attrNameLst>
                                      </p:cBhvr>
                                      <p:to>
                                        <p:strVal val="visible"/>
                                      </p:to>
                                    </p:set>
                                    <p:animEffect transition="in" filter="fade">
                                      <p:cBhvr>
                                        <p:cTn id="10" dur="500"/>
                                        <p:tgtEl>
                                          <p:spTgt spid="307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250825" y="1268413"/>
            <a:ext cx="8642350" cy="1728787"/>
          </a:xfrm>
          <a:prstGeom prst="rect">
            <a:avLst/>
          </a:prstGeom>
          <a:noFill/>
          <a:ln w="12700">
            <a:noFill/>
            <a:miter lim="800000"/>
            <a:headEnd/>
            <a:tailEnd/>
          </a:ln>
        </p:spPr>
        <p:txBody>
          <a:bodyPr lIns="45720" tIns="0" rIns="45720" bIns="0"/>
          <a:lstStyle/>
          <a:p>
            <a:pPr>
              <a:spcBef>
                <a:spcPts val="700"/>
              </a:spcBef>
              <a:buClr>
                <a:srgbClr val="000000"/>
              </a:buClr>
              <a:buSzPct val="100000"/>
              <a:buFont typeface="Lucida Grande" pitchFamily="-80" charset="0"/>
              <a:buNone/>
              <a:defRPr/>
            </a:pPr>
            <a:r>
              <a:rPr lang="es-CL" sz="2000" kern="0" dirty="0">
                <a:solidFill>
                  <a:srgbClr val="FFFFFF"/>
                </a:solidFill>
                <a:latin typeface="+mn-lt"/>
                <a:cs typeface="+mn-cs"/>
              </a:rPr>
              <a:t>Ninguno de los jóvenes ha militado políticamente. 8 jóvenes expresaron </a:t>
            </a:r>
            <a:r>
              <a:rPr lang="es-CL" sz="2800" kern="0" dirty="0">
                <a:solidFill>
                  <a:srgbClr val="FFFFFF"/>
                </a:solidFill>
                <a:latin typeface="+mn-lt"/>
                <a:cs typeface="+mn-cs"/>
              </a:rPr>
              <a:t>haber tenido participación política en el colegio</a:t>
            </a:r>
            <a:r>
              <a:rPr lang="es-CL" sz="2000" kern="0" dirty="0">
                <a:solidFill>
                  <a:srgbClr val="FFFFFF"/>
                </a:solidFill>
                <a:latin typeface="+mn-lt"/>
                <a:cs typeface="+mn-cs"/>
              </a:rPr>
              <a:t>, a través de los centros de alumnos y directivas de curso.</a:t>
            </a:r>
          </a:p>
        </p:txBody>
      </p:sp>
      <p:sp>
        <p:nvSpPr>
          <p:cNvPr id="51202" name="10 CuadroTexto"/>
          <p:cNvSpPr txBox="1">
            <a:spLocks noChangeArrowheads="1"/>
          </p:cNvSpPr>
          <p:nvPr/>
        </p:nvSpPr>
        <p:spPr bwMode="auto">
          <a:xfrm>
            <a:off x="209550" y="66675"/>
            <a:ext cx="6932613" cy="769938"/>
          </a:xfrm>
          <a:prstGeom prst="rect">
            <a:avLst/>
          </a:prstGeom>
          <a:noFill/>
          <a:ln w="9525">
            <a:noFill/>
            <a:miter lim="800000"/>
            <a:headEnd/>
            <a:tailEnd/>
          </a:ln>
        </p:spPr>
        <p:txBody>
          <a:bodyPr wrap="none">
            <a:spAutoFit/>
          </a:bodyPr>
          <a:lstStyle/>
          <a:p>
            <a:r>
              <a:rPr lang="es-CL" sz="4400">
                <a:solidFill>
                  <a:srgbClr val="FFFFFF"/>
                </a:solidFill>
              </a:rPr>
              <a:t>Interés previo en la política</a:t>
            </a:r>
          </a:p>
        </p:txBody>
      </p:sp>
      <p:pic>
        <p:nvPicPr>
          <p:cNvPr id="16" name="15 Imagen" descr="DSC04894 (Small).JPG"/>
          <p:cNvPicPr>
            <a:picLocks noChangeAspect="1"/>
          </p:cNvPicPr>
          <p:nvPr/>
        </p:nvPicPr>
        <p:blipFill>
          <a:blip r:embed="rId3"/>
          <a:srcRect r="6593"/>
          <a:stretch>
            <a:fillRect/>
          </a:stretch>
        </p:blipFill>
        <p:spPr bwMode="auto">
          <a:xfrm>
            <a:off x="0" y="3357563"/>
            <a:ext cx="2987675" cy="1798637"/>
          </a:xfrm>
          <a:prstGeom prst="rect">
            <a:avLst/>
          </a:prstGeom>
          <a:noFill/>
          <a:ln w="9525">
            <a:noFill/>
            <a:miter lim="800000"/>
            <a:headEnd/>
            <a:tailEnd/>
          </a:ln>
        </p:spPr>
      </p:pic>
      <p:pic>
        <p:nvPicPr>
          <p:cNvPr id="18" name="17 Imagen" descr="DSC04904.JPG"/>
          <p:cNvPicPr>
            <a:picLocks noChangeAspect="1"/>
          </p:cNvPicPr>
          <p:nvPr/>
        </p:nvPicPr>
        <p:blipFill>
          <a:blip r:embed="rId4"/>
          <a:srcRect/>
          <a:stretch>
            <a:fillRect/>
          </a:stretch>
        </p:blipFill>
        <p:spPr bwMode="auto">
          <a:xfrm>
            <a:off x="5943600" y="3357563"/>
            <a:ext cx="3200400" cy="1798637"/>
          </a:xfrm>
          <a:prstGeom prst="rect">
            <a:avLst/>
          </a:prstGeom>
          <a:noFill/>
          <a:ln w="9525">
            <a:noFill/>
            <a:miter lim="800000"/>
            <a:headEnd/>
            <a:tailEnd/>
          </a:ln>
        </p:spPr>
      </p:pic>
      <p:pic>
        <p:nvPicPr>
          <p:cNvPr id="19" name="18 Imagen" descr="DSC04986 (Small).JPG"/>
          <p:cNvPicPr>
            <a:picLocks noChangeAspect="1"/>
          </p:cNvPicPr>
          <p:nvPr/>
        </p:nvPicPr>
        <p:blipFill>
          <a:blip r:embed="rId5"/>
          <a:srcRect/>
          <a:stretch>
            <a:fillRect/>
          </a:stretch>
        </p:blipFill>
        <p:spPr bwMode="auto">
          <a:xfrm>
            <a:off x="2916238" y="3357563"/>
            <a:ext cx="3198812" cy="179863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000"/>
                                        <p:tgtEl>
                                          <p:spTgt spid="16"/>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3000"/>
                                        <p:tgtEl>
                                          <p:spTgt spid="19"/>
                                        </p:tgtEl>
                                      </p:cBhvr>
                                    </p:animEffect>
                                  </p:childTnLst>
                                </p:cTn>
                              </p:par>
                            </p:childTnLst>
                          </p:cTn>
                        </p:par>
                        <p:par>
                          <p:cTn id="16" fill="hold">
                            <p:stCondLst>
                              <p:cond delay="70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3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250825" y="1268413"/>
            <a:ext cx="8642350" cy="3049587"/>
          </a:xfrm>
          <a:prstGeom prst="rect">
            <a:avLst/>
          </a:prstGeom>
          <a:noFill/>
          <a:ln w="12700">
            <a:noFill/>
            <a:miter lim="800000"/>
            <a:headEnd/>
            <a:tailEnd/>
          </a:ln>
        </p:spPr>
        <p:txBody>
          <a:bodyPr lIns="45720" tIns="0" rIns="45720" bIns="0"/>
          <a:lstStyle/>
          <a:p>
            <a:pPr marL="382588" indent="-342900" algn="ctr">
              <a:spcBef>
                <a:spcPts val="700"/>
              </a:spcBef>
              <a:buClr>
                <a:srgbClr val="000000"/>
              </a:buClr>
              <a:buSzPct val="100000"/>
              <a:buFont typeface="Lucida Grande" pitchFamily="-80" charset="0"/>
              <a:buNone/>
              <a:defRPr/>
            </a:pPr>
            <a:r>
              <a:rPr lang="es-CL" sz="2800" i="1" kern="0" dirty="0">
                <a:solidFill>
                  <a:srgbClr val="FFFFFF"/>
                </a:solidFill>
                <a:latin typeface="+mn-lt"/>
                <a:cs typeface="+mn-cs"/>
              </a:rPr>
              <a:t>	</a:t>
            </a:r>
          </a:p>
          <a:p>
            <a:pPr marL="382588" indent="-342900" algn="ctr">
              <a:spcBef>
                <a:spcPts val="700"/>
              </a:spcBef>
              <a:buClr>
                <a:srgbClr val="000000"/>
              </a:buClr>
              <a:buSzPct val="100000"/>
              <a:buFont typeface="Lucida Grande" pitchFamily="-80" charset="0"/>
              <a:buNone/>
              <a:defRPr/>
            </a:pPr>
            <a:endParaRPr lang="es-CL" sz="2800" i="1" kern="0" dirty="0">
              <a:solidFill>
                <a:srgbClr val="FFFFFF"/>
              </a:solidFill>
              <a:latin typeface="+mn-lt"/>
              <a:cs typeface="+mn-cs"/>
            </a:endParaRPr>
          </a:p>
          <a:p>
            <a:pPr marL="382588" indent="-342900" algn="ctr">
              <a:spcBef>
                <a:spcPts val="700"/>
              </a:spcBef>
              <a:buClr>
                <a:srgbClr val="000000"/>
              </a:buClr>
              <a:buSzPct val="100000"/>
              <a:buFont typeface="Lucida Grande" pitchFamily="-80" charset="0"/>
              <a:buNone/>
              <a:defRPr/>
            </a:pPr>
            <a:r>
              <a:rPr lang="es-CL" sz="2800" i="1" kern="0" dirty="0">
                <a:solidFill>
                  <a:srgbClr val="FFFFFF"/>
                </a:solidFill>
                <a:latin typeface="+mn-lt"/>
                <a:cs typeface="+mn-cs"/>
              </a:rPr>
              <a:t>“Soy Presidenta de Curso, fui jefa en mi alianza, y participé del CGA también. Desde 8vo Básico vengo siendo Presidente de mi Curso.”</a:t>
            </a:r>
          </a:p>
          <a:p>
            <a:pPr marL="382588" indent="-342900">
              <a:spcBef>
                <a:spcPts val="700"/>
              </a:spcBef>
              <a:buClr>
                <a:srgbClr val="000000"/>
              </a:buClr>
              <a:buSzPct val="100000"/>
              <a:buFont typeface="Lucida Grande" pitchFamily="-80" charset="0"/>
              <a:buNone/>
              <a:defRPr/>
            </a:pPr>
            <a:endParaRPr lang="es-CL" sz="3600" kern="0" dirty="0">
              <a:solidFill>
                <a:srgbClr val="FFFFFF"/>
              </a:solidFill>
              <a:latin typeface="+mn-lt"/>
              <a:cs typeface="+mn-cs"/>
            </a:endParaRPr>
          </a:p>
        </p:txBody>
      </p:sp>
      <p:sp>
        <p:nvSpPr>
          <p:cNvPr id="53250" name="10 CuadroTexto"/>
          <p:cNvSpPr txBox="1">
            <a:spLocks noChangeArrowheads="1"/>
          </p:cNvSpPr>
          <p:nvPr/>
        </p:nvSpPr>
        <p:spPr bwMode="auto">
          <a:xfrm>
            <a:off x="209550" y="66675"/>
            <a:ext cx="6932613" cy="769938"/>
          </a:xfrm>
          <a:prstGeom prst="rect">
            <a:avLst/>
          </a:prstGeom>
          <a:noFill/>
          <a:ln w="9525">
            <a:noFill/>
            <a:miter lim="800000"/>
            <a:headEnd/>
            <a:tailEnd/>
          </a:ln>
        </p:spPr>
        <p:txBody>
          <a:bodyPr wrap="none">
            <a:spAutoFit/>
          </a:bodyPr>
          <a:lstStyle/>
          <a:p>
            <a:r>
              <a:rPr lang="es-CL" sz="4400">
                <a:solidFill>
                  <a:srgbClr val="FFFFFF"/>
                </a:solidFill>
              </a:rPr>
              <a:t>Interés previo en la política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611188" y="2795588"/>
            <a:ext cx="1573212" cy="339725"/>
          </a:xfrm>
          <a:prstGeom prst="rect">
            <a:avLst/>
          </a:prstGeom>
          <a:noFill/>
          <a:ln w="9525">
            <a:noFill/>
            <a:miter lim="800000"/>
            <a:headEnd/>
            <a:tailEnd/>
          </a:ln>
        </p:spPr>
        <p:txBody>
          <a:bodyPr wrap="none">
            <a:spAutoFit/>
          </a:bodyPr>
          <a:lstStyle/>
          <a:p>
            <a:r>
              <a:rPr lang="es-CL" sz="1600" b="1">
                <a:solidFill>
                  <a:srgbClr val="FFFFFF"/>
                </a:solidFill>
              </a:rPr>
              <a:t>Responsables</a:t>
            </a:r>
          </a:p>
        </p:txBody>
      </p:sp>
      <p:sp>
        <p:nvSpPr>
          <p:cNvPr id="5" name="4 CuadroTexto"/>
          <p:cNvSpPr txBox="1">
            <a:spLocks noChangeArrowheads="1"/>
          </p:cNvSpPr>
          <p:nvPr/>
        </p:nvSpPr>
        <p:spPr bwMode="auto">
          <a:xfrm>
            <a:off x="1979613" y="4038600"/>
            <a:ext cx="6829425" cy="830263"/>
          </a:xfrm>
          <a:prstGeom prst="rect">
            <a:avLst/>
          </a:prstGeom>
          <a:noFill/>
          <a:ln w="9525">
            <a:noFill/>
            <a:miter lim="800000"/>
            <a:headEnd/>
            <a:tailEnd/>
          </a:ln>
        </p:spPr>
        <p:txBody>
          <a:bodyPr wrap="none">
            <a:spAutoFit/>
          </a:bodyPr>
          <a:lstStyle/>
          <a:p>
            <a:r>
              <a:rPr lang="es-CL" sz="4800">
                <a:solidFill>
                  <a:srgbClr val="FFFFFF"/>
                </a:solidFill>
              </a:rPr>
              <a:t>Rendimiento Académico</a:t>
            </a:r>
          </a:p>
        </p:txBody>
      </p:sp>
      <p:sp>
        <p:nvSpPr>
          <p:cNvPr id="6" name="5 CuadroTexto"/>
          <p:cNvSpPr txBox="1">
            <a:spLocks noChangeArrowheads="1"/>
          </p:cNvSpPr>
          <p:nvPr/>
        </p:nvSpPr>
        <p:spPr bwMode="auto">
          <a:xfrm>
            <a:off x="1187450" y="3389313"/>
            <a:ext cx="1724025" cy="647700"/>
          </a:xfrm>
          <a:prstGeom prst="rect">
            <a:avLst/>
          </a:prstGeom>
          <a:noFill/>
          <a:ln w="9525">
            <a:noFill/>
            <a:miter lim="800000"/>
            <a:headEnd/>
            <a:tailEnd/>
          </a:ln>
        </p:spPr>
        <p:txBody>
          <a:bodyPr wrap="none">
            <a:spAutoFit/>
          </a:bodyPr>
          <a:lstStyle/>
          <a:p>
            <a:r>
              <a:rPr lang="es-CL" sz="3600">
                <a:solidFill>
                  <a:srgbClr val="FFFFFF"/>
                </a:solidFill>
              </a:rPr>
              <a:t>Líderes</a:t>
            </a:r>
          </a:p>
        </p:txBody>
      </p:sp>
      <p:sp>
        <p:nvSpPr>
          <p:cNvPr id="7" name="6 CuadroTexto"/>
          <p:cNvSpPr txBox="1">
            <a:spLocks noChangeArrowheads="1"/>
          </p:cNvSpPr>
          <p:nvPr/>
        </p:nvSpPr>
        <p:spPr bwMode="auto">
          <a:xfrm>
            <a:off x="4500563" y="3227388"/>
            <a:ext cx="4416425" cy="647700"/>
          </a:xfrm>
          <a:prstGeom prst="rect">
            <a:avLst/>
          </a:prstGeom>
          <a:noFill/>
          <a:ln w="9525">
            <a:noFill/>
            <a:miter lim="800000"/>
            <a:headEnd/>
            <a:tailEnd/>
          </a:ln>
        </p:spPr>
        <p:txBody>
          <a:bodyPr wrap="none">
            <a:spAutoFit/>
          </a:bodyPr>
          <a:lstStyle/>
          <a:p>
            <a:r>
              <a:rPr lang="es-CL" sz="3600">
                <a:solidFill>
                  <a:srgbClr val="FFFFFF"/>
                </a:solidFill>
              </a:rPr>
              <a:t>Dirigentes Escolares</a:t>
            </a:r>
          </a:p>
        </p:txBody>
      </p:sp>
      <p:sp>
        <p:nvSpPr>
          <p:cNvPr id="8" name="7 CuadroTexto"/>
          <p:cNvSpPr txBox="1">
            <a:spLocks noChangeArrowheads="1"/>
          </p:cNvSpPr>
          <p:nvPr/>
        </p:nvSpPr>
        <p:spPr bwMode="auto">
          <a:xfrm>
            <a:off x="3203575" y="1662113"/>
            <a:ext cx="1839913" cy="708025"/>
          </a:xfrm>
          <a:prstGeom prst="rect">
            <a:avLst/>
          </a:prstGeom>
          <a:noFill/>
          <a:ln w="9525">
            <a:noFill/>
            <a:miter lim="800000"/>
            <a:headEnd/>
            <a:tailEnd/>
          </a:ln>
        </p:spPr>
        <p:txBody>
          <a:bodyPr wrap="none">
            <a:spAutoFit/>
          </a:bodyPr>
          <a:lstStyle/>
          <a:p>
            <a:r>
              <a:rPr lang="es-CL" sz="4000">
                <a:solidFill>
                  <a:srgbClr val="FFFFFF"/>
                </a:solidFill>
              </a:rPr>
              <a:t>Debate</a:t>
            </a:r>
          </a:p>
        </p:txBody>
      </p:sp>
      <p:sp>
        <p:nvSpPr>
          <p:cNvPr id="9" name="8 CuadroTexto"/>
          <p:cNvSpPr txBox="1">
            <a:spLocks noChangeArrowheads="1"/>
          </p:cNvSpPr>
          <p:nvPr/>
        </p:nvSpPr>
        <p:spPr bwMode="auto">
          <a:xfrm>
            <a:off x="3132138" y="3084513"/>
            <a:ext cx="1109662" cy="400050"/>
          </a:xfrm>
          <a:prstGeom prst="rect">
            <a:avLst/>
          </a:prstGeom>
          <a:noFill/>
          <a:ln w="9525">
            <a:noFill/>
            <a:miter lim="800000"/>
            <a:headEnd/>
            <a:tailEnd/>
          </a:ln>
        </p:spPr>
        <p:txBody>
          <a:bodyPr wrap="none">
            <a:spAutoFit/>
          </a:bodyPr>
          <a:lstStyle/>
          <a:p>
            <a:r>
              <a:rPr lang="es-CL" sz="2000">
                <a:solidFill>
                  <a:srgbClr val="FFFFFF"/>
                </a:solidFill>
              </a:rPr>
              <a:t>Oratoria</a:t>
            </a:r>
          </a:p>
        </p:txBody>
      </p:sp>
      <p:sp>
        <p:nvSpPr>
          <p:cNvPr id="11" name="10 CuadroTexto"/>
          <p:cNvSpPr txBox="1">
            <a:spLocks noChangeArrowheads="1"/>
          </p:cNvSpPr>
          <p:nvPr/>
        </p:nvSpPr>
        <p:spPr bwMode="auto">
          <a:xfrm>
            <a:off x="3979863" y="2505075"/>
            <a:ext cx="2663825" cy="523875"/>
          </a:xfrm>
          <a:prstGeom prst="rect">
            <a:avLst/>
          </a:prstGeom>
          <a:noFill/>
          <a:ln w="9525">
            <a:noFill/>
            <a:miter lim="800000"/>
            <a:headEnd/>
            <a:tailEnd/>
          </a:ln>
        </p:spPr>
        <p:txBody>
          <a:bodyPr>
            <a:spAutoFit/>
          </a:bodyPr>
          <a:lstStyle/>
          <a:p>
            <a:pPr algn="just"/>
            <a:r>
              <a:rPr lang="es-CL" sz="2800">
                <a:solidFill>
                  <a:srgbClr val="FFFFFF"/>
                </a:solidFill>
              </a:rPr>
              <a:t>Participativos</a:t>
            </a:r>
          </a:p>
        </p:txBody>
      </p:sp>
      <p:sp>
        <p:nvSpPr>
          <p:cNvPr id="55304" name="12 CuadroTexto"/>
          <p:cNvSpPr txBox="1">
            <a:spLocks noChangeArrowheads="1"/>
          </p:cNvSpPr>
          <p:nvPr/>
        </p:nvSpPr>
        <p:spPr bwMode="auto">
          <a:xfrm>
            <a:off x="209550" y="66675"/>
            <a:ext cx="6491288" cy="769938"/>
          </a:xfrm>
          <a:prstGeom prst="rect">
            <a:avLst/>
          </a:prstGeom>
          <a:noFill/>
          <a:ln w="9525">
            <a:noFill/>
            <a:miter lim="800000"/>
            <a:headEnd/>
            <a:tailEnd/>
          </a:ln>
        </p:spPr>
        <p:txBody>
          <a:bodyPr wrap="none">
            <a:spAutoFit/>
          </a:bodyPr>
          <a:lstStyle/>
          <a:p>
            <a:r>
              <a:rPr lang="es-CL" sz="4400">
                <a:solidFill>
                  <a:srgbClr val="FFFFFF"/>
                </a:solidFill>
              </a:rPr>
              <a:t>Perfil de los participantes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2276475"/>
            <a:ext cx="8569325" cy="720725"/>
          </a:xfrm>
        </p:spPr>
        <p:txBody>
          <a:bodyPr/>
          <a:lstStyle/>
          <a:p>
            <a:pPr marL="0" algn="ctr" eaLnBrk="1" hangingPunct="1">
              <a:buFont typeface="Lucida Grande"/>
              <a:buNone/>
            </a:pPr>
            <a:r>
              <a:rPr lang="es-CL" sz="2800" i="1" smtClean="0">
                <a:solidFill>
                  <a:srgbClr val="FFFFFF"/>
                </a:solidFill>
              </a:rPr>
              <a:t>“Siempre estoy tratando de hacer cosas de este tipo, proyectos, siempre me eligen por lo mismo, y siempre trabajamos los mismos en el curso en realidad, porque nos gusta el tema este.”</a:t>
            </a:r>
            <a:endParaRPr lang="es-ES_tradnl" sz="2800" i="1" smtClean="0">
              <a:solidFill>
                <a:srgbClr val="FFFFFF"/>
              </a:solidFill>
            </a:endParaRPr>
          </a:p>
        </p:txBody>
      </p:sp>
      <p:sp>
        <p:nvSpPr>
          <p:cNvPr id="57346" name="12 CuadroTexto"/>
          <p:cNvSpPr txBox="1">
            <a:spLocks noChangeArrowheads="1"/>
          </p:cNvSpPr>
          <p:nvPr/>
        </p:nvSpPr>
        <p:spPr bwMode="auto">
          <a:xfrm>
            <a:off x="209550" y="66675"/>
            <a:ext cx="6491288" cy="769938"/>
          </a:xfrm>
          <a:prstGeom prst="rect">
            <a:avLst/>
          </a:prstGeom>
          <a:noFill/>
          <a:ln w="9525">
            <a:noFill/>
            <a:miter lim="800000"/>
            <a:headEnd/>
            <a:tailEnd/>
          </a:ln>
        </p:spPr>
        <p:txBody>
          <a:bodyPr wrap="none">
            <a:spAutoFit/>
          </a:bodyPr>
          <a:lstStyle/>
          <a:p>
            <a:r>
              <a:rPr lang="es-CL" sz="4400">
                <a:solidFill>
                  <a:srgbClr val="FFFFFF"/>
                </a:solidFill>
              </a:rPr>
              <a:t>Perfil de los participantes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500"/>
                                        <p:tgtEl>
                                          <p:spTgt spid="30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268413"/>
            <a:ext cx="8424863" cy="4968875"/>
          </a:xfrm>
        </p:spPr>
        <p:txBody>
          <a:bodyPr/>
          <a:lstStyle/>
          <a:p>
            <a:pPr marL="0" indent="0" eaLnBrk="1" hangingPunct="1">
              <a:spcBef>
                <a:spcPts val="0"/>
              </a:spcBef>
              <a:spcAft>
                <a:spcPts val="1200"/>
              </a:spcAft>
              <a:buFont typeface="Lucida Grande" pitchFamily="-80" charset="0"/>
              <a:buNone/>
              <a:defRPr/>
            </a:pPr>
            <a:r>
              <a:rPr lang="es-ES_tradnl" sz="2000" dirty="0" smtClean="0">
                <a:solidFill>
                  <a:srgbClr val="FFFFFF"/>
                </a:solidFill>
              </a:rPr>
              <a:t>Todos son </a:t>
            </a:r>
            <a:r>
              <a:rPr lang="es-ES_tradnl" sz="2800" dirty="0" smtClean="0">
                <a:solidFill>
                  <a:srgbClr val="FFFFFF"/>
                </a:solidFill>
              </a:rPr>
              <a:t>ganadores</a:t>
            </a:r>
            <a:r>
              <a:rPr lang="es-ES_tradnl" sz="2000" dirty="0" smtClean="0">
                <a:solidFill>
                  <a:srgbClr val="FFFFFF"/>
                </a:solidFill>
              </a:rPr>
              <a:t> de sus regiones, lo cual habla de un buen desempeño en las etapas anteriores del torneo y de un </a:t>
            </a:r>
            <a:r>
              <a:rPr lang="es-ES_tradnl" sz="2800" dirty="0" smtClean="0">
                <a:solidFill>
                  <a:srgbClr val="FFFFFF"/>
                </a:solidFill>
              </a:rPr>
              <a:t>empoderamiento </a:t>
            </a:r>
            <a:r>
              <a:rPr lang="es-ES_tradnl" sz="2000" dirty="0" smtClean="0">
                <a:solidFill>
                  <a:srgbClr val="FFFFFF"/>
                </a:solidFill>
              </a:rPr>
              <a:t>y alto </a:t>
            </a:r>
            <a:r>
              <a:rPr lang="es-ES_tradnl" sz="2800" dirty="0" smtClean="0">
                <a:solidFill>
                  <a:srgbClr val="FFFFFF"/>
                </a:solidFill>
              </a:rPr>
              <a:t>autoestima </a:t>
            </a:r>
            <a:r>
              <a:rPr lang="es-ES_tradnl" sz="2000" dirty="0" smtClean="0">
                <a:solidFill>
                  <a:srgbClr val="FFFFFF"/>
                </a:solidFill>
              </a:rPr>
              <a:t>en cuanto a sus capacidades.</a:t>
            </a:r>
          </a:p>
          <a:p>
            <a:pPr marL="0" indent="0" eaLnBrk="1" hangingPunct="1">
              <a:spcBef>
                <a:spcPts val="0"/>
              </a:spcBef>
              <a:spcAft>
                <a:spcPts val="1200"/>
              </a:spcAft>
              <a:buFont typeface="Lucida Grande" pitchFamily="-80" charset="0"/>
              <a:buNone/>
              <a:defRPr/>
            </a:pPr>
            <a:endParaRPr lang="es-ES_tradnl" sz="1800" dirty="0" smtClean="0">
              <a:solidFill>
                <a:srgbClr val="FFFFFF"/>
              </a:solidFill>
            </a:endParaRPr>
          </a:p>
          <a:p>
            <a:pPr marL="0" eaLnBrk="1" hangingPunct="1">
              <a:spcBef>
                <a:spcPts val="0"/>
              </a:spcBef>
              <a:spcAft>
                <a:spcPts val="1200"/>
              </a:spcAft>
              <a:buClr>
                <a:srgbClr val="FFFFFF"/>
              </a:buClr>
              <a:buFont typeface="Wingdings" pitchFamily="2" charset="2"/>
              <a:buChar char="q"/>
              <a:defRPr/>
            </a:pPr>
            <a:r>
              <a:rPr lang="es-ES_tradnl" sz="2000" dirty="0" smtClean="0">
                <a:solidFill>
                  <a:srgbClr val="FFFFFF"/>
                </a:solidFill>
              </a:rPr>
              <a:t>Real interés porque su iniciativa sea de ayuda para su región y país.</a:t>
            </a:r>
            <a:endParaRPr lang="es-CL" sz="2000" dirty="0" smtClean="0">
              <a:solidFill>
                <a:srgbClr val="FFFFFF"/>
              </a:solidFill>
            </a:endParaRPr>
          </a:p>
          <a:p>
            <a:pPr marL="0" eaLnBrk="1" hangingPunct="1">
              <a:spcBef>
                <a:spcPts val="0"/>
              </a:spcBef>
              <a:spcAft>
                <a:spcPts val="1200"/>
              </a:spcAft>
              <a:buClr>
                <a:srgbClr val="FFFFFF"/>
              </a:buClr>
              <a:buFont typeface="Wingdings" pitchFamily="2" charset="2"/>
              <a:buChar char="q"/>
              <a:defRPr/>
            </a:pPr>
            <a:r>
              <a:rPr lang="es-CL" sz="2000" dirty="0" smtClean="0">
                <a:solidFill>
                  <a:srgbClr val="FFFFFF"/>
                </a:solidFill>
              </a:rPr>
              <a:t>Espíritu de camaradería con el resto de los participantes .</a:t>
            </a:r>
          </a:p>
          <a:p>
            <a:pPr marL="0" eaLnBrk="1" hangingPunct="1">
              <a:spcBef>
                <a:spcPts val="0"/>
              </a:spcBef>
              <a:spcAft>
                <a:spcPts val="1200"/>
              </a:spcAft>
              <a:buClr>
                <a:srgbClr val="FFFFFF"/>
              </a:buClr>
              <a:buFont typeface="Wingdings" pitchFamily="2" charset="2"/>
              <a:buChar char="q"/>
              <a:defRPr/>
            </a:pPr>
            <a:r>
              <a:rPr lang="es-CL" sz="2000" dirty="0" smtClean="0">
                <a:solidFill>
                  <a:srgbClr val="FFFFFF"/>
                </a:solidFill>
              </a:rPr>
              <a:t>Demuestran diferentes niveles de competitividad.</a:t>
            </a:r>
          </a:p>
          <a:p>
            <a:pPr marL="0" eaLnBrk="1" hangingPunct="1">
              <a:spcBef>
                <a:spcPts val="0"/>
              </a:spcBef>
              <a:spcAft>
                <a:spcPts val="1200"/>
              </a:spcAft>
              <a:buClr>
                <a:srgbClr val="FFFFFF"/>
              </a:buClr>
              <a:buFont typeface="Wingdings" pitchFamily="2" charset="2"/>
              <a:buChar char="q"/>
              <a:defRPr/>
            </a:pPr>
            <a:r>
              <a:rPr lang="es-CL" sz="2000" dirty="0" smtClean="0">
                <a:solidFill>
                  <a:srgbClr val="FFFFFF"/>
                </a:solidFill>
              </a:rPr>
              <a:t>Disímiles niveles de preparación, oratoria y argumentativa</a:t>
            </a:r>
          </a:p>
        </p:txBody>
      </p:sp>
      <p:sp>
        <p:nvSpPr>
          <p:cNvPr id="59394" name="4 CuadroTexto"/>
          <p:cNvSpPr txBox="1">
            <a:spLocks noChangeArrowheads="1"/>
          </p:cNvSpPr>
          <p:nvPr/>
        </p:nvSpPr>
        <p:spPr bwMode="auto">
          <a:xfrm>
            <a:off x="209550" y="66675"/>
            <a:ext cx="6491288" cy="769938"/>
          </a:xfrm>
          <a:prstGeom prst="rect">
            <a:avLst/>
          </a:prstGeom>
          <a:noFill/>
          <a:ln w="9525">
            <a:noFill/>
            <a:miter lim="800000"/>
            <a:headEnd/>
            <a:tailEnd/>
          </a:ln>
        </p:spPr>
        <p:txBody>
          <a:bodyPr wrap="none">
            <a:spAutoFit/>
          </a:bodyPr>
          <a:lstStyle/>
          <a:p>
            <a:r>
              <a:rPr lang="es-CL" sz="4400">
                <a:solidFill>
                  <a:srgbClr val="FFFFFF"/>
                </a:solidFill>
              </a:rPr>
              <a:t>Perfil de los participantes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1000"/>
                                        <p:tgtEl>
                                          <p:spTgt spid="307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74">
                                            <p:txEl>
                                              <p:pRg st="2" end="2"/>
                                            </p:txEl>
                                          </p:spTgt>
                                        </p:tgtEl>
                                        <p:attrNameLst>
                                          <p:attrName>style.visibility</p:attrName>
                                        </p:attrNameLst>
                                      </p:cBhvr>
                                      <p:to>
                                        <p:strVal val="visible"/>
                                      </p:to>
                                    </p:set>
                                    <p:animEffect transition="in" filter="fade">
                                      <p:cBhvr>
                                        <p:cTn id="10" dur="1000"/>
                                        <p:tgtEl>
                                          <p:spTgt spid="3074">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74">
                                            <p:txEl>
                                              <p:pRg st="3" end="3"/>
                                            </p:txEl>
                                          </p:spTgt>
                                        </p:tgtEl>
                                        <p:attrNameLst>
                                          <p:attrName>style.visibility</p:attrName>
                                        </p:attrNameLst>
                                      </p:cBhvr>
                                      <p:to>
                                        <p:strVal val="visible"/>
                                      </p:to>
                                    </p:set>
                                    <p:animEffect transition="in" filter="fade">
                                      <p:cBhvr>
                                        <p:cTn id="13" dur="1000"/>
                                        <p:tgtEl>
                                          <p:spTgt spid="3074">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74">
                                            <p:txEl>
                                              <p:pRg st="4" end="4"/>
                                            </p:txEl>
                                          </p:spTgt>
                                        </p:tgtEl>
                                        <p:attrNameLst>
                                          <p:attrName>style.visibility</p:attrName>
                                        </p:attrNameLst>
                                      </p:cBhvr>
                                      <p:to>
                                        <p:strVal val="visible"/>
                                      </p:to>
                                    </p:set>
                                    <p:animEffect transition="in" filter="fade">
                                      <p:cBhvr>
                                        <p:cTn id="16" dur="1000"/>
                                        <p:tgtEl>
                                          <p:spTgt spid="3074">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74">
                                            <p:txEl>
                                              <p:pRg st="5" end="5"/>
                                            </p:txEl>
                                          </p:spTgt>
                                        </p:tgtEl>
                                        <p:attrNameLst>
                                          <p:attrName>style.visibility</p:attrName>
                                        </p:attrNameLst>
                                      </p:cBhvr>
                                      <p:to>
                                        <p:strVal val="visible"/>
                                      </p:to>
                                    </p:set>
                                    <p:animEffect transition="in" filter="fade">
                                      <p:cBhvr>
                                        <p:cTn id="19" dur="1000"/>
                                        <p:tgtEl>
                                          <p:spTgt spid="307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4186238" y="-2979738"/>
            <a:ext cx="5786437" cy="12311063"/>
          </a:xfrm>
          <a:prstGeom prst="rect">
            <a:avLst/>
          </a:prstGeom>
          <a:noFill/>
          <a:ln w="9525">
            <a:noFill/>
            <a:miter lim="800000"/>
            <a:headEnd/>
            <a:tailEnd/>
          </a:ln>
        </p:spPr>
        <p:txBody>
          <a:bodyPr wrap="none" lIns="0" tIns="0" rIns="40639" bIns="0">
            <a:spAutoFit/>
          </a:bodyPr>
          <a:lstStyle/>
          <a:p>
            <a:pPr marL="39688"/>
            <a:r>
              <a:rPr lang="en-US" sz="80000" b="1">
                <a:solidFill>
                  <a:srgbClr val="AEAEAE"/>
                </a:solidFill>
              </a:rPr>
              <a:t>4</a:t>
            </a:r>
          </a:p>
        </p:txBody>
      </p:sp>
      <p:sp>
        <p:nvSpPr>
          <p:cNvPr id="61442" name="Rectangle 2"/>
          <p:cNvSpPr>
            <a:spLocks noGrp="1" noChangeArrowheads="1"/>
          </p:cNvSpPr>
          <p:nvPr>
            <p:ph type="title"/>
          </p:nvPr>
        </p:nvSpPr>
        <p:spPr>
          <a:xfrm>
            <a:off x="755650" y="404813"/>
            <a:ext cx="5397500" cy="1727200"/>
          </a:xfrm>
        </p:spPr>
        <p:txBody>
          <a:bodyPr/>
          <a:lstStyle/>
          <a:p>
            <a:pPr marL="0" indent="0" algn="l" eaLnBrk="1" hangingPunct="1">
              <a:lnSpc>
                <a:spcPct val="60000"/>
              </a:lnSpc>
            </a:pPr>
            <a:r>
              <a:rPr lang="en-US" sz="6000" smtClean="0">
                <a:solidFill>
                  <a:srgbClr val="FFFFFF"/>
                </a:solidFill>
              </a:rPr>
              <a:t>Sentidos asociados a la política</a:t>
            </a:r>
          </a:p>
        </p:txBody>
      </p:sp>
      <p:sp>
        <p:nvSpPr>
          <p:cNvPr id="61443" name="Rectangle 3"/>
          <p:cNvSpPr>
            <a:spLocks noGrp="1" noChangeArrowheads="1"/>
          </p:cNvSpPr>
          <p:nvPr>
            <p:ph type="body" idx="1"/>
          </p:nvPr>
        </p:nvSpPr>
        <p:spPr>
          <a:xfrm>
            <a:off x="1619250" y="4868863"/>
            <a:ext cx="3429000" cy="647700"/>
          </a:xfrm>
        </p:spPr>
        <p:txBody>
          <a:bodyPr/>
          <a:lstStyle/>
          <a:p>
            <a:pPr marL="0" indent="0" algn="ctr" eaLnBrk="1" hangingPunct="1">
              <a:lnSpc>
                <a:spcPct val="60000"/>
              </a:lnSpc>
              <a:buFont typeface="Lucida Grande"/>
              <a:buNone/>
            </a:pPr>
            <a:r>
              <a:rPr lang="en-US" sz="2800" smtClean="0">
                <a:solidFill>
                  <a:srgbClr val="FFFFFF"/>
                </a:solidFill>
              </a:rPr>
              <a:t>Cuarta Parte</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4 CuadroTexto"/>
          <p:cNvSpPr txBox="1">
            <a:spLocks noChangeArrowheads="1"/>
          </p:cNvSpPr>
          <p:nvPr/>
        </p:nvSpPr>
        <p:spPr bwMode="auto">
          <a:xfrm>
            <a:off x="209550" y="66675"/>
            <a:ext cx="5205413" cy="769938"/>
          </a:xfrm>
          <a:prstGeom prst="rect">
            <a:avLst/>
          </a:prstGeom>
          <a:noFill/>
          <a:ln w="9525">
            <a:noFill/>
            <a:miter lim="800000"/>
            <a:headEnd/>
            <a:tailEnd/>
          </a:ln>
        </p:spPr>
        <p:txBody>
          <a:bodyPr wrap="none">
            <a:spAutoFit/>
          </a:bodyPr>
          <a:lstStyle/>
          <a:p>
            <a:r>
              <a:rPr lang="es-CL" sz="4400">
                <a:solidFill>
                  <a:srgbClr val="FFFFFF"/>
                </a:solidFill>
              </a:rPr>
              <a:t>¿Qué es la política?</a:t>
            </a:r>
          </a:p>
        </p:txBody>
      </p:sp>
      <p:sp>
        <p:nvSpPr>
          <p:cNvPr id="7" name="Rectangle 2"/>
          <p:cNvSpPr txBox="1">
            <a:spLocks noChangeArrowheads="1"/>
          </p:cNvSpPr>
          <p:nvPr/>
        </p:nvSpPr>
        <p:spPr bwMode="auto">
          <a:xfrm>
            <a:off x="250825" y="1268413"/>
            <a:ext cx="8642350" cy="1728787"/>
          </a:xfrm>
          <a:prstGeom prst="rect">
            <a:avLst/>
          </a:prstGeom>
          <a:noFill/>
          <a:ln w="12700">
            <a:noFill/>
            <a:miter lim="800000"/>
            <a:headEnd/>
            <a:tailEnd/>
          </a:ln>
        </p:spPr>
        <p:txBody>
          <a:bodyPr lIns="45720" tIns="0" rIns="45720" bIns="0"/>
          <a:lstStyle/>
          <a:p>
            <a:pPr>
              <a:spcBef>
                <a:spcPts val="700"/>
              </a:spcBef>
              <a:buClr>
                <a:srgbClr val="000000"/>
              </a:buClr>
              <a:buSzPct val="100000"/>
              <a:defRPr/>
            </a:pPr>
            <a:r>
              <a:rPr lang="es-CL" sz="2000" kern="0" dirty="0">
                <a:solidFill>
                  <a:srgbClr val="FFFFFF"/>
                </a:solidFill>
                <a:latin typeface="+mn-lt"/>
                <a:cs typeface="+mn-cs"/>
              </a:rPr>
              <a:t>A través de las entrevistas los jóvenes pudieron expresar con sus propias palabras </a:t>
            </a:r>
            <a:r>
              <a:rPr lang="es-CL" sz="2800" kern="0" dirty="0">
                <a:solidFill>
                  <a:srgbClr val="FFFFFF"/>
                </a:solidFill>
                <a:latin typeface="+mn-lt"/>
                <a:cs typeface="+mn-cs"/>
              </a:rPr>
              <a:t>lo que entienden por política</a:t>
            </a:r>
            <a:r>
              <a:rPr lang="es-CL" sz="2000" kern="0" dirty="0">
                <a:solidFill>
                  <a:srgbClr val="FFFFFF"/>
                </a:solidFill>
                <a:latin typeface="+mn-lt"/>
                <a:cs typeface="+mn-cs"/>
              </a:rPr>
              <a:t>. Algunas definiciones apuntaron a la política como mecanismo a través del cual las sociedades se organizan</a:t>
            </a:r>
          </a:p>
        </p:txBody>
      </p:sp>
      <p:sp>
        <p:nvSpPr>
          <p:cNvPr id="10" name="9 Rectángulo"/>
          <p:cNvSpPr>
            <a:spLocks noChangeArrowheads="1"/>
          </p:cNvSpPr>
          <p:nvPr/>
        </p:nvSpPr>
        <p:spPr bwMode="auto">
          <a:xfrm>
            <a:off x="250825" y="3141663"/>
            <a:ext cx="8642350" cy="1384300"/>
          </a:xfrm>
          <a:prstGeom prst="rect">
            <a:avLst/>
          </a:prstGeom>
          <a:noFill/>
          <a:ln w="9525">
            <a:noFill/>
            <a:miter lim="800000"/>
            <a:headEnd/>
            <a:tailEnd/>
          </a:ln>
        </p:spPr>
        <p:txBody>
          <a:bodyPr>
            <a:spAutoFit/>
          </a:bodyPr>
          <a:lstStyle/>
          <a:p>
            <a:pPr algn="ctr">
              <a:spcAft>
                <a:spcPts val="1200"/>
              </a:spcAft>
            </a:pPr>
            <a:r>
              <a:rPr lang="es-CL" sz="2800">
                <a:solidFill>
                  <a:srgbClr val="FFFFFF"/>
                </a:solidFill>
              </a:rPr>
              <a:t>“</a:t>
            </a:r>
            <a:r>
              <a:rPr lang="es-CL" sz="2800" i="1">
                <a:solidFill>
                  <a:srgbClr val="FFFFFF"/>
                </a:solidFill>
              </a:rPr>
              <a:t>La política, bueno, difícil pregunta. Es el mecanismo por el cual las diferentes sociedades toman sus decisiones…”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4 CuadroTexto"/>
          <p:cNvSpPr txBox="1">
            <a:spLocks noChangeArrowheads="1"/>
          </p:cNvSpPr>
          <p:nvPr/>
        </p:nvSpPr>
        <p:spPr bwMode="auto">
          <a:xfrm>
            <a:off x="209550" y="66675"/>
            <a:ext cx="5205413" cy="769938"/>
          </a:xfrm>
          <a:prstGeom prst="rect">
            <a:avLst/>
          </a:prstGeom>
          <a:noFill/>
          <a:ln w="9525">
            <a:noFill/>
            <a:miter lim="800000"/>
            <a:headEnd/>
            <a:tailEnd/>
          </a:ln>
        </p:spPr>
        <p:txBody>
          <a:bodyPr wrap="none">
            <a:spAutoFit/>
          </a:bodyPr>
          <a:lstStyle/>
          <a:p>
            <a:r>
              <a:rPr lang="es-CL" sz="4400">
                <a:solidFill>
                  <a:srgbClr val="FFFFFF"/>
                </a:solidFill>
              </a:rPr>
              <a:t>¿Qué es la política?</a:t>
            </a:r>
          </a:p>
        </p:txBody>
      </p:sp>
      <p:sp>
        <p:nvSpPr>
          <p:cNvPr id="9" name="8 Rectángulo"/>
          <p:cNvSpPr>
            <a:spLocks noChangeArrowheads="1"/>
          </p:cNvSpPr>
          <p:nvPr/>
        </p:nvSpPr>
        <p:spPr bwMode="auto">
          <a:xfrm>
            <a:off x="250825" y="1258888"/>
            <a:ext cx="8642350" cy="3970337"/>
          </a:xfrm>
          <a:prstGeom prst="rect">
            <a:avLst/>
          </a:prstGeom>
          <a:noFill/>
          <a:ln w="9525">
            <a:noFill/>
            <a:miter lim="800000"/>
            <a:headEnd/>
            <a:tailEnd/>
          </a:ln>
        </p:spPr>
        <p:txBody>
          <a:bodyPr>
            <a:spAutoFit/>
          </a:bodyPr>
          <a:lstStyle/>
          <a:p>
            <a:pPr algn="ctr"/>
            <a:r>
              <a:rPr lang="es-CL" sz="2800" i="1">
                <a:solidFill>
                  <a:srgbClr val="FFFFFF"/>
                </a:solidFill>
              </a:rPr>
              <a:t>“Para mí la política es lo que regula el funcionamiento de todos los ámbitos dentro de un país. Es algo que nos ayuda como sociedad a estar bien mediante todo lo que nosotros hacemos. O sea, la política para todo el pueblo chileno, para todo el mundo, es el cómo organizar a tu país y hacer que éste funcione como los que dirigen quieren que funcione y así entrar en beneficio de todas las personas que integran este país”</a:t>
            </a:r>
            <a:endParaRPr lang="es-CL"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4 CuadroTexto"/>
          <p:cNvSpPr txBox="1">
            <a:spLocks noChangeArrowheads="1"/>
          </p:cNvSpPr>
          <p:nvPr/>
        </p:nvSpPr>
        <p:spPr bwMode="auto">
          <a:xfrm>
            <a:off x="209550" y="66675"/>
            <a:ext cx="5205413" cy="769938"/>
          </a:xfrm>
          <a:prstGeom prst="rect">
            <a:avLst/>
          </a:prstGeom>
          <a:noFill/>
          <a:ln w="9525">
            <a:noFill/>
            <a:miter lim="800000"/>
            <a:headEnd/>
            <a:tailEnd/>
          </a:ln>
        </p:spPr>
        <p:txBody>
          <a:bodyPr wrap="none">
            <a:spAutoFit/>
          </a:bodyPr>
          <a:lstStyle/>
          <a:p>
            <a:r>
              <a:rPr lang="es-CL" sz="4400">
                <a:solidFill>
                  <a:srgbClr val="FFFFFF"/>
                </a:solidFill>
              </a:rPr>
              <a:t>¿Qué es la política?</a:t>
            </a:r>
          </a:p>
        </p:txBody>
      </p:sp>
      <p:sp>
        <p:nvSpPr>
          <p:cNvPr id="6" name="5 Rectángulo"/>
          <p:cNvSpPr>
            <a:spLocks noChangeArrowheads="1"/>
          </p:cNvSpPr>
          <p:nvPr/>
        </p:nvSpPr>
        <p:spPr bwMode="auto">
          <a:xfrm>
            <a:off x="250825" y="1268413"/>
            <a:ext cx="8642350" cy="954087"/>
          </a:xfrm>
          <a:prstGeom prst="rect">
            <a:avLst/>
          </a:prstGeom>
          <a:noFill/>
          <a:ln w="9525">
            <a:noFill/>
            <a:miter lim="800000"/>
            <a:headEnd/>
            <a:tailEnd/>
          </a:ln>
        </p:spPr>
        <p:txBody>
          <a:bodyPr>
            <a:spAutoFit/>
          </a:bodyPr>
          <a:lstStyle/>
          <a:p>
            <a:r>
              <a:rPr lang="es-CL" sz="2000">
                <a:solidFill>
                  <a:srgbClr val="FFFFFF"/>
                </a:solidFill>
              </a:rPr>
              <a:t>Otras apuntaron a la política como medio de </a:t>
            </a:r>
            <a:r>
              <a:rPr lang="es-CL" sz="2800">
                <a:solidFill>
                  <a:srgbClr val="FFFFFF"/>
                </a:solidFill>
              </a:rPr>
              <a:t>expresión de la ciudadanía</a:t>
            </a:r>
            <a:r>
              <a:rPr lang="es-CL" sz="2000">
                <a:solidFill>
                  <a:srgbClr val="FFFFFF"/>
                </a:solidFill>
              </a:rPr>
              <a:t> </a:t>
            </a:r>
            <a:endParaRPr lang="es-CL" sz="2000"/>
          </a:p>
        </p:txBody>
      </p:sp>
      <p:sp>
        <p:nvSpPr>
          <p:cNvPr id="7" name="6 Rectángulo"/>
          <p:cNvSpPr>
            <a:spLocks noChangeArrowheads="1"/>
          </p:cNvSpPr>
          <p:nvPr/>
        </p:nvSpPr>
        <p:spPr bwMode="auto">
          <a:xfrm>
            <a:off x="250825" y="2636838"/>
            <a:ext cx="8569325" cy="954087"/>
          </a:xfrm>
          <a:prstGeom prst="rect">
            <a:avLst/>
          </a:prstGeom>
          <a:noFill/>
          <a:ln w="9525">
            <a:noFill/>
            <a:miter lim="800000"/>
            <a:headEnd/>
            <a:tailEnd/>
          </a:ln>
        </p:spPr>
        <p:txBody>
          <a:bodyPr>
            <a:spAutoFit/>
          </a:bodyPr>
          <a:lstStyle/>
          <a:p>
            <a:pPr algn="ctr">
              <a:spcAft>
                <a:spcPts val="1200"/>
              </a:spcAft>
            </a:pPr>
            <a:r>
              <a:rPr lang="es-CL" sz="2800" i="1">
                <a:solidFill>
                  <a:srgbClr val="FFFFFF"/>
                </a:solidFill>
              </a:rPr>
              <a:t>“La política para mi es una instancia de participación social, donde yo puedo dar mi opinión”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4 CuadroTexto"/>
          <p:cNvSpPr txBox="1">
            <a:spLocks noChangeArrowheads="1"/>
          </p:cNvSpPr>
          <p:nvPr/>
        </p:nvSpPr>
        <p:spPr bwMode="auto">
          <a:xfrm>
            <a:off x="209550" y="66675"/>
            <a:ext cx="5205413" cy="769938"/>
          </a:xfrm>
          <a:prstGeom prst="rect">
            <a:avLst/>
          </a:prstGeom>
          <a:noFill/>
          <a:ln w="9525">
            <a:noFill/>
            <a:miter lim="800000"/>
            <a:headEnd/>
            <a:tailEnd/>
          </a:ln>
        </p:spPr>
        <p:txBody>
          <a:bodyPr wrap="none">
            <a:spAutoFit/>
          </a:bodyPr>
          <a:lstStyle/>
          <a:p>
            <a:r>
              <a:rPr lang="es-CL" sz="4400">
                <a:solidFill>
                  <a:srgbClr val="FFFFFF"/>
                </a:solidFill>
              </a:rPr>
              <a:t>¿Qué es la política?</a:t>
            </a:r>
          </a:p>
        </p:txBody>
      </p:sp>
      <p:sp>
        <p:nvSpPr>
          <p:cNvPr id="9" name="8 Rectángulo"/>
          <p:cNvSpPr>
            <a:spLocks noChangeArrowheads="1"/>
          </p:cNvSpPr>
          <p:nvPr/>
        </p:nvSpPr>
        <p:spPr bwMode="auto">
          <a:xfrm>
            <a:off x="250825" y="1268413"/>
            <a:ext cx="8642350" cy="3108325"/>
          </a:xfrm>
          <a:prstGeom prst="rect">
            <a:avLst/>
          </a:prstGeom>
          <a:noFill/>
          <a:ln w="9525">
            <a:noFill/>
            <a:miter lim="800000"/>
            <a:headEnd/>
            <a:tailEnd/>
          </a:ln>
        </p:spPr>
        <p:txBody>
          <a:bodyPr>
            <a:spAutoFit/>
          </a:bodyPr>
          <a:lstStyle/>
          <a:p>
            <a:pPr algn="ctr"/>
            <a:r>
              <a:rPr lang="es-CL" sz="2800" i="1">
                <a:solidFill>
                  <a:srgbClr val="FFFFFF"/>
                </a:solidFill>
              </a:rPr>
              <a:t>“Política es como un término súper amplio en realidad, yo creo que política es como, una persona puede ejercer lo que piensa en la política. Para mí esa es la política. Uno puede tener ideología, puede tener pensamientos, puede tener ideas, y uno puede materializarlas con la política, yo creo que la política sería como un instrumento”</a:t>
            </a:r>
            <a:endParaRPr lang="es-CL"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4 CuadroTexto"/>
          <p:cNvSpPr txBox="1">
            <a:spLocks noChangeArrowheads="1"/>
          </p:cNvSpPr>
          <p:nvPr/>
        </p:nvSpPr>
        <p:spPr bwMode="auto">
          <a:xfrm>
            <a:off x="209550" y="66675"/>
            <a:ext cx="5203825" cy="769938"/>
          </a:xfrm>
          <a:prstGeom prst="rect">
            <a:avLst/>
          </a:prstGeom>
          <a:noFill/>
          <a:ln w="9525">
            <a:noFill/>
            <a:miter lim="800000"/>
            <a:headEnd/>
            <a:tailEnd/>
          </a:ln>
        </p:spPr>
        <p:txBody>
          <a:bodyPr wrap="none">
            <a:spAutoFit/>
          </a:bodyPr>
          <a:lstStyle/>
          <a:p>
            <a:r>
              <a:rPr lang="es-CL" sz="4400">
                <a:solidFill>
                  <a:srgbClr val="FFFFFF"/>
                </a:solidFill>
              </a:rPr>
              <a:t>Política v/s Políticos</a:t>
            </a:r>
          </a:p>
        </p:txBody>
      </p:sp>
      <p:sp>
        <p:nvSpPr>
          <p:cNvPr id="9" name="8 Rectángulo"/>
          <p:cNvSpPr>
            <a:spLocks noChangeArrowheads="1"/>
          </p:cNvSpPr>
          <p:nvPr/>
        </p:nvSpPr>
        <p:spPr bwMode="auto">
          <a:xfrm>
            <a:off x="250825" y="1138238"/>
            <a:ext cx="8642350" cy="1262062"/>
          </a:xfrm>
          <a:prstGeom prst="rect">
            <a:avLst/>
          </a:prstGeom>
          <a:noFill/>
          <a:ln w="9525">
            <a:noFill/>
            <a:miter lim="800000"/>
            <a:headEnd/>
            <a:tailEnd/>
          </a:ln>
        </p:spPr>
        <p:txBody>
          <a:bodyPr>
            <a:spAutoFit/>
          </a:bodyPr>
          <a:lstStyle/>
          <a:p>
            <a:r>
              <a:rPr lang="es-CL" sz="2000">
                <a:solidFill>
                  <a:srgbClr val="FFFFFF"/>
                </a:solidFill>
              </a:rPr>
              <a:t>Existe entre los jóvenes entrevistados  una </a:t>
            </a:r>
            <a:r>
              <a:rPr lang="es-CL" sz="2800">
                <a:solidFill>
                  <a:srgbClr val="FFFFFF"/>
                </a:solidFill>
              </a:rPr>
              <a:t>noción  negativa </a:t>
            </a:r>
            <a:r>
              <a:rPr lang="es-CL" sz="2000">
                <a:solidFill>
                  <a:srgbClr val="FFFFFF"/>
                </a:solidFill>
              </a:rPr>
              <a:t>generalizada sobre los políticos. En este sentido expresan que aunque la política puede ser positiva, los políticos se encargan de </a:t>
            </a:r>
            <a:r>
              <a:rPr lang="es-CL" sz="2800">
                <a:solidFill>
                  <a:srgbClr val="FFFFFF"/>
                </a:solidFill>
              </a:rPr>
              <a:t>“ensuciarla”</a:t>
            </a:r>
            <a:endParaRPr lang="es-CL" sz="2000"/>
          </a:p>
        </p:txBody>
      </p:sp>
      <p:sp>
        <p:nvSpPr>
          <p:cNvPr id="10" name="9 Rectángulo"/>
          <p:cNvSpPr>
            <a:spLocks noChangeArrowheads="1"/>
          </p:cNvSpPr>
          <p:nvPr/>
        </p:nvSpPr>
        <p:spPr bwMode="auto">
          <a:xfrm>
            <a:off x="250825" y="2836863"/>
            <a:ext cx="8642350" cy="1816100"/>
          </a:xfrm>
          <a:prstGeom prst="rect">
            <a:avLst/>
          </a:prstGeom>
          <a:noFill/>
          <a:ln w="9525">
            <a:noFill/>
            <a:miter lim="800000"/>
            <a:headEnd/>
            <a:tailEnd/>
          </a:ln>
        </p:spPr>
        <p:txBody>
          <a:bodyPr>
            <a:spAutoFit/>
          </a:bodyPr>
          <a:lstStyle/>
          <a:p>
            <a:pPr algn="ctr"/>
            <a:r>
              <a:rPr lang="es-CL" sz="2800" i="1">
                <a:solidFill>
                  <a:srgbClr val="FFFFFF"/>
                </a:solidFill>
              </a:rPr>
              <a:t>“A diferencia de muchas otras personas, yo creo en la política. Y creo que existe una gran diferencia entre creer en la política y creer en los políticos que generalmente se confunde.”</a:t>
            </a:r>
            <a:endParaRPr lang="es-CL"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4 CuadroTexto"/>
          <p:cNvSpPr txBox="1">
            <a:spLocks noChangeArrowheads="1"/>
          </p:cNvSpPr>
          <p:nvPr/>
        </p:nvSpPr>
        <p:spPr bwMode="auto">
          <a:xfrm>
            <a:off x="209550" y="66675"/>
            <a:ext cx="5203825" cy="769938"/>
          </a:xfrm>
          <a:prstGeom prst="rect">
            <a:avLst/>
          </a:prstGeom>
          <a:noFill/>
          <a:ln w="9525">
            <a:noFill/>
            <a:miter lim="800000"/>
            <a:headEnd/>
            <a:tailEnd/>
          </a:ln>
        </p:spPr>
        <p:txBody>
          <a:bodyPr wrap="none">
            <a:spAutoFit/>
          </a:bodyPr>
          <a:lstStyle/>
          <a:p>
            <a:r>
              <a:rPr lang="es-CL" sz="4400">
                <a:solidFill>
                  <a:srgbClr val="FFFFFF"/>
                </a:solidFill>
              </a:rPr>
              <a:t>Política v/s Políticos</a:t>
            </a:r>
          </a:p>
        </p:txBody>
      </p:sp>
      <p:sp>
        <p:nvSpPr>
          <p:cNvPr id="11" name="10 Rectángulo"/>
          <p:cNvSpPr>
            <a:spLocks noChangeArrowheads="1"/>
          </p:cNvSpPr>
          <p:nvPr/>
        </p:nvSpPr>
        <p:spPr bwMode="auto">
          <a:xfrm>
            <a:off x="250825" y="1268413"/>
            <a:ext cx="8642350" cy="3970337"/>
          </a:xfrm>
          <a:prstGeom prst="rect">
            <a:avLst/>
          </a:prstGeom>
          <a:noFill/>
          <a:ln w="9525">
            <a:noFill/>
            <a:miter lim="800000"/>
            <a:headEnd/>
            <a:tailEnd/>
          </a:ln>
        </p:spPr>
        <p:txBody>
          <a:bodyPr>
            <a:spAutoFit/>
          </a:bodyPr>
          <a:lstStyle/>
          <a:p>
            <a:pPr algn="ctr"/>
            <a:r>
              <a:rPr lang="es-CL" sz="2800" i="1">
                <a:solidFill>
                  <a:srgbClr val="FFFFFF"/>
                </a:solidFill>
              </a:rPr>
              <a:t>“La política en si es como un ordenamiento por el que nos tenemos que regir, son las leyes y las normas que tenemos que acatar. Los políticos ya pasan a ser otra cosa. Los políticos ensucian la política, pero la política en si yo creo que es buena. Pero los políticos se prestan para la corrupción, algunas veces, o no son elegidos como deberían ser. O no representan lo que la gente realmente necesita.”</a:t>
            </a:r>
            <a:endParaRPr lang="es-CL"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4 CuadroTexto"/>
          <p:cNvSpPr txBox="1">
            <a:spLocks noChangeArrowheads="1"/>
          </p:cNvSpPr>
          <p:nvPr/>
        </p:nvSpPr>
        <p:spPr bwMode="auto">
          <a:xfrm>
            <a:off x="209550" y="66675"/>
            <a:ext cx="5203825" cy="769938"/>
          </a:xfrm>
          <a:prstGeom prst="rect">
            <a:avLst/>
          </a:prstGeom>
          <a:noFill/>
          <a:ln w="9525">
            <a:noFill/>
            <a:miter lim="800000"/>
            <a:headEnd/>
            <a:tailEnd/>
          </a:ln>
        </p:spPr>
        <p:txBody>
          <a:bodyPr wrap="none">
            <a:spAutoFit/>
          </a:bodyPr>
          <a:lstStyle/>
          <a:p>
            <a:r>
              <a:rPr lang="es-CL" sz="4400">
                <a:solidFill>
                  <a:srgbClr val="FFFFFF"/>
                </a:solidFill>
              </a:rPr>
              <a:t>Política v/s Políticos</a:t>
            </a:r>
          </a:p>
        </p:txBody>
      </p:sp>
      <p:sp>
        <p:nvSpPr>
          <p:cNvPr id="7" name="6 Rectángulo"/>
          <p:cNvSpPr/>
          <p:nvPr/>
        </p:nvSpPr>
        <p:spPr>
          <a:xfrm>
            <a:off x="250825" y="1268413"/>
            <a:ext cx="8642350" cy="1262062"/>
          </a:xfrm>
          <a:prstGeom prst="rect">
            <a:avLst/>
          </a:prstGeom>
        </p:spPr>
        <p:txBody>
          <a:bodyPr>
            <a:spAutoFit/>
          </a:bodyPr>
          <a:lstStyle/>
          <a:p>
            <a:pPr>
              <a:defRPr/>
            </a:pPr>
            <a:r>
              <a:rPr lang="es-CL" sz="2000" kern="0" dirty="0">
                <a:solidFill>
                  <a:srgbClr val="FFFFFF"/>
                </a:solidFill>
              </a:rPr>
              <a:t>Sin embargo, hubieron unos pocos que manifestaron valorar el rol de los </a:t>
            </a:r>
            <a:r>
              <a:rPr lang="es-CL" sz="2800" kern="0" dirty="0">
                <a:solidFill>
                  <a:srgbClr val="FFFFFF"/>
                </a:solidFill>
              </a:rPr>
              <a:t>políticos como representantes de la voluntad ciudadana</a:t>
            </a:r>
            <a:endParaRPr lang="es-CL" sz="2000" dirty="0"/>
          </a:p>
        </p:txBody>
      </p:sp>
      <p:sp>
        <p:nvSpPr>
          <p:cNvPr id="9" name="8 Rectángulo"/>
          <p:cNvSpPr/>
          <p:nvPr/>
        </p:nvSpPr>
        <p:spPr>
          <a:xfrm>
            <a:off x="250825" y="2909888"/>
            <a:ext cx="8642350" cy="2247900"/>
          </a:xfrm>
          <a:prstGeom prst="rect">
            <a:avLst/>
          </a:prstGeom>
        </p:spPr>
        <p:txBody>
          <a:bodyPr>
            <a:spAutoFit/>
          </a:bodyPr>
          <a:lstStyle/>
          <a:p>
            <a:pPr algn="ctr">
              <a:defRPr/>
            </a:pPr>
            <a:r>
              <a:rPr lang="es-CL" sz="2800" i="1" kern="0" dirty="0">
                <a:solidFill>
                  <a:srgbClr val="FFFFFF"/>
                </a:solidFill>
              </a:rPr>
              <a:t>“Para mí, política son generalmente los proyectos, y las personas que representan nuestros ideales, en el Congreso, y que deciden por nuestro futuro. Pero la política es muy amplia, no podría definirla en un solo concepto.”</a:t>
            </a:r>
            <a:endParaRPr lang="es-CL"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4 CuadroTexto"/>
          <p:cNvSpPr txBox="1">
            <a:spLocks noChangeArrowheads="1"/>
          </p:cNvSpPr>
          <p:nvPr/>
        </p:nvSpPr>
        <p:spPr bwMode="auto">
          <a:xfrm>
            <a:off x="209550" y="66675"/>
            <a:ext cx="5203825" cy="769938"/>
          </a:xfrm>
          <a:prstGeom prst="rect">
            <a:avLst/>
          </a:prstGeom>
          <a:noFill/>
          <a:ln w="9525">
            <a:noFill/>
            <a:miter lim="800000"/>
            <a:headEnd/>
            <a:tailEnd/>
          </a:ln>
        </p:spPr>
        <p:txBody>
          <a:bodyPr wrap="none">
            <a:spAutoFit/>
          </a:bodyPr>
          <a:lstStyle/>
          <a:p>
            <a:r>
              <a:rPr lang="es-CL" sz="4400">
                <a:solidFill>
                  <a:srgbClr val="FFFFFF"/>
                </a:solidFill>
              </a:rPr>
              <a:t>Política v/s Políticos</a:t>
            </a:r>
          </a:p>
        </p:txBody>
      </p:sp>
      <p:sp>
        <p:nvSpPr>
          <p:cNvPr id="10" name="9 Rectángulo"/>
          <p:cNvSpPr/>
          <p:nvPr/>
        </p:nvSpPr>
        <p:spPr>
          <a:xfrm>
            <a:off x="250825" y="1268413"/>
            <a:ext cx="8642350" cy="3540125"/>
          </a:xfrm>
          <a:prstGeom prst="rect">
            <a:avLst/>
          </a:prstGeom>
        </p:spPr>
        <p:txBody>
          <a:bodyPr>
            <a:spAutoFit/>
          </a:bodyPr>
          <a:lstStyle/>
          <a:p>
            <a:pPr algn="ctr">
              <a:defRPr/>
            </a:pPr>
            <a:r>
              <a:rPr lang="es-CL" sz="2800" i="1" kern="0" dirty="0">
                <a:solidFill>
                  <a:srgbClr val="FFFFFF"/>
                </a:solidFill>
              </a:rPr>
              <a:t>“Para mí la política, sobretodo en Chile, es como la forma que se trata de hacer las cosas, el cómo mejorar la sociedad, y cosas así. Muchas veces se ve mal a quienes practican la política, a los que podemos ver acá, a los Senadores y Diputados, que de repente son difamados en las noticias, pero me parece haciéndola de buena forma, correcta, con buenos valores.”</a:t>
            </a:r>
            <a:endParaRPr lang="es-CL"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28 Imagen" descr="DSC04967 (Small).JPG"/>
          <p:cNvPicPr>
            <a:picLocks noChangeAspect="1"/>
          </p:cNvPicPr>
          <p:nvPr/>
        </p:nvPicPr>
        <p:blipFill>
          <a:blip r:embed="rId3" cstate="print"/>
          <a:stretch>
            <a:fillRect/>
          </a:stretch>
        </p:blipFill>
        <p:spPr>
          <a:xfrm>
            <a:off x="3239344" y="2420888"/>
            <a:ext cx="3518625" cy="19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29 Imagen" descr="DSC05214 (Small).JPG"/>
          <p:cNvPicPr>
            <a:picLocks noChangeAspect="1"/>
          </p:cNvPicPr>
          <p:nvPr/>
        </p:nvPicPr>
        <p:blipFill>
          <a:blip r:embed="rId4" cstate="print"/>
          <a:stretch>
            <a:fillRect/>
          </a:stretch>
        </p:blipFill>
        <p:spPr>
          <a:xfrm>
            <a:off x="155936" y="1197072"/>
            <a:ext cx="3840000" cy="28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26 Imagen" descr="DSC05055 (Small).JPG"/>
          <p:cNvPicPr>
            <a:picLocks noChangeAspect="1"/>
          </p:cNvPicPr>
          <p:nvPr/>
        </p:nvPicPr>
        <p:blipFill>
          <a:blip r:embed="rId5" cstate="print"/>
          <a:stretch>
            <a:fillRect/>
          </a:stretch>
        </p:blipFill>
        <p:spPr>
          <a:xfrm>
            <a:off x="5076056" y="908960"/>
            <a:ext cx="38385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23 Imagen" descr="DSC04875 (Small).JPG"/>
          <p:cNvPicPr>
            <a:picLocks noChangeAspect="1"/>
          </p:cNvPicPr>
          <p:nvPr/>
        </p:nvPicPr>
        <p:blipFill>
          <a:blip r:embed="rId6" cstate="print"/>
          <a:stretch>
            <a:fillRect/>
          </a:stretch>
        </p:blipFill>
        <p:spPr>
          <a:xfrm>
            <a:off x="4463479" y="2492896"/>
            <a:ext cx="4478250" cy="25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21 Imagen" descr="DSC04966 (Small).JPG"/>
          <p:cNvPicPr>
            <a:picLocks noChangeAspect="1"/>
          </p:cNvPicPr>
          <p:nvPr/>
        </p:nvPicPr>
        <p:blipFill>
          <a:blip r:embed="rId7" cstate="print"/>
          <a:stretch>
            <a:fillRect/>
          </a:stretch>
        </p:blipFill>
        <p:spPr>
          <a:xfrm>
            <a:off x="2447256" y="1340768"/>
            <a:ext cx="3518625" cy="19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22 Imagen" descr="DSC04859 (Small).JPG"/>
          <p:cNvPicPr>
            <a:picLocks noChangeAspect="1"/>
          </p:cNvPicPr>
          <p:nvPr/>
        </p:nvPicPr>
        <p:blipFill>
          <a:blip r:embed="rId8" cstate="print"/>
          <a:stretch>
            <a:fillRect/>
          </a:stretch>
        </p:blipFill>
        <p:spPr>
          <a:xfrm>
            <a:off x="2879304" y="2996952"/>
            <a:ext cx="2559000" cy="144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24 Imagen" descr="DSC05021 (Small).JPG"/>
          <p:cNvPicPr>
            <a:picLocks noChangeAspect="1"/>
          </p:cNvPicPr>
          <p:nvPr/>
        </p:nvPicPr>
        <p:blipFill>
          <a:blip r:embed="rId9" cstate="print"/>
          <a:stretch>
            <a:fillRect/>
          </a:stretch>
        </p:blipFill>
        <p:spPr>
          <a:xfrm>
            <a:off x="1439144" y="3861048"/>
            <a:ext cx="1919250" cy="10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9880" name="11 CuadroTexto"/>
          <p:cNvSpPr txBox="1">
            <a:spLocks noChangeArrowheads="1"/>
          </p:cNvSpPr>
          <p:nvPr/>
        </p:nvSpPr>
        <p:spPr bwMode="auto">
          <a:xfrm>
            <a:off x="209550" y="66675"/>
            <a:ext cx="5203825" cy="769938"/>
          </a:xfrm>
          <a:prstGeom prst="rect">
            <a:avLst/>
          </a:prstGeom>
          <a:noFill/>
          <a:ln w="9525">
            <a:noFill/>
            <a:miter lim="800000"/>
            <a:headEnd/>
            <a:tailEnd/>
          </a:ln>
        </p:spPr>
        <p:txBody>
          <a:bodyPr wrap="none">
            <a:spAutoFit/>
          </a:bodyPr>
          <a:lstStyle/>
          <a:p>
            <a:r>
              <a:rPr lang="es-CL" sz="4400">
                <a:solidFill>
                  <a:srgbClr val="FFFFFF"/>
                </a:solidFill>
              </a:rPr>
              <a:t>Política v/s Políticos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000"/>
                                        <p:tgtEl>
                                          <p:spTgt spid="2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4 CuadroTexto"/>
          <p:cNvSpPr txBox="1">
            <a:spLocks noChangeArrowheads="1"/>
          </p:cNvSpPr>
          <p:nvPr/>
        </p:nvSpPr>
        <p:spPr bwMode="auto">
          <a:xfrm>
            <a:off x="209550" y="66675"/>
            <a:ext cx="8683625" cy="1447800"/>
          </a:xfrm>
          <a:prstGeom prst="rect">
            <a:avLst/>
          </a:prstGeom>
          <a:noFill/>
          <a:ln w="9525">
            <a:noFill/>
            <a:miter lim="800000"/>
            <a:headEnd/>
            <a:tailEnd/>
          </a:ln>
        </p:spPr>
        <p:txBody>
          <a:bodyPr>
            <a:spAutoFit/>
          </a:bodyPr>
          <a:lstStyle/>
          <a:p>
            <a:r>
              <a:rPr lang="es-CL" sz="4400">
                <a:solidFill>
                  <a:srgbClr val="FFFFFF"/>
                </a:solidFill>
              </a:rPr>
              <a:t>¿Es importante que los jóvenes participen en política</a:t>
            </a:r>
          </a:p>
        </p:txBody>
      </p:sp>
      <p:sp>
        <p:nvSpPr>
          <p:cNvPr id="9" name="8 Rectángulo"/>
          <p:cNvSpPr>
            <a:spLocks noChangeArrowheads="1"/>
          </p:cNvSpPr>
          <p:nvPr/>
        </p:nvSpPr>
        <p:spPr bwMode="auto">
          <a:xfrm>
            <a:off x="250825" y="1844675"/>
            <a:ext cx="8642350" cy="3370263"/>
          </a:xfrm>
          <a:prstGeom prst="rect">
            <a:avLst/>
          </a:prstGeom>
          <a:noFill/>
          <a:ln w="9525">
            <a:noFill/>
            <a:miter lim="800000"/>
            <a:headEnd/>
            <a:tailEnd/>
          </a:ln>
        </p:spPr>
        <p:txBody>
          <a:bodyPr>
            <a:spAutoFit/>
          </a:bodyPr>
          <a:lstStyle/>
          <a:p>
            <a:pPr algn="just">
              <a:spcAft>
                <a:spcPts val="1800"/>
              </a:spcAft>
            </a:pPr>
            <a:r>
              <a:rPr lang="es-CL" sz="2000">
                <a:solidFill>
                  <a:srgbClr val="FFFFFF"/>
                </a:solidFill>
              </a:rPr>
              <a:t>La totalidad de los jóvenes entrevistados consideran que es muy importante que los jóvenes participen en política porque:</a:t>
            </a:r>
          </a:p>
          <a:p>
            <a:pPr algn="just">
              <a:spcAft>
                <a:spcPts val="1800"/>
              </a:spcAft>
            </a:pPr>
            <a:r>
              <a:rPr lang="es-CL" sz="2000">
                <a:solidFill>
                  <a:srgbClr val="FFFFFF"/>
                </a:solidFill>
              </a:rPr>
              <a:t> 1. Es necesario un recambio de generación dentro del mundo político,</a:t>
            </a:r>
          </a:p>
          <a:p>
            <a:pPr algn="just">
              <a:spcAft>
                <a:spcPts val="1800"/>
              </a:spcAft>
            </a:pPr>
            <a:r>
              <a:rPr lang="es-CL" sz="2000">
                <a:solidFill>
                  <a:srgbClr val="FFFFFF"/>
                </a:solidFill>
              </a:rPr>
              <a:t>2. Los jóvenes pueden aportar con ideas frescas y nuevas.</a:t>
            </a:r>
          </a:p>
          <a:p>
            <a:pPr algn="just">
              <a:spcAft>
                <a:spcPts val="1800"/>
              </a:spcAft>
            </a:pPr>
            <a:r>
              <a:rPr lang="es-CL" sz="2000">
                <a:solidFill>
                  <a:srgbClr val="FFFFFF"/>
                </a:solidFill>
              </a:rPr>
              <a:t>3. Es importante que sean parte de las decisiones que les afectan.</a:t>
            </a:r>
          </a:p>
          <a:p>
            <a:pPr algn="just">
              <a:spcAft>
                <a:spcPts val="1800"/>
              </a:spcAft>
            </a:pPr>
            <a:r>
              <a:rPr lang="es-CL" sz="2000">
                <a:solidFill>
                  <a:srgbClr val="FFFFFF"/>
                </a:solidFill>
              </a:rPr>
              <a:t>4. Ellos serán quienes conduzcan el país en el futuro.</a:t>
            </a:r>
          </a:p>
          <a:p>
            <a:pPr algn="just">
              <a:spcAft>
                <a:spcPts val="1800"/>
              </a:spcAft>
            </a:pPr>
            <a:r>
              <a:rPr lang="es-CL" sz="2000">
                <a:solidFill>
                  <a:srgbClr val="FFFFFF"/>
                </a:solidFill>
              </a:rPr>
              <a:t>5. Es importante que se informen sobre la realidad de su país.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4 CuadroTexto"/>
          <p:cNvSpPr txBox="1">
            <a:spLocks noChangeArrowheads="1"/>
          </p:cNvSpPr>
          <p:nvPr/>
        </p:nvSpPr>
        <p:spPr bwMode="auto">
          <a:xfrm>
            <a:off x="209550" y="66675"/>
            <a:ext cx="8683625" cy="1447800"/>
          </a:xfrm>
          <a:prstGeom prst="rect">
            <a:avLst/>
          </a:prstGeom>
          <a:noFill/>
          <a:ln w="9525">
            <a:noFill/>
            <a:miter lim="800000"/>
            <a:headEnd/>
            <a:tailEnd/>
          </a:ln>
        </p:spPr>
        <p:txBody>
          <a:bodyPr>
            <a:spAutoFit/>
          </a:bodyPr>
          <a:lstStyle/>
          <a:p>
            <a:r>
              <a:rPr lang="es-CL" sz="4400">
                <a:solidFill>
                  <a:srgbClr val="FFFFFF"/>
                </a:solidFill>
              </a:rPr>
              <a:t>¿Es importante que los jóvenes participen en política</a:t>
            </a:r>
          </a:p>
        </p:txBody>
      </p:sp>
      <p:sp>
        <p:nvSpPr>
          <p:cNvPr id="7" name="6 Rectángulo"/>
          <p:cNvSpPr>
            <a:spLocks noChangeArrowheads="1"/>
          </p:cNvSpPr>
          <p:nvPr/>
        </p:nvSpPr>
        <p:spPr bwMode="auto">
          <a:xfrm>
            <a:off x="250825" y="1844675"/>
            <a:ext cx="8642350" cy="3108325"/>
          </a:xfrm>
          <a:prstGeom prst="rect">
            <a:avLst/>
          </a:prstGeom>
          <a:noFill/>
          <a:ln w="9525">
            <a:noFill/>
            <a:miter lim="800000"/>
            <a:headEnd/>
            <a:tailEnd/>
          </a:ln>
        </p:spPr>
        <p:txBody>
          <a:bodyPr>
            <a:spAutoFit/>
          </a:bodyPr>
          <a:lstStyle/>
          <a:p>
            <a:pPr algn="ctr">
              <a:spcAft>
                <a:spcPts val="1800"/>
              </a:spcAft>
            </a:pPr>
            <a:r>
              <a:rPr lang="es-CL" sz="2800" i="1">
                <a:solidFill>
                  <a:srgbClr val="FFFFFF"/>
                </a:solidFill>
              </a:rPr>
              <a:t>“Si la gente participara más en política, entrara más gente fresca con nuevos ideales, habría un cambio, que es el cambio que necesita la generación ahora. Si los jóvenes no lo hacen, van a quedar las mismas personas que estaban antes. Entonces ya tuvieron su ciclo, y si no lo pudieron cumplir, no lo van a poder hacer de nuevo.”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4 CuadroTexto"/>
          <p:cNvSpPr txBox="1">
            <a:spLocks noChangeArrowheads="1"/>
          </p:cNvSpPr>
          <p:nvPr/>
        </p:nvSpPr>
        <p:spPr bwMode="auto">
          <a:xfrm>
            <a:off x="209550" y="66675"/>
            <a:ext cx="8683625" cy="1447800"/>
          </a:xfrm>
          <a:prstGeom prst="rect">
            <a:avLst/>
          </a:prstGeom>
          <a:noFill/>
          <a:ln w="9525">
            <a:noFill/>
            <a:miter lim="800000"/>
            <a:headEnd/>
            <a:tailEnd/>
          </a:ln>
        </p:spPr>
        <p:txBody>
          <a:bodyPr>
            <a:spAutoFit/>
          </a:bodyPr>
          <a:lstStyle/>
          <a:p>
            <a:r>
              <a:rPr lang="es-CL" sz="4400">
                <a:solidFill>
                  <a:srgbClr val="FFFFFF"/>
                </a:solidFill>
              </a:rPr>
              <a:t>¿Es importante que los jóvenes participen en política</a:t>
            </a:r>
          </a:p>
        </p:txBody>
      </p:sp>
      <p:sp>
        <p:nvSpPr>
          <p:cNvPr id="7" name="6 Rectángulo"/>
          <p:cNvSpPr>
            <a:spLocks noChangeArrowheads="1"/>
          </p:cNvSpPr>
          <p:nvPr/>
        </p:nvSpPr>
        <p:spPr bwMode="auto">
          <a:xfrm>
            <a:off x="250825" y="1989138"/>
            <a:ext cx="8642350" cy="2678112"/>
          </a:xfrm>
          <a:prstGeom prst="rect">
            <a:avLst/>
          </a:prstGeom>
          <a:noFill/>
          <a:ln w="9525">
            <a:noFill/>
            <a:miter lim="800000"/>
            <a:headEnd/>
            <a:tailEnd/>
          </a:ln>
        </p:spPr>
        <p:txBody>
          <a:bodyPr>
            <a:spAutoFit/>
          </a:bodyPr>
          <a:lstStyle/>
          <a:p>
            <a:pPr algn="ctr">
              <a:spcAft>
                <a:spcPts val="1800"/>
              </a:spcAft>
            </a:pPr>
            <a:r>
              <a:rPr lang="es-CL" sz="2800" i="1">
                <a:solidFill>
                  <a:srgbClr val="FFFFFF"/>
                </a:solidFill>
              </a:rPr>
              <a:t>“Si nosotros no participamos, como esperamos que las cosas cambien en un futuro, si los jóvenes quieren cambios tienen que participar, y como tienen que participar, involucrándose en temas de política, es la única forma en que se van a poder tomar decisiones.”</a:t>
            </a:r>
            <a:endParaRPr lang="es-CL" sz="2800">
              <a:solidFill>
                <a:srgbClr val="FFFF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4 CuadroTexto"/>
          <p:cNvSpPr txBox="1">
            <a:spLocks noChangeArrowheads="1"/>
          </p:cNvSpPr>
          <p:nvPr/>
        </p:nvSpPr>
        <p:spPr bwMode="auto">
          <a:xfrm>
            <a:off x="209550" y="66675"/>
            <a:ext cx="8683625" cy="1447800"/>
          </a:xfrm>
          <a:prstGeom prst="rect">
            <a:avLst/>
          </a:prstGeom>
          <a:noFill/>
          <a:ln w="9525">
            <a:noFill/>
            <a:miter lim="800000"/>
            <a:headEnd/>
            <a:tailEnd/>
          </a:ln>
        </p:spPr>
        <p:txBody>
          <a:bodyPr>
            <a:spAutoFit/>
          </a:bodyPr>
          <a:lstStyle/>
          <a:p>
            <a:r>
              <a:rPr lang="es-CL" sz="4400">
                <a:solidFill>
                  <a:srgbClr val="FFFFFF"/>
                </a:solidFill>
              </a:rPr>
              <a:t>Percepción hacia los parlamentarios</a:t>
            </a:r>
          </a:p>
        </p:txBody>
      </p:sp>
      <p:sp>
        <p:nvSpPr>
          <p:cNvPr id="7" name="6 Rectángulo"/>
          <p:cNvSpPr>
            <a:spLocks noChangeArrowheads="1"/>
          </p:cNvSpPr>
          <p:nvPr/>
        </p:nvSpPr>
        <p:spPr bwMode="auto">
          <a:xfrm>
            <a:off x="107950" y="1844675"/>
            <a:ext cx="8964613" cy="1816100"/>
          </a:xfrm>
          <a:prstGeom prst="rect">
            <a:avLst/>
          </a:prstGeom>
          <a:noFill/>
          <a:ln w="9525">
            <a:noFill/>
            <a:miter lim="800000"/>
            <a:headEnd/>
            <a:tailEnd/>
          </a:ln>
        </p:spPr>
        <p:txBody>
          <a:bodyPr>
            <a:spAutoFit/>
          </a:bodyPr>
          <a:lstStyle/>
          <a:p>
            <a:r>
              <a:rPr lang="es-CL" sz="2000">
                <a:solidFill>
                  <a:srgbClr val="FFFFFF"/>
                </a:solidFill>
              </a:rPr>
              <a:t>El torneo cumple la función de acercar a los jóvenes a la </a:t>
            </a:r>
            <a:r>
              <a:rPr lang="es-CL" sz="2800">
                <a:solidFill>
                  <a:srgbClr val="FFFFFF"/>
                </a:solidFill>
              </a:rPr>
              <a:t>labor parlamentaria</a:t>
            </a:r>
            <a:r>
              <a:rPr lang="es-CL" sz="2000">
                <a:solidFill>
                  <a:srgbClr val="FFFFFF"/>
                </a:solidFill>
              </a:rPr>
              <a:t> y la gran mayoría expresa que a partir de esta experiencia </a:t>
            </a:r>
            <a:r>
              <a:rPr lang="es-CL" sz="2800">
                <a:solidFill>
                  <a:srgbClr val="FFFFFF"/>
                </a:solidFill>
              </a:rPr>
              <a:t>ha mejorado</a:t>
            </a:r>
            <a:r>
              <a:rPr lang="es-CL" sz="2000">
                <a:solidFill>
                  <a:srgbClr val="FFFFFF"/>
                </a:solidFill>
              </a:rPr>
              <a:t> su </a:t>
            </a:r>
            <a:r>
              <a:rPr lang="es-CL" sz="2800">
                <a:solidFill>
                  <a:srgbClr val="FFFFFF"/>
                </a:solidFill>
              </a:rPr>
              <a:t>percepción</a:t>
            </a:r>
            <a:r>
              <a:rPr lang="es-CL" sz="2000">
                <a:solidFill>
                  <a:srgbClr val="FFFFFF"/>
                </a:solidFill>
              </a:rPr>
              <a:t> de los </a:t>
            </a:r>
            <a:r>
              <a:rPr lang="es-CL" sz="2800">
                <a:solidFill>
                  <a:srgbClr val="FFFFFF"/>
                </a:solidFill>
              </a:rPr>
              <a:t>parlamentarios</a:t>
            </a:r>
            <a:r>
              <a:rPr lang="es-CL" sz="2000">
                <a:solidFill>
                  <a:srgbClr val="FFFFFF"/>
                </a:solidFill>
              </a:rPr>
              <a:t> y </a:t>
            </a:r>
            <a:r>
              <a:rPr lang="es-CL" sz="2800">
                <a:solidFill>
                  <a:srgbClr val="FFFFFF"/>
                </a:solidFill>
              </a:rPr>
              <a:t>políticos en general</a:t>
            </a:r>
            <a:r>
              <a:rPr lang="es-CL" sz="2000">
                <a:solidFill>
                  <a:srgbClr val="FFFFFF"/>
                </a:solidFill>
              </a:rPr>
              <a:t>.</a:t>
            </a:r>
            <a:endParaRPr lang="es-CL" sz="2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4 CuadroTexto"/>
          <p:cNvSpPr txBox="1">
            <a:spLocks noChangeArrowheads="1"/>
          </p:cNvSpPr>
          <p:nvPr/>
        </p:nvSpPr>
        <p:spPr bwMode="auto">
          <a:xfrm>
            <a:off x="209550" y="66675"/>
            <a:ext cx="8683625" cy="1447800"/>
          </a:xfrm>
          <a:prstGeom prst="rect">
            <a:avLst/>
          </a:prstGeom>
          <a:noFill/>
          <a:ln w="9525">
            <a:noFill/>
            <a:miter lim="800000"/>
            <a:headEnd/>
            <a:tailEnd/>
          </a:ln>
        </p:spPr>
        <p:txBody>
          <a:bodyPr>
            <a:spAutoFit/>
          </a:bodyPr>
          <a:lstStyle/>
          <a:p>
            <a:r>
              <a:rPr lang="es-CL" sz="4400">
                <a:solidFill>
                  <a:srgbClr val="FFFFFF"/>
                </a:solidFill>
              </a:rPr>
              <a:t>Percepción hacia los parlamentarios</a:t>
            </a:r>
          </a:p>
        </p:txBody>
      </p:sp>
      <p:sp>
        <p:nvSpPr>
          <p:cNvPr id="8" name="7 Rectángulo"/>
          <p:cNvSpPr>
            <a:spLocks noChangeArrowheads="1"/>
          </p:cNvSpPr>
          <p:nvPr/>
        </p:nvSpPr>
        <p:spPr bwMode="auto">
          <a:xfrm>
            <a:off x="250825" y="1844675"/>
            <a:ext cx="8642350" cy="3108325"/>
          </a:xfrm>
          <a:prstGeom prst="rect">
            <a:avLst/>
          </a:prstGeom>
          <a:noFill/>
          <a:ln w="9525">
            <a:noFill/>
            <a:miter lim="800000"/>
            <a:headEnd/>
            <a:tailEnd/>
          </a:ln>
        </p:spPr>
        <p:txBody>
          <a:bodyPr>
            <a:spAutoFit/>
          </a:bodyPr>
          <a:lstStyle/>
          <a:p>
            <a:pPr algn="ctr"/>
            <a:r>
              <a:rPr lang="es-CL" sz="2800">
                <a:solidFill>
                  <a:srgbClr val="FFFFFF"/>
                </a:solidFill>
              </a:rPr>
              <a:t>	“</a:t>
            </a:r>
            <a:r>
              <a:rPr lang="es-CL" sz="2800" i="1">
                <a:solidFill>
                  <a:srgbClr val="FFFFFF"/>
                </a:solidFill>
              </a:rPr>
              <a:t>Creo que eso es lo que más me ha gustado, estar en el Congreso, ver la labor que hacen los parlamentarios, porque quizá antes de que entrara al torneo de Delibera, yo decía “no, los políticos no hacen nada, yo quiero cambiar el mundo pero ellos, ¿por qué no lo hacen?”, y yo llegué aquí, y en verdad ellos tienen un trabajo súper importante.”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5 CuadroTexto"/>
          <p:cNvSpPr txBox="1">
            <a:spLocks noChangeArrowheads="1"/>
          </p:cNvSpPr>
          <p:nvPr/>
        </p:nvSpPr>
        <p:spPr bwMode="auto">
          <a:xfrm>
            <a:off x="209550" y="66675"/>
            <a:ext cx="8683625" cy="1447800"/>
          </a:xfrm>
          <a:prstGeom prst="rect">
            <a:avLst/>
          </a:prstGeom>
          <a:noFill/>
          <a:ln w="9525">
            <a:noFill/>
            <a:miter lim="800000"/>
            <a:headEnd/>
            <a:tailEnd/>
          </a:ln>
        </p:spPr>
        <p:txBody>
          <a:bodyPr>
            <a:spAutoFit/>
          </a:bodyPr>
          <a:lstStyle/>
          <a:p>
            <a:r>
              <a:rPr lang="es-CL" sz="4400">
                <a:solidFill>
                  <a:srgbClr val="FFFFFF"/>
                </a:solidFill>
              </a:rPr>
              <a:t>Percepción hacia los parlamentarios</a:t>
            </a:r>
          </a:p>
        </p:txBody>
      </p:sp>
      <p:sp>
        <p:nvSpPr>
          <p:cNvPr id="8" name="7 Rectángulo"/>
          <p:cNvSpPr>
            <a:spLocks noChangeArrowheads="1"/>
          </p:cNvSpPr>
          <p:nvPr/>
        </p:nvSpPr>
        <p:spPr bwMode="auto">
          <a:xfrm>
            <a:off x="250825" y="1844675"/>
            <a:ext cx="8642350" cy="1816100"/>
          </a:xfrm>
          <a:prstGeom prst="rect">
            <a:avLst/>
          </a:prstGeom>
          <a:noFill/>
          <a:ln w="9525">
            <a:noFill/>
            <a:miter lim="800000"/>
            <a:headEnd/>
            <a:tailEnd/>
          </a:ln>
        </p:spPr>
        <p:txBody>
          <a:bodyPr>
            <a:spAutoFit/>
          </a:bodyPr>
          <a:lstStyle/>
          <a:p>
            <a:r>
              <a:rPr lang="es-CL" sz="2000">
                <a:solidFill>
                  <a:srgbClr val="FFFFFF"/>
                </a:solidFill>
              </a:rPr>
              <a:t>Consideramos </a:t>
            </a:r>
            <a:r>
              <a:rPr lang="es-CL" sz="2800">
                <a:solidFill>
                  <a:srgbClr val="FFFFFF"/>
                </a:solidFill>
              </a:rPr>
              <a:t>clave</a:t>
            </a:r>
            <a:r>
              <a:rPr lang="es-CL" sz="2000">
                <a:solidFill>
                  <a:srgbClr val="FFFFFF"/>
                </a:solidFill>
              </a:rPr>
              <a:t> para este cambio de percepción, el trabajo que tuvieron que realizar los estudiantes </a:t>
            </a:r>
            <a:r>
              <a:rPr lang="es-CL" sz="2800">
                <a:solidFill>
                  <a:srgbClr val="FFFFFF"/>
                </a:solidFill>
              </a:rPr>
              <a:t>consiguiendo patrocinios, experiencia a través de la cual pudieron acercarse a parlamentarios y conocerlos más cercanamente.</a:t>
            </a:r>
            <a:endParaRPr lang="es-CL"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5 CuadroTexto"/>
          <p:cNvSpPr txBox="1">
            <a:spLocks noChangeArrowheads="1"/>
          </p:cNvSpPr>
          <p:nvPr/>
        </p:nvSpPr>
        <p:spPr bwMode="auto">
          <a:xfrm>
            <a:off x="209550" y="66675"/>
            <a:ext cx="8683625" cy="1447800"/>
          </a:xfrm>
          <a:prstGeom prst="rect">
            <a:avLst/>
          </a:prstGeom>
          <a:noFill/>
          <a:ln w="9525">
            <a:noFill/>
            <a:miter lim="800000"/>
            <a:headEnd/>
            <a:tailEnd/>
          </a:ln>
        </p:spPr>
        <p:txBody>
          <a:bodyPr>
            <a:spAutoFit/>
          </a:bodyPr>
          <a:lstStyle/>
          <a:p>
            <a:r>
              <a:rPr lang="es-CL" sz="4400">
                <a:solidFill>
                  <a:srgbClr val="FFFFFF"/>
                </a:solidFill>
              </a:rPr>
              <a:t>Percepción hacia los parlamentarios</a:t>
            </a:r>
          </a:p>
        </p:txBody>
      </p:sp>
      <p:sp>
        <p:nvSpPr>
          <p:cNvPr id="7" name="6 Rectángulo"/>
          <p:cNvSpPr>
            <a:spLocks noChangeArrowheads="1"/>
          </p:cNvSpPr>
          <p:nvPr/>
        </p:nvSpPr>
        <p:spPr bwMode="auto">
          <a:xfrm>
            <a:off x="250825" y="1773238"/>
            <a:ext cx="8642350" cy="3538537"/>
          </a:xfrm>
          <a:prstGeom prst="rect">
            <a:avLst/>
          </a:prstGeom>
          <a:noFill/>
          <a:ln w="9525">
            <a:noFill/>
            <a:miter lim="800000"/>
            <a:headEnd/>
            <a:tailEnd/>
          </a:ln>
        </p:spPr>
        <p:txBody>
          <a:bodyPr>
            <a:spAutoFit/>
          </a:bodyPr>
          <a:lstStyle/>
          <a:p>
            <a:pPr algn="ctr"/>
            <a:r>
              <a:rPr lang="es-CL" sz="2800" i="1">
                <a:solidFill>
                  <a:srgbClr val="FFFFFF"/>
                </a:solidFill>
              </a:rPr>
              <a:t>“Generalmente uno, o desde el punto de vista estudiantil, cree que los parlamentarios no se acercan a los jóvenes, o que van a decir “no, estoy ocupado, tengo otras cosas que hacer”, pero vimos que tenían buena disposición, de hecho en una oportunidad asistieron a nuestro propio colegio a visitarnos. O sea se dieron el tiempo de ir a nuestro propio lugar de estudio.”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4 Flecha derecha"/>
          <p:cNvSpPr>
            <a:spLocks noChangeArrowheads="1"/>
          </p:cNvSpPr>
          <p:nvPr/>
        </p:nvSpPr>
        <p:spPr bwMode="auto">
          <a:xfrm>
            <a:off x="261938" y="2997200"/>
            <a:ext cx="561975" cy="360363"/>
          </a:xfrm>
          <a:prstGeom prst="rightArrow">
            <a:avLst>
              <a:gd name="adj1" fmla="val 50000"/>
              <a:gd name="adj2" fmla="val 50040"/>
            </a:avLst>
          </a:prstGeom>
          <a:solidFill>
            <a:srgbClr val="FF0000"/>
          </a:solidFill>
          <a:ln w="3175" algn="ctr">
            <a:solidFill>
              <a:srgbClr val="000000"/>
            </a:solidFill>
            <a:round/>
            <a:headEnd/>
            <a:tailEnd/>
          </a:ln>
        </p:spPr>
        <p:txBody>
          <a:bodyPr/>
          <a:lstStyle/>
          <a:p>
            <a:endParaRPr lang="es-CL"/>
          </a:p>
        </p:txBody>
      </p:sp>
      <p:sp>
        <p:nvSpPr>
          <p:cNvPr id="96258" name="6 CuadroTexto"/>
          <p:cNvSpPr txBox="1">
            <a:spLocks noChangeArrowheads="1"/>
          </p:cNvSpPr>
          <p:nvPr/>
        </p:nvSpPr>
        <p:spPr bwMode="auto">
          <a:xfrm>
            <a:off x="209550" y="66675"/>
            <a:ext cx="8683625" cy="1447800"/>
          </a:xfrm>
          <a:prstGeom prst="rect">
            <a:avLst/>
          </a:prstGeom>
          <a:noFill/>
          <a:ln w="9525">
            <a:noFill/>
            <a:miter lim="800000"/>
            <a:headEnd/>
            <a:tailEnd/>
          </a:ln>
        </p:spPr>
        <p:txBody>
          <a:bodyPr>
            <a:spAutoFit/>
          </a:bodyPr>
          <a:lstStyle/>
          <a:p>
            <a:r>
              <a:rPr lang="es-CL" sz="4400">
                <a:solidFill>
                  <a:srgbClr val="FFFFFF"/>
                </a:solidFill>
              </a:rPr>
              <a:t>¿Cuál es el rol de los parlamentarios?</a:t>
            </a:r>
          </a:p>
        </p:txBody>
      </p:sp>
      <p:sp>
        <p:nvSpPr>
          <p:cNvPr id="96259" name="8 Rectángulo"/>
          <p:cNvSpPr>
            <a:spLocks noChangeArrowheads="1"/>
          </p:cNvSpPr>
          <p:nvPr/>
        </p:nvSpPr>
        <p:spPr bwMode="auto">
          <a:xfrm>
            <a:off x="250825" y="1916113"/>
            <a:ext cx="8642350" cy="708025"/>
          </a:xfrm>
          <a:prstGeom prst="rect">
            <a:avLst/>
          </a:prstGeom>
          <a:noFill/>
          <a:ln w="9525">
            <a:noFill/>
            <a:miter lim="800000"/>
            <a:headEnd/>
            <a:tailEnd/>
          </a:ln>
        </p:spPr>
        <p:txBody>
          <a:bodyPr>
            <a:spAutoFit/>
          </a:bodyPr>
          <a:lstStyle/>
          <a:p>
            <a:pPr algn="just"/>
            <a:r>
              <a:rPr lang="es-CL" sz="2000">
                <a:solidFill>
                  <a:srgbClr val="FFFFFF"/>
                </a:solidFill>
              </a:rPr>
              <a:t>Podemos clasificar las respuestas que dieron los jóvenes sobre la labor de los parlamentarios, en tres tipos: </a:t>
            </a:r>
          </a:p>
        </p:txBody>
      </p:sp>
      <p:sp>
        <p:nvSpPr>
          <p:cNvPr id="96260" name="9 Rectángulo"/>
          <p:cNvSpPr>
            <a:spLocks noChangeArrowheads="1"/>
          </p:cNvSpPr>
          <p:nvPr/>
        </p:nvSpPr>
        <p:spPr bwMode="auto">
          <a:xfrm>
            <a:off x="971550" y="2957513"/>
            <a:ext cx="7848600" cy="400050"/>
          </a:xfrm>
          <a:prstGeom prst="rect">
            <a:avLst/>
          </a:prstGeom>
          <a:noFill/>
          <a:ln w="9525">
            <a:noFill/>
            <a:miter lim="800000"/>
            <a:headEnd/>
            <a:tailEnd/>
          </a:ln>
        </p:spPr>
        <p:txBody>
          <a:bodyPr>
            <a:spAutoFit/>
          </a:bodyPr>
          <a:lstStyle/>
          <a:p>
            <a:pPr algn="just"/>
            <a:r>
              <a:rPr lang="es-CL" sz="2000">
                <a:solidFill>
                  <a:srgbClr val="FFFFFF"/>
                </a:solidFill>
              </a:rPr>
              <a:t>Aquellas que pusieron el énfasis en el rol de representantes:</a:t>
            </a:r>
          </a:p>
        </p:txBody>
      </p:sp>
      <p:sp>
        <p:nvSpPr>
          <p:cNvPr id="96261" name="11 Rectángulo"/>
          <p:cNvSpPr>
            <a:spLocks noChangeArrowheads="1"/>
          </p:cNvSpPr>
          <p:nvPr/>
        </p:nvSpPr>
        <p:spPr bwMode="auto">
          <a:xfrm>
            <a:off x="250825" y="3679825"/>
            <a:ext cx="8642350" cy="1477963"/>
          </a:xfrm>
          <a:prstGeom prst="rect">
            <a:avLst/>
          </a:prstGeom>
          <a:noFill/>
          <a:ln w="9525">
            <a:noFill/>
            <a:miter lim="800000"/>
            <a:headEnd/>
            <a:tailEnd/>
          </a:ln>
        </p:spPr>
        <p:txBody>
          <a:bodyPr>
            <a:spAutoFit/>
          </a:bodyPr>
          <a:lstStyle/>
          <a:p>
            <a:pPr algn="ctr"/>
            <a:r>
              <a:rPr lang="es-CL" i="1">
                <a:solidFill>
                  <a:srgbClr val="FFFFFF"/>
                </a:solidFill>
              </a:rPr>
              <a:t>“La labor de un parlamentario es la representación de la voluntad ciudadana, porque si bien estamos en una república democrática, la democracia directa, la verdad es impracticable, así como lo era en sus principios en Atenas por ejemplo. Entonces la labor de los parlamentarios es representar la voluntad ciudadana en instancias como por ejemplo la elaboración de leyes.”</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4 Flecha derecha"/>
          <p:cNvSpPr>
            <a:spLocks noChangeArrowheads="1"/>
          </p:cNvSpPr>
          <p:nvPr/>
        </p:nvSpPr>
        <p:spPr bwMode="auto">
          <a:xfrm>
            <a:off x="261938" y="2997200"/>
            <a:ext cx="561975" cy="360363"/>
          </a:xfrm>
          <a:prstGeom prst="rightArrow">
            <a:avLst>
              <a:gd name="adj1" fmla="val 50000"/>
              <a:gd name="adj2" fmla="val 50040"/>
            </a:avLst>
          </a:prstGeom>
          <a:solidFill>
            <a:srgbClr val="FF0000"/>
          </a:solidFill>
          <a:ln w="3175" algn="ctr">
            <a:solidFill>
              <a:srgbClr val="000000"/>
            </a:solidFill>
            <a:round/>
            <a:headEnd/>
            <a:tailEnd/>
          </a:ln>
        </p:spPr>
        <p:txBody>
          <a:bodyPr/>
          <a:lstStyle/>
          <a:p>
            <a:endParaRPr lang="es-CL"/>
          </a:p>
        </p:txBody>
      </p:sp>
      <p:sp>
        <p:nvSpPr>
          <p:cNvPr id="98306" name="6 CuadroTexto"/>
          <p:cNvSpPr txBox="1">
            <a:spLocks noChangeArrowheads="1"/>
          </p:cNvSpPr>
          <p:nvPr/>
        </p:nvSpPr>
        <p:spPr bwMode="auto">
          <a:xfrm>
            <a:off x="209550" y="66675"/>
            <a:ext cx="8683625" cy="1447800"/>
          </a:xfrm>
          <a:prstGeom prst="rect">
            <a:avLst/>
          </a:prstGeom>
          <a:noFill/>
          <a:ln w="9525">
            <a:noFill/>
            <a:miter lim="800000"/>
            <a:headEnd/>
            <a:tailEnd/>
          </a:ln>
        </p:spPr>
        <p:txBody>
          <a:bodyPr>
            <a:spAutoFit/>
          </a:bodyPr>
          <a:lstStyle/>
          <a:p>
            <a:r>
              <a:rPr lang="es-CL" sz="4400">
                <a:solidFill>
                  <a:srgbClr val="FFFFFF"/>
                </a:solidFill>
              </a:rPr>
              <a:t>¿Cuál es el rol de los parlamentarios?</a:t>
            </a:r>
          </a:p>
        </p:txBody>
      </p:sp>
      <p:sp>
        <p:nvSpPr>
          <p:cNvPr id="98307" name="8 Rectángulo"/>
          <p:cNvSpPr>
            <a:spLocks noChangeArrowheads="1"/>
          </p:cNvSpPr>
          <p:nvPr/>
        </p:nvSpPr>
        <p:spPr bwMode="auto">
          <a:xfrm>
            <a:off x="250825" y="1916113"/>
            <a:ext cx="8642350" cy="708025"/>
          </a:xfrm>
          <a:prstGeom prst="rect">
            <a:avLst/>
          </a:prstGeom>
          <a:noFill/>
          <a:ln w="9525">
            <a:noFill/>
            <a:miter lim="800000"/>
            <a:headEnd/>
            <a:tailEnd/>
          </a:ln>
        </p:spPr>
        <p:txBody>
          <a:bodyPr>
            <a:spAutoFit/>
          </a:bodyPr>
          <a:lstStyle/>
          <a:p>
            <a:pPr algn="just"/>
            <a:r>
              <a:rPr lang="es-CL" sz="2000">
                <a:solidFill>
                  <a:srgbClr val="FFFFFF"/>
                </a:solidFill>
              </a:rPr>
              <a:t>Podemos clasificar las respuestas que dieron los jóvenes sobre la labor de los parlamentarios, en tres tipos: </a:t>
            </a:r>
          </a:p>
        </p:txBody>
      </p:sp>
      <p:sp>
        <p:nvSpPr>
          <p:cNvPr id="98308" name="7 Rectángulo"/>
          <p:cNvSpPr>
            <a:spLocks noChangeArrowheads="1"/>
          </p:cNvSpPr>
          <p:nvPr/>
        </p:nvSpPr>
        <p:spPr bwMode="auto">
          <a:xfrm>
            <a:off x="971550" y="2987675"/>
            <a:ext cx="4746625" cy="400050"/>
          </a:xfrm>
          <a:prstGeom prst="rect">
            <a:avLst/>
          </a:prstGeom>
          <a:noFill/>
          <a:ln w="9525">
            <a:noFill/>
            <a:miter lim="800000"/>
            <a:headEnd/>
            <a:tailEnd/>
          </a:ln>
        </p:spPr>
        <p:txBody>
          <a:bodyPr wrap="none">
            <a:spAutoFit/>
          </a:bodyPr>
          <a:lstStyle/>
          <a:p>
            <a:r>
              <a:rPr lang="es-CL" sz="2000">
                <a:solidFill>
                  <a:srgbClr val="FFFFFF"/>
                </a:solidFill>
              </a:rPr>
              <a:t>Aquellas que enfatizan su rol legislativo:</a:t>
            </a:r>
            <a:endParaRPr lang="es-CL" sz="2000"/>
          </a:p>
        </p:txBody>
      </p:sp>
      <p:sp>
        <p:nvSpPr>
          <p:cNvPr id="98309" name="10 Rectángulo"/>
          <p:cNvSpPr>
            <a:spLocks noChangeArrowheads="1"/>
          </p:cNvSpPr>
          <p:nvPr/>
        </p:nvSpPr>
        <p:spPr bwMode="auto">
          <a:xfrm>
            <a:off x="250825" y="3716338"/>
            <a:ext cx="8642350" cy="1201737"/>
          </a:xfrm>
          <a:prstGeom prst="rect">
            <a:avLst/>
          </a:prstGeom>
          <a:noFill/>
          <a:ln w="9525">
            <a:noFill/>
            <a:miter lim="800000"/>
            <a:headEnd/>
            <a:tailEnd/>
          </a:ln>
        </p:spPr>
        <p:txBody>
          <a:bodyPr>
            <a:spAutoFit/>
          </a:bodyPr>
          <a:lstStyle/>
          <a:p>
            <a:pPr algn="ctr"/>
            <a:r>
              <a:rPr lang="es-CL" i="1">
                <a:solidFill>
                  <a:srgbClr val="FFFFFF"/>
                </a:solidFill>
              </a:rPr>
              <a:t>“La función parlamentaria está en legislar y ayudar a la comunidad. Y esta es una instancia basal. Porque tal como nos están ayudando en el DELIBERA, dándonos  su apoyo, nos están ayudando acá en el parlamento a crear buenas iniciativas de ley, cosas que nos sirvan en el futuro y nos puedan regir más adelante.”</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4 Flecha derecha"/>
          <p:cNvSpPr>
            <a:spLocks noChangeArrowheads="1"/>
          </p:cNvSpPr>
          <p:nvPr/>
        </p:nvSpPr>
        <p:spPr bwMode="auto">
          <a:xfrm>
            <a:off x="261938" y="2997200"/>
            <a:ext cx="561975" cy="360363"/>
          </a:xfrm>
          <a:prstGeom prst="rightArrow">
            <a:avLst>
              <a:gd name="adj1" fmla="val 50000"/>
              <a:gd name="adj2" fmla="val 50040"/>
            </a:avLst>
          </a:prstGeom>
          <a:solidFill>
            <a:srgbClr val="FF0000"/>
          </a:solidFill>
          <a:ln w="3175" algn="ctr">
            <a:solidFill>
              <a:srgbClr val="000000"/>
            </a:solidFill>
            <a:round/>
            <a:headEnd/>
            <a:tailEnd/>
          </a:ln>
        </p:spPr>
        <p:txBody>
          <a:bodyPr/>
          <a:lstStyle/>
          <a:p>
            <a:endParaRPr lang="es-CL"/>
          </a:p>
        </p:txBody>
      </p:sp>
      <p:sp>
        <p:nvSpPr>
          <p:cNvPr id="100354" name="6 CuadroTexto"/>
          <p:cNvSpPr txBox="1">
            <a:spLocks noChangeArrowheads="1"/>
          </p:cNvSpPr>
          <p:nvPr/>
        </p:nvSpPr>
        <p:spPr bwMode="auto">
          <a:xfrm>
            <a:off x="209550" y="66675"/>
            <a:ext cx="8683625" cy="1447800"/>
          </a:xfrm>
          <a:prstGeom prst="rect">
            <a:avLst/>
          </a:prstGeom>
          <a:noFill/>
          <a:ln w="9525">
            <a:noFill/>
            <a:miter lim="800000"/>
            <a:headEnd/>
            <a:tailEnd/>
          </a:ln>
        </p:spPr>
        <p:txBody>
          <a:bodyPr>
            <a:spAutoFit/>
          </a:bodyPr>
          <a:lstStyle/>
          <a:p>
            <a:r>
              <a:rPr lang="es-CL" sz="4400">
                <a:solidFill>
                  <a:srgbClr val="FFFFFF"/>
                </a:solidFill>
              </a:rPr>
              <a:t>¿Cuál es el rol de los parlamentarios?</a:t>
            </a:r>
          </a:p>
        </p:txBody>
      </p:sp>
      <p:sp>
        <p:nvSpPr>
          <p:cNvPr id="100355" name="8 Rectángulo"/>
          <p:cNvSpPr>
            <a:spLocks noChangeArrowheads="1"/>
          </p:cNvSpPr>
          <p:nvPr/>
        </p:nvSpPr>
        <p:spPr bwMode="auto">
          <a:xfrm>
            <a:off x="250825" y="1916113"/>
            <a:ext cx="8642350" cy="708025"/>
          </a:xfrm>
          <a:prstGeom prst="rect">
            <a:avLst/>
          </a:prstGeom>
          <a:noFill/>
          <a:ln w="9525">
            <a:noFill/>
            <a:miter lim="800000"/>
            <a:headEnd/>
            <a:tailEnd/>
          </a:ln>
        </p:spPr>
        <p:txBody>
          <a:bodyPr>
            <a:spAutoFit/>
          </a:bodyPr>
          <a:lstStyle/>
          <a:p>
            <a:pPr algn="just"/>
            <a:r>
              <a:rPr lang="es-CL" sz="2000">
                <a:solidFill>
                  <a:srgbClr val="FFFFFF"/>
                </a:solidFill>
              </a:rPr>
              <a:t>Podemos clasificar las respuestas que dieron los jóvenes sobre la labor de los parlamentarios, en tres tipos: </a:t>
            </a:r>
          </a:p>
        </p:txBody>
      </p:sp>
      <p:sp>
        <p:nvSpPr>
          <p:cNvPr id="100356" name="9 Rectángulo"/>
          <p:cNvSpPr>
            <a:spLocks noChangeArrowheads="1"/>
          </p:cNvSpPr>
          <p:nvPr/>
        </p:nvSpPr>
        <p:spPr bwMode="auto">
          <a:xfrm>
            <a:off x="971550" y="2865438"/>
            <a:ext cx="7921625" cy="708025"/>
          </a:xfrm>
          <a:prstGeom prst="rect">
            <a:avLst/>
          </a:prstGeom>
          <a:noFill/>
          <a:ln w="9525">
            <a:noFill/>
            <a:miter lim="800000"/>
            <a:headEnd/>
            <a:tailEnd/>
          </a:ln>
        </p:spPr>
        <p:txBody>
          <a:bodyPr>
            <a:spAutoFit/>
          </a:bodyPr>
          <a:lstStyle/>
          <a:p>
            <a:r>
              <a:rPr lang="es-CL" sz="2000">
                <a:solidFill>
                  <a:srgbClr val="FFFFFF"/>
                </a:solidFill>
              </a:rPr>
              <a:t>Aquellas que apuntan a que su labor es velar por el bien del país y de sus habitantes</a:t>
            </a:r>
            <a:endParaRPr lang="es-CL" sz="2000"/>
          </a:p>
        </p:txBody>
      </p:sp>
      <p:sp>
        <p:nvSpPr>
          <p:cNvPr id="100357" name="11 Rectángulo"/>
          <p:cNvSpPr>
            <a:spLocks noChangeArrowheads="1"/>
          </p:cNvSpPr>
          <p:nvPr/>
        </p:nvSpPr>
        <p:spPr bwMode="auto">
          <a:xfrm>
            <a:off x="250825" y="3935413"/>
            <a:ext cx="8642350" cy="646112"/>
          </a:xfrm>
          <a:prstGeom prst="rect">
            <a:avLst/>
          </a:prstGeom>
          <a:noFill/>
          <a:ln w="9525">
            <a:noFill/>
            <a:miter lim="800000"/>
            <a:headEnd/>
            <a:tailEnd/>
          </a:ln>
        </p:spPr>
        <p:txBody>
          <a:bodyPr>
            <a:spAutoFit/>
          </a:bodyPr>
          <a:lstStyle/>
          <a:p>
            <a:pPr algn="ctr"/>
            <a:r>
              <a:rPr lang="es-CL" i="1">
                <a:solidFill>
                  <a:srgbClr val="FFFFFF"/>
                </a:solidFill>
              </a:rPr>
              <a:t>“Sí. El rol del parlamentario, es el encargado de establecer, considerando distintos aspectos, lo que es necesario para la población, y lo que es más pertinente.” </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1"/>
          <p:cNvSpPr>
            <a:spLocks noChangeArrowheads="1"/>
          </p:cNvSpPr>
          <p:nvPr/>
        </p:nvSpPr>
        <p:spPr bwMode="auto">
          <a:xfrm>
            <a:off x="1331913" y="-2979738"/>
            <a:ext cx="5786437" cy="12311063"/>
          </a:xfrm>
          <a:prstGeom prst="rect">
            <a:avLst/>
          </a:prstGeom>
          <a:noFill/>
          <a:ln w="9525">
            <a:noFill/>
            <a:miter lim="800000"/>
            <a:headEnd/>
            <a:tailEnd/>
          </a:ln>
        </p:spPr>
        <p:txBody>
          <a:bodyPr wrap="none" lIns="0" tIns="0" rIns="40639" bIns="0">
            <a:spAutoFit/>
          </a:bodyPr>
          <a:lstStyle/>
          <a:p>
            <a:pPr marL="39688"/>
            <a:r>
              <a:rPr lang="en-US" sz="80000" b="1">
                <a:solidFill>
                  <a:srgbClr val="AEAEAE"/>
                </a:solidFill>
              </a:rPr>
              <a:t>5</a:t>
            </a:r>
          </a:p>
        </p:txBody>
      </p:sp>
      <p:sp>
        <p:nvSpPr>
          <p:cNvPr id="102402" name="Rectangle 2"/>
          <p:cNvSpPr>
            <a:spLocks noGrp="1" noChangeArrowheads="1"/>
          </p:cNvSpPr>
          <p:nvPr>
            <p:ph type="title"/>
          </p:nvPr>
        </p:nvSpPr>
        <p:spPr>
          <a:xfrm>
            <a:off x="4500563" y="909638"/>
            <a:ext cx="5397500" cy="1727200"/>
          </a:xfrm>
        </p:spPr>
        <p:txBody>
          <a:bodyPr/>
          <a:lstStyle/>
          <a:p>
            <a:pPr marL="0" indent="0" algn="l" eaLnBrk="1" hangingPunct="1">
              <a:lnSpc>
                <a:spcPct val="60000"/>
              </a:lnSpc>
            </a:pPr>
            <a:r>
              <a:rPr lang="en-US" sz="6000" smtClean="0">
                <a:solidFill>
                  <a:srgbClr val="FFFFFF"/>
                </a:solidFill>
              </a:rPr>
              <a:t>El juego y las emociones que provoca</a:t>
            </a:r>
          </a:p>
        </p:txBody>
      </p:sp>
      <p:sp>
        <p:nvSpPr>
          <p:cNvPr id="102403" name="Rectangle 3"/>
          <p:cNvSpPr>
            <a:spLocks noGrp="1" noChangeArrowheads="1"/>
          </p:cNvSpPr>
          <p:nvPr>
            <p:ph type="body" idx="1"/>
          </p:nvPr>
        </p:nvSpPr>
        <p:spPr>
          <a:xfrm>
            <a:off x="1619250" y="4076700"/>
            <a:ext cx="3429000" cy="647700"/>
          </a:xfrm>
        </p:spPr>
        <p:txBody>
          <a:bodyPr/>
          <a:lstStyle/>
          <a:p>
            <a:pPr marL="0" indent="0" algn="ctr" eaLnBrk="1" hangingPunct="1">
              <a:lnSpc>
                <a:spcPct val="60000"/>
              </a:lnSpc>
              <a:buFont typeface="Lucida Grande"/>
              <a:buNone/>
            </a:pPr>
            <a:r>
              <a:rPr lang="en-US" sz="2800" smtClean="0">
                <a:solidFill>
                  <a:srgbClr val="FFFFFF"/>
                </a:solidFill>
              </a:rPr>
              <a:t>QuintaParte</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268413"/>
            <a:ext cx="8713788" cy="3024187"/>
          </a:xfrm>
        </p:spPr>
        <p:txBody>
          <a:bodyPr/>
          <a:lstStyle/>
          <a:p>
            <a:pPr marL="0" indent="0" algn="ctr" eaLnBrk="1" hangingPunct="1">
              <a:buFont typeface="Lucida Grande" pitchFamily="-80" charset="0"/>
              <a:buNone/>
              <a:defRPr/>
            </a:pPr>
            <a:r>
              <a:rPr lang="es-CL" sz="4000" dirty="0" smtClean="0">
                <a:solidFill>
                  <a:srgbClr val="FFFFFF"/>
                </a:solidFill>
              </a:rPr>
              <a:t>Competir </a:t>
            </a:r>
            <a:r>
              <a:rPr lang="es-CL" sz="5400" dirty="0" smtClean="0">
                <a:solidFill>
                  <a:srgbClr val="FFFFFF"/>
                </a:solidFill>
              </a:rPr>
              <a:t>colaborativamente</a:t>
            </a:r>
            <a:r>
              <a:rPr lang="es-CL" sz="3600" dirty="0" smtClean="0">
                <a:solidFill>
                  <a:srgbClr val="FFFFFF"/>
                </a:solidFill>
              </a:rPr>
              <a:t> </a:t>
            </a:r>
            <a:r>
              <a:rPr lang="es-CL" sz="4000" dirty="0" smtClean="0">
                <a:solidFill>
                  <a:srgbClr val="FFFFFF"/>
                </a:solidFill>
              </a:rPr>
              <a:t>presentando </a:t>
            </a:r>
            <a:r>
              <a:rPr lang="es-CL" sz="5400" dirty="0" smtClean="0">
                <a:solidFill>
                  <a:srgbClr val="FFFFFF"/>
                </a:solidFill>
              </a:rPr>
              <a:t>propuestas de ley</a:t>
            </a:r>
            <a:r>
              <a:rPr lang="es-CL" sz="4000" dirty="0" smtClean="0">
                <a:solidFill>
                  <a:srgbClr val="FFFFFF"/>
                </a:solidFill>
              </a:rPr>
              <a:t> de interés joven, buscando el apoyo de los </a:t>
            </a:r>
            <a:r>
              <a:rPr lang="es-CL" sz="5400" dirty="0" smtClean="0">
                <a:solidFill>
                  <a:srgbClr val="FFFFFF"/>
                </a:solidFill>
              </a:rPr>
              <a:t>demás participantes</a:t>
            </a:r>
            <a:endParaRPr lang="es-CL" sz="4000" dirty="0" smtClean="0">
              <a:solidFill>
                <a:srgbClr val="FFFFFF"/>
              </a:solidFill>
            </a:endParaRPr>
          </a:p>
          <a:p>
            <a:pPr algn="ctr" eaLnBrk="1" hangingPunct="1">
              <a:buFont typeface="Lucida Grande" pitchFamily="-80" charset="0"/>
              <a:buNone/>
              <a:defRPr/>
            </a:pPr>
            <a:endParaRPr lang="es-CL" sz="2800" dirty="0" smtClean="0">
              <a:solidFill>
                <a:srgbClr val="FFFFFF"/>
              </a:solidFill>
            </a:endParaRPr>
          </a:p>
        </p:txBody>
      </p:sp>
      <p:sp>
        <p:nvSpPr>
          <p:cNvPr id="104450" name="5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El Sentido del Juego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dissolve">
                                      <p:cBhvr>
                                        <p:cTn id="7" dur="3000"/>
                                        <p:tgtEl>
                                          <p:spTgt spid="30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body" idx="1"/>
          </p:nvPr>
        </p:nvSpPr>
        <p:spPr>
          <a:xfrm>
            <a:off x="457200" y="620713"/>
            <a:ext cx="8432800" cy="4683125"/>
          </a:xfrm>
        </p:spPr>
        <p:txBody>
          <a:bodyPr/>
          <a:lstStyle/>
          <a:p>
            <a:pPr marL="0" indent="-355600" eaLnBrk="1" hangingPunct="1">
              <a:lnSpc>
                <a:spcPct val="80000"/>
              </a:lnSpc>
              <a:spcAft>
                <a:spcPts val="1800"/>
              </a:spcAft>
              <a:buClr>
                <a:srgbClr val="64FF00"/>
              </a:buClr>
              <a:buFont typeface="Lucida Grande"/>
              <a:buNone/>
              <a:tabLst>
                <a:tab pos="342900" algn="l"/>
                <a:tab pos="914400" algn="l"/>
              </a:tabLst>
            </a:pPr>
            <a:r>
              <a:rPr lang="en-US" sz="1800" smtClean="0">
                <a:solidFill>
                  <a:srgbClr val="FFFFFF"/>
                </a:solidFill>
              </a:rPr>
              <a:t>	</a:t>
            </a:r>
            <a:r>
              <a:rPr lang="en-US" sz="2400" smtClean="0">
                <a:solidFill>
                  <a:srgbClr val="FFFFFF"/>
                </a:solidFill>
              </a:rPr>
              <a:t>Comprender el rol del parlamentario y desarrollar habilidades de </a:t>
            </a:r>
            <a:r>
              <a:rPr lang="en-US" smtClean="0">
                <a:solidFill>
                  <a:srgbClr val="FFFFFF"/>
                </a:solidFill>
              </a:rPr>
              <a:t>“accionar democrático”</a:t>
            </a:r>
            <a:r>
              <a:rPr lang="en-US" sz="2800" smtClean="0">
                <a:solidFill>
                  <a:srgbClr val="FFFFFF"/>
                </a:solidFill>
              </a:rPr>
              <a:t> </a:t>
            </a:r>
            <a:r>
              <a:rPr lang="en-US" sz="2400" smtClean="0">
                <a:solidFill>
                  <a:srgbClr val="FFFFFF"/>
                </a:solidFill>
              </a:rPr>
              <a:t>jugando a “legislar”</a:t>
            </a:r>
          </a:p>
          <a:p>
            <a:pPr marL="0" indent="-355600" eaLnBrk="1" hangingPunct="1">
              <a:lnSpc>
                <a:spcPct val="80000"/>
              </a:lnSpc>
              <a:spcAft>
                <a:spcPts val="1800"/>
              </a:spcAft>
              <a:buClr>
                <a:srgbClr val="64FF00"/>
              </a:buClr>
              <a:buFont typeface="Lucida Grande"/>
              <a:buNone/>
              <a:tabLst>
                <a:tab pos="342900" algn="l"/>
                <a:tab pos="914400" algn="l"/>
              </a:tabLst>
            </a:pPr>
            <a:endParaRPr lang="en-US" sz="2400" smtClean="0">
              <a:solidFill>
                <a:srgbClr val="FFFFFF"/>
              </a:solidFill>
            </a:endParaRPr>
          </a:p>
          <a:p>
            <a:pPr marL="0" indent="-355600" eaLnBrk="1" hangingPunct="1">
              <a:lnSpc>
                <a:spcPct val="70000"/>
              </a:lnSpc>
              <a:spcBef>
                <a:spcPct val="0"/>
              </a:spcBef>
              <a:spcAft>
                <a:spcPts val="3000"/>
              </a:spcAft>
              <a:buClr>
                <a:srgbClr val="FFFFFF"/>
              </a:buClr>
              <a:buSzPct val="105000"/>
              <a:buFont typeface="Lucida Grande"/>
              <a:buChar char="๏"/>
              <a:tabLst>
                <a:tab pos="342900" algn="l"/>
                <a:tab pos="914400" algn="l"/>
              </a:tabLst>
            </a:pPr>
            <a:r>
              <a:rPr lang="en-US" sz="2400" smtClean="0">
                <a:solidFill>
                  <a:srgbClr val="FFFFFF"/>
                </a:solidFill>
              </a:rPr>
              <a:t>Discuten y priorizan sobre temas relevantes para ellos con interés de legislar</a:t>
            </a:r>
          </a:p>
          <a:p>
            <a:pPr marL="0" indent="-355600" eaLnBrk="1" hangingPunct="1">
              <a:lnSpc>
                <a:spcPct val="70000"/>
              </a:lnSpc>
              <a:spcBef>
                <a:spcPct val="0"/>
              </a:spcBef>
              <a:spcAft>
                <a:spcPts val="3000"/>
              </a:spcAft>
              <a:buClr>
                <a:srgbClr val="FFFFFF"/>
              </a:buClr>
              <a:buSzPct val="105000"/>
              <a:buFont typeface="Lucida Grande"/>
              <a:buChar char="๏"/>
              <a:tabLst>
                <a:tab pos="342900" algn="l"/>
                <a:tab pos="914400" algn="l"/>
              </a:tabLst>
            </a:pPr>
            <a:r>
              <a:rPr lang="en-US" sz="2400" smtClean="0">
                <a:solidFill>
                  <a:srgbClr val="FFFFFF"/>
                </a:solidFill>
              </a:rPr>
              <a:t>Toman posición, debaten, negocian y llegan a acuerdos escuchando intereses de todos los “sectores de la sociedad”</a:t>
            </a:r>
          </a:p>
          <a:p>
            <a:pPr marL="0" indent="-355600" eaLnBrk="1" hangingPunct="1">
              <a:lnSpc>
                <a:spcPct val="70000"/>
              </a:lnSpc>
              <a:spcBef>
                <a:spcPct val="0"/>
              </a:spcBef>
              <a:spcAft>
                <a:spcPts val="3000"/>
              </a:spcAft>
              <a:buClr>
                <a:srgbClr val="FFFFFF"/>
              </a:buClr>
              <a:buSzPct val="105000"/>
              <a:buFont typeface="Lucida Grande"/>
              <a:buChar char="๏"/>
              <a:tabLst>
                <a:tab pos="342900" algn="l"/>
                <a:tab pos="914400" algn="l"/>
              </a:tabLst>
            </a:pPr>
            <a:r>
              <a:rPr lang="en-US" sz="2400" smtClean="0">
                <a:solidFill>
                  <a:srgbClr val="FFFFFF"/>
                </a:solidFill>
              </a:rPr>
              <a:t>Se estimula la participación política partidaria promoviendo la generación de grupos de apoyo a sus posturas y tratando de influir dentro del juego en el proceso de aprobación de leyes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41">
                                            <p:txEl>
                                              <p:pRg st="0" end="0"/>
                                            </p:txEl>
                                          </p:spTgt>
                                        </p:tgtEl>
                                        <p:attrNameLst>
                                          <p:attrName>style.visibility</p:attrName>
                                        </p:attrNameLst>
                                      </p:cBhvr>
                                      <p:to>
                                        <p:strVal val="visible"/>
                                      </p:to>
                                    </p:set>
                                    <p:animEffect transition="in" filter="fade">
                                      <p:cBhvr>
                                        <p:cTn id="7" dur="1000"/>
                                        <p:tgtEl>
                                          <p:spTgt spid="10241">
                                            <p:txEl>
                                              <p:pRg st="0" end="0"/>
                                            </p:txEl>
                                          </p:spTgt>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0241">
                                            <p:txEl>
                                              <p:pRg st="2" end="2"/>
                                            </p:txEl>
                                          </p:spTgt>
                                        </p:tgtEl>
                                        <p:attrNameLst>
                                          <p:attrName>style.visibility</p:attrName>
                                        </p:attrNameLst>
                                      </p:cBhvr>
                                      <p:to>
                                        <p:strVal val="visible"/>
                                      </p:to>
                                    </p:set>
                                    <p:animEffect transition="in" filter="fade">
                                      <p:cBhvr>
                                        <p:cTn id="11" dur="1000"/>
                                        <p:tgtEl>
                                          <p:spTgt spid="10241">
                                            <p:txEl>
                                              <p:pRg st="2" end="2"/>
                                            </p:txEl>
                                          </p:spTgt>
                                        </p:tgtEl>
                                      </p:cBhvr>
                                    </p:animEffect>
                                    <p:anim calcmode="lin" valueType="num">
                                      <p:cBhvr>
                                        <p:cTn id="12" dur="1000" fill="hold"/>
                                        <p:tgtEl>
                                          <p:spTgt spid="10241">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10241">
                                            <p:txEl>
                                              <p:pRg st="2" end="2"/>
                                            </p:txEl>
                                          </p:spTgt>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0241">
                                            <p:txEl>
                                              <p:pRg st="3" end="3"/>
                                            </p:txEl>
                                          </p:spTgt>
                                        </p:tgtEl>
                                        <p:attrNameLst>
                                          <p:attrName>style.visibility</p:attrName>
                                        </p:attrNameLst>
                                      </p:cBhvr>
                                      <p:to>
                                        <p:strVal val="visible"/>
                                      </p:to>
                                    </p:set>
                                    <p:animEffect transition="in" filter="fade">
                                      <p:cBhvr>
                                        <p:cTn id="16" dur="1000"/>
                                        <p:tgtEl>
                                          <p:spTgt spid="10241">
                                            <p:txEl>
                                              <p:pRg st="3" end="3"/>
                                            </p:txEl>
                                          </p:spTgt>
                                        </p:tgtEl>
                                      </p:cBhvr>
                                    </p:animEffect>
                                    <p:anim calcmode="lin" valueType="num">
                                      <p:cBhvr>
                                        <p:cTn id="17" dur="1000" fill="hold"/>
                                        <p:tgtEl>
                                          <p:spTgt spid="10241">
                                            <p:txEl>
                                              <p:pRg st="3" end="3"/>
                                            </p:txEl>
                                          </p:spTgt>
                                        </p:tgtEl>
                                        <p:attrNameLst>
                                          <p:attrName>ppt_x</p:attrName>
                                        </p:attrNameLst>
                                      </p:cBhvr>
                                      <p:tavLst>
                                        <p:tav tm="0">
                                          <p:val>
                                            <p:strVal val="#ppt_x"/>
                                          </p:val>
                                        </p:tav>
                                        <p:tav tm="100000">
                                          <p:val>
                                            <p:strVal val="#ppt_x"/>
                                          </p:val>
                                        </p:tav>
                                      </p:tavLst>
                                    </p:anim>
                                    <p:anim calcmode="lin" valueType="num">
                                      <p:cBhvr>
                                        <p:cTn id="18" dur="1000" fill="hold"/>
                                        <p:tgtEl>
                                          <p:spTgt spid="10241">
                                            <p:txEl>
                                              <p:pRg st="3" end="3"/>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0241">
                                            <p:txEl>
                                              <p:pRg st="4" end="4"/>
                                            </p:txEl>
                                          </p:spTgt>
                                        </p:tgtEl>
                                        <p:attrNameLst>
                                          <p:attrName>style.visibility</p:attrName>
                                        </p:attrNameLst>
                                      </p:cBhvr>
                                      <p:to>
                                        <p:strVal val="visible"/>
                                      </p:to>
                                    </p:set>
                                    <p:animEffect transition="in" filter="fade">
                                      <p:cBhvr>
                                        <p:cTn id="21" dur="1000"/>
                                        <p:tgtEl>
                                          <p:spTgt spid="10241">
                                            <p:txEl>
                                              <p:pRg st="4" end="4"/>
                                            </p:txEl>
                                          </p:spTgt>
                                        </p:tgtEl>
                                      </p:cBhvr>
                                    </p:animEffect>
                                    <p:anim calcmode="lin" valueType="num">
                                      <p:cBhvr>
                                        <p:cTn id="22" dur="1000" fill="hold"/>
                                        <p:tgtEl>
                                          <p:spTgt spid="1024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024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nvGraphicFramePr>
        <p:xfrm>
          <a:off x="251520" y="0"/>
          <a:ext cx="8496944"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268413"/>
            <a:ext cx="8302625" cy="2832100"/>
          </a:xfrm>
        </p:spPr>
        <p:txBody>
          <a:bodyPr/>
          <a:lstStyle/>
          <a:p>
            <a:pPr marL="0" indent="0" algn="ctr" eaLnBrk="1" hangingPunct="1">
              <a:buFont typeface="Lucida Grande" pitchFamily="-80" charset="0"/>
              <a:buNone/>
              <a:defRPr/>
            </a:pPr>
            <a:r>
              <a:rPr lang="es-CL" sz="4000" dirty="0" smtClean="0">
                <a:solidFill>
                  <a:srgbClr val="FFFFFF"/>
                </a:solidFill>
              </a:rPr>
              <a:t>Delibera</a:t>
            </a:r>
            <a:r>
              <a:rPr lang="es-CL" sz="3600" dirty="0" smtClean="0">
                <a:solidFill>
                  <a:srgbClr val="FFFFFF"/>
                </a:solidFill>
              </a:rPr>
              <a:t> tiene un </a:t>
            </a:r>
            <a:r>
              <a:rPr lang="es-CL" sz="4400" dirty="0" smtClean="0">
                <a:solidFill>
                  <a:srgbClr val="FFFFFF"/>
                </a:solidFill>
              </a:rPr>
              <a:t>manual claro </a:t>
            </a:r>
            <a:r>
              <a:rPr lang="es-CL" sz="3600" dirty="0" smtClean="0">
                <a:solidFill>
                  <a:srgbClr val="FFFFFF"/>
                </a:solidFill>
              </a:rPr>
              <a:t>y a disposición de todos los participantes, pero a </a:t>
            </a:r>
            <a:r>
              <a:rPr lang="es-CL" sz="4400" dirty="0" smtClean="0">
                <a:solidFill>
                  <a:srgbClr val="FFFFFF"/>
                </a:solidFill>
              </a:rPr>
              <a:t>juicio del equipo </a:t>
            </a:r>
            <a:r>
              <a:rPr lang="es-CL" sz="3600" dirty="0" smtClean="0">
                <a:solidFill>
                  <a:srgbClr val="FFFFFF"/>
                </a:solidFill>
              </a:rPr>
              <a:t>y los </a:t>
            </a:r>
            <a:r>
              <a:rPr lang="es-CL" sz="4400" dirty="0" err="1" smtClean="0">
                <a:solidFill>
                  <a:srgbClr val="FFFFFF"/>
                </a:solidFill>
              </a:rPr>
              <a:t>masters</a:t>
            </a:r>
            <a:r>
              <a:rPr lang="es-CL" sz="3600" dirty="0" smtClean="0">
                <a:solidFill>
                  <a:srgbClr val="FFFFFF"/>
                </a:solidFill>
              </a:rPr>
              <a:t> el deliberante promedio no lee el manual, y solo lo consulta ante </a:t>
            </a:r>
            <a:r>
              <a:rPr lang="es-CL" sz="4400" dirty="0" smtClean="0">
                <a:solidFill>
                  <a:srgbClr val="FFFFFF"/>
                </a:solidFill>
              </a:rPr>
              <a:t>discrepancias con otro equipo</a:t>
            </a:r>
            <a:r>
              <a:rPr lang="es-CL" sz="3600" dirty="0" smtClean="0">
                <a:solidFill>
                  <a:srgbClr val="FFFFFF"/>
                </a:solidFill>
              </a:rPr>
              <a:t>. </a:t>
            </a:r>
          </a:p>
          <a:p>
            <a:pPr eaLnBrk="1" hangingPunct="1">
              <a:buFont typeface="Lucida Grande" pitchFamily="-80" charset="0"/>
              <a:buNone/>
              <a:defRPr/>
            </a:pPr>
            <a:endParaRPr lang="es-CL" sz="5400" dirty="0" smtClean="0">
              <a:solidFill>
                <a:srgbClr val="FFFFFF"/>
              </a:solidFill>
            </a:endParaRPr>
          </a:p>
        </p:txBody>
      </p:sp>
      <p:sp>
        <p:nvSpPr>
          <p:cNvPr id="110594" name="8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Reglas y Dinámica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1000"/>
                                        <p:tgtEl>
                                          <p:spTgt spid="30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a:spLocks noChangeArrowheads="1"/>
          </p:cNvSpPr>
          <p:nvPr/>
        </p:nvSpPr>
        <p:spPr bwMode="auto">
          <a:xfrm>
            <a:off x="539750" y="1484313"/>
            <a:ext cx="7920038" cy="3048000"/>
          </a:xfrm>
          <a:prstGeom prst="rect">
            <a:avLst/>
          </a:prstGeom>
          <a:noFill/>
          <a:ln w="9525">
            <a:noFill/>
            <a:miter lim="800000"/>
            <a:headEnd/>
            <a:tailEnd/>
          </a:ln>
        </p:spPr>
        <p:txBody>
          <a:bodyPr>
            <a:spAutoFit/>
          </a:bodyPr>
          <a:lstStyle/>
          <a:p>
            <a:pPr algn="ctr"/>
            <a:r>
              <a:rPr lang="es-CL" sz="4000" b="1">
                <a:solidFill>
                  <a:srgbClr val="FFFFFF"/>
                </a:solidFill>
              </a:rPr>
              <a:t>Es el </a:t>
            </a:r>
            <a:r>
              <a:rPr lang="es-CL" sz="4800" b="1">
                <a:solidFill>
                  <a:srgbClr val="FFFFFF"/>
                </a:solidFill>
              </a:rPr>
              <a:t>profesor quien interpreta</a:t>
            </a:r>
            <a:r>
              <a:rPr lang="es-CL" sz="4800">
                <a:solidFill>
                  <a:srgbClr val="FFFFFF"/>
                </a:solidFill>
              </a:rPr>
              <a:t> </a:t>
            </a:r>
            <a:r>
              <a:rPr lang="es-CL" sz="4000">
                <a:solidFill>
                  <a:srgbClr val="FFFFFF"/>
                </a:solidFill>
              </a:rPr>
              <a:t>la norma. </a:t>
            </a:r>
            <a:r>
              <a:rPr lang="es-CL" sz="4400">
                <a:solidFill>
                  <a:srgbClr val="FFFFFF"/>
                </a:solidFill>
              </a:rPr>
              <a:t>La </a:t>
            </a:r>
            <a:r>
              <a:rPr lang="es-CL" sz="4800" b="1">
                <a:solidFill>
                  <a:srgbClr val="FFFFFF"/>
                </a:solidFill>
              </a:rPr>
              <a:t>interpretación del manual </a:t>
            </a:r>
            <a:r>
              <a:rPr lang="es-CL" sz="4000">
                <a:solidFill>
                  <a:srgbClr val="FFFFFF"/>
                </a:solidFill>
              </a:rPr>
              <a:t>se convierte en una </a:t>
            </a:r>
            <a:r>
              <a:rPr lang="es-CL" sz="4800" b="1">
                <a:solidFill>
                  <a:srgbClr val="FFFFFF"/>
                </a:solidFill>
              </a:rPr>
              <a:t>variable</a:t>
            </a:r>
            <a:r>
              <a:rPr lang="es-CL" sz="4000">
                <a:solidFill>
                  <a:srgbClr val="FFFFFF"/>
                </a:solidFill>
              </a:rPr>
              <a:t>.</a:t>
            </a:r>
            <a:endParaRPr lang="es-CL" sz="4000"/>
          </a:p>
        </p:txBody>
      </p:sp>
      <p:sp>
        <p:nvSpPr>
          <p:cNvPr id="112642" name="9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Reglas y Dinámica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25425" y="1263650"/>
            <a:ext cx="8686800" cy="2886075"/>
          </a:xfrm>
        </p:spPr>
        <p:txBody>
          <a:bodyPr/>
          <a:lstStyle/>
          <a:p>
            <a:pPr marL="0" algn="ctr" eaLnBrk="1" hangingPunct="1">
              <a:buFont typeface="Lucida Grande"/>
              <a:buNone/>
            </a:pPr>
            <a:r>
              <a:rPr lang="es-CL" sz="4000" smtClean="0">
                <a:solidFill>
                  <a:srgbClr val="FFFFFF"/>
                </a:solidFill>
              </a:rPr>
              <a:t>Este es el elemento más variable de la </a:t>
            </a:r>
            <a:r>
              <a:rPr lang="es-CL" sz="4800" smtClean="0">
                <a:solidFill>
                  <a:srgbClr val="FFFFFF"/>
                </a:solidFill>
              </a:rPr>
              <a:t>mecánica</a:t>
            </a:r>
            <a:r>
              <a:rPr lang="es-CL" sz="4000" smtClean="0">
                <a:solidFill>
                  <a:srgbClr val="FFFFFF"/>
                </a:solidFill>
              </a:rPr>
              <a:t>, ya que termina dependiéndose de una persona </a:t>
            </a:r>
            <a:r>
              <a:rPr lang="es-CL" sz="4800" smtClean="0">
                <a:solidFill>
                  <a:srgbClr val="FFFFFF"/>
                </a:solidFill>
              </a:rPr>
              <a:t>externa al equipo</a:t>
            </a:r>
            <a:r>
              <a:rPr lang="es-CL" sz="4000" smtClean="0">
                <a:solidFill>
                  <a:srgbClr val="FFFFFF"/>
                </a:solidFill>
              </a:rPr>
              <a:t>. Se constata que el master tomó roles muy diversos en cada región</a:t>
            </a:r>
          </a:p>
          <a:p>
            <a:pPr marL="0" algn="ctr" eaLnBrk="1" hangingPunct="1">
              <a:buFont typeface="Lucida Grande"/>
              <a:buNone/>
            </a:pPr>
            <a:endParaRPr lang="es-CL" sz="3600" smtClean="0">
              <a:solidFill>
                <a:srgbClr val="FFFFFF"/>
              </a:solidFill>
            </a:endParaRPr>
          </a:p>
        </p:txBody>
      </p:sp>
      <p:sp>
        <p:nvSpPr>
          <p:cNvPr id="114690" name="4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Master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2000"/>
                                        <p:tgtEl>
                                          <p:spTgt spid="30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25425" y="1263650"/>
            <a:ext cx="8686800" cy="3533775"/>
          </a:xfrm>
        </p:spPr>
        <p:txBody>
          <a:bodyPr/>
          <a:lstStyle/>
          <a:p>
            <a:pPr marL="0" algn="ctr" eaLnBrk="1" hangingPunct="1">
              <a:buFont typeface="Lucida Grande"/>
              <a:buNone/>
            </a:pPr>
            <a:r>
              <a:rPr lang="es-CL" sz="2800" i="1" smtClean="0">
                <a:solidFill>
                  <a:srgbClr val="FFFFFF"/>
                </a:solidFill>
              </a:rPr>
              <a:t>“Sin embargo encontré que la organización a nivel regional debería ser un poco más metodológica, la máster debería estar un poco más informada de ese tipo de cosas. A veces llegábamos a la máster y no tenía idea de que teníamos que hacer, o de los puntajes, o de esas cosas que son preguntas mas frecuentes</a:t>
            </a:r>
          </a:p>
        </p:txBody>
      </p:sp>
      <p:sp>
        <p:nvSpPr>
          <p:cNvPr id="116738" name="4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Master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1000"/>
                                        <p:tgtEl>
                                          <p:spTgt spid="30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25425" y="1263650"/>
            <a:ext cx="8686800" cy="2886075"/>
          </a:xfrm>
        </p:spPr>
        <p:txBody>
          <a:bodyPr/>
          <a:lstStyle/>
          <a:p>
            <a:pPr marL="0" algn="ctr" eaLnBrk="1" hangingPunct="1">
              <a:buFont typeface="Lucida Grande"/>
              <a:buNone/>
            </a:pPr>
            <a:r>
              <a:rPr lang="es-CL" sz="2800" i="1" smtClean="0">
                <a:solidFill>
                  <a:srgbClr val="FFFFFF"/>
                </a:solidFill>
              </a:rPr>
              <a:t>“considero que el master que estaba, Verena si no me equivoco en Antofagasta, fue muy comprensiva, muy buena onda. De hecho nosotros tuvimos un problema para subir el video porque era muy pesado la primera vez. Y lo subimos a las 12 con 1 minuto y hablamos y lo presentamos y fue muy comprensiva y nos dejó seguir participando.”</a:t>
            </a:r>
          </a:p>
          <a:p>
            <a:pPr marL="0" algn="just" eaLnBrk="1" hangingPunct="1">
              <a:buFont typeface="Lucida Grande"/>
              <a:buNone/>
            </a:pPr>
            <a:endParaRPr lang="es-CL" sz="1400" smtClean="0">
              <a:solidFill>
                <a:srgbClr val="FFFFFF"/>
              </a:solidFill>
            </a:endParaRPr>
          </a:p>
        </p:txBody>
      </p:sp>
      <p:sp>
        <p:nvSpPr>
          <p:cNvPr id="118786" name="4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Master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1000"/>
                                        <p:tgtEl>
                                          <p:spTgt spid="30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25425" y="1263650"/>
            <a:ext cx="8686800" cy="2886075"/>
          </a:xfrm>
        </p:spPr>
        <p:txBody>
          <a:bodyPr/>
          <a:lstStyle/>
          <a:p>
            <a:pPr marL="0" algn="ctr" eaLnBrk="1" hangingPunct="1">
              <a:buFont typeface="Lucida Grande"/>
              <a:buNone/>
            </a:pPr>
            <a:r>
              <a:rPr lang="es-CL" sz="4000" smtClean="0">
                <a:solidFill>
                  <a:srgbClr val="FFFFFF"/>
                </a:solidFill>
              </a:rPr>
              <a:t>Importancia de resguardar institución del </a:t>
            </a:r>
            <a:r>
              <a:rPr lang="es-CL" sz="4800" smtClean="0">
                <a:solidFill>
                  <a:srgbClr val="FFFFFF"/>
                </a:solidFill>
              </a:rPr>
              <a:t>master y de normar </a:t>
            </a:r>
            <a:r>
              <a:rPr lang="es-CL" sz="4000" smtClean="0">
                <a:solidFill>
                  <a:srgbClr val="FFFFFF"/>
                </a:solidFill>
              </a:rPr>
              <a:t>sus </a:t>
            </a:r>
            <a:r>
              <a:rPr lang="es-CL" sz="4800" smtClean="0">
                <a:solidFill>
                  <a:srgbClr val="FFFFFF"/>
                </a:solidFill>
              </a:rPr>
              <a:t>prácticas</a:t>
            </a:r>
            <a:r>
              <a:rPr lang="es-CL" sz="4000" smtClean="0">
                <a:solidFill>
                  <a:srgbClr val="FFFFFF"/>
                </a:solidFill>
              </a:rPr>
              <a:t> a modo de asegurar al menos un correcto </a:t>
            </a:r>
            <a:r>
              <a:rPr lang="es-CL" sz="4800" smtClean="0">
                <a:solidFill>
                  <a:srgbClr val="FFFFFF"/>
                </a:solidFill>
              </a:rPr>
              <a:t>desarrollo</a:t>
            </a:r>
            <a:r>
              <a:rPr lang="es-CL" sz="4000" smtClean="0">
                <a:solidFill>
                  <a:srgbClr val="FFFFFF"/>
                </a:solidFill>
              </a:rPr>
              <a:t> de las fases regionales</a:t>
            </a:r>
          </a:p>
        </p:txBody>
      </p:sp>
      <p:sp>
        <p:nvSpPr>
          <p:cNvPr id="120834" name="4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Master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2000"/>
                                        <p:tgtEl>
                                          <p:spTgt spid="30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1"/>
          <p:cNvSpPr>
            <a:spLocks noGrp="1" noChangeArrowheads="1"/>
          </p:cNvSpPr>
          <p:nvPr>
            <p:ph type="title"/>
          </p:nvPr>
        </p:nvSpPr>
        <p:spPr>
          <a:xfrm>
            <a:off x="98425" y="-317500"/>
            <a:ext cx="9045575" cy="1570038"/>
          </a:xfrm>
        </p:spPr>
        <p:txBody>
          <a:bodyPr/>
          <a:lstStyle/>
          <a:p>
            <a:pPr marL="0" indent="0" algn="l" eaLnBrk="1" hangingPunct="1"/>
            <a:r>
              <a:rPr lang="en-US" sz="4000" smtClean="0">
                <a:solidFill>
                  <a:srgbClr val="FFFFFF"/>
                </a:solidFill>
              </a:rPr>
              <a:t>Disparidad entre equipos:</a:t>
            </a:r>
          </a:p>
        </p:txBody>
      </p:sp>
      <p:graphicFrame>
        <p:nvGraphicFramePr>
          <p:cNvPr id="4" name="3 Tabla"/>
          <p:cNvGraphicFramePr>
            <a:graphicFrameLocks noGrp="1"/>
          </p:cNvGraphicFramePr>
          <p:nvPr/>
        </p:nvGraphicFramePr>
        <p:xfrm>
          <a:off x="0" y="115888"/>
          <a:ext cx="9144000" cy="6486525"/>
        </p:xfrm>
        <a:graphic>
          <a:graphicData uri="http://schemas.openxmlformats.org/drawingml/2006/table">
            <a:tbl>
              <a:tblPr firstRow="1" bandRow="1">
                <a:tableStyleId>{5C22544A-7EE6-4342-B048-85BDC9FD1C3A}</a:tableStyleId>
              </a:tblPr>
              <a:tblGrid>
                <a:gridCol w="3048000"/>
                <a:gridCol w="3048000"/>
                <a:gridCol w="3048000"/>
              </a:tblGrid>
              <a:tr h="926480">
                <a:tc>
                  <a:txBody>
                    <a:bodyPr/>
                    <a:lstStyle/>
                    <a:p>
                      <a:r>
                        <a:rPr lang="es-CL" dirty="0" smtClean="0"/>
                        <a:t>REGIÓN</a:t>
                      </a:r>
                      <a:endParaRPr lang="es-CL" dirty="0"/>
                    </a:p>
                  </a:txBody>
                  <a:tcPr/>
                </a:tc>
                <a:tc>
                  <a:txBody>
                    <a:bodyPr/>
                    <a:lstStyle/>
                    <a:p>
                      <a:r>
                        <a:rPr lang="es-CL" dirty="0" smtClean="0"/>
                        <a:t>COLEGIOS PARTICIPANTES</a:t>
                      </a:r>
                      <a:endParaRPr lang="es-CL" dirty="0"/>
                    </a:p>
                  </a:txBody>
                  <a:tcPr/>
                </a:tc>
                <a:tc>
                  <a:txBody>
                    <a:bodyPr/>
                    <a:lstStyle/>
                    <a:p>
                      <a:r>
                        <a:rPr lang="es-CL" dirty="0" smtClean="0"/>
                        <a:t>COLEGIOS </a:t>
                      </a:r>
                    </a:p>
                    <a:p>
                      <a:r>
                        <a:rPr lang="es-CL" dirty="0" smtClean="0"/>
                        <a:t>CON TODAS LAS FASES COMPLETAS</a:t>
                      </a:r>
                      <a:endParaRPr lang="es-CL" dirty="0"/>
                    </a:p>
                  </a:txBody>
                  <a:tcPr/>
                </a:tc>
              </a:tr>
              <a:tr h="370592">
                <a:tc>
                  <a:txBody>
                    <a:bodyPr/>
                    <a:lstStyle/>
                    <a:p>
                      <a:r>
                        <a:rPr lang="es-CL" dirty="0" smtClean="0"/>
                        <a:t>Arica</a:t>
                      </a:r>
                      <a:r>
                        <a:rPr lang="es-CL" baseline="0" dirty="0" smtClean="0"/>
                        <a:t> y Parinacota</a:t>
                      </a:r>
                      <a:endParaRPr lang="es-CL" dirty="0"/>
                    </a:p>
                  </a:txBody>
                  <a:tcPr/>
                </a:tc>
                <a:tc>
                  <a:txBody>
                    <a:bodyPr/>
                    <a:lstStyle/>
                    <a:p>
                      <a:r>
                        <a:rPr lang="es-CL" dirty="0" smtClean="0"/>
                        <a:t>4</a:t>
                      </a:r>
                      <a:endParaRPr lang="es-CL" dirty="0"/>
                    </a:p>
                  </a:txBody>
                  <a:tcPr/>
                </a:tc>
                <a:tc>
                  <a:txBody>
                    <a:bodyPr/>
                    <a:lstStyle/>
                    <a:p>
                      <a:r>
                        <a:rPr lang="es-CL" dirty="0" smtClean="0"/>
                        <a:t>1</a:t>
                      </a:r>
                      <a:endParaRPr lang="es-CL" dirty="0"/>
                    </a:p>
                  </a:txBody>
                  <a:tcPr/>
                </a:tc>
              </a:tr>
              <a:tr h="370592">
                <a:tc>
                  <a:txBody>
                    <a:bodyPr/>
                    <a:lstStyle/>
                    <a:p>
                      <a:r>
                        <a:rPr lang="es-CL" dirty="0" smtClean="0"/>
                        <a:t>Tarapacá</a:t>
                      </a:r>
                      <a:endParaRPr lang="es-CL" dirty="0"/>
                    </a:p>
                  </a:txBody>
                  <a:tcPr/>
                </a:tc>
                <a:tc>
                  <a:txBody>
                    <a:bodyPr/>
                    <a:lstStyle/>
                    <a:p>
                      <a:r>
                        <a:rPr lang="es-CL" dirty="0" smtClean="0"/>
                        <a:t>3</a:t>
                      </a:r>
                      <a:endParaRPr lang="es-CL" dirty="0"/>
                    </a:p>
                  </a:txBody>
                  <a:tcPr/>
                </a:tc>
                <a:tc>
                  <a:txBody>
                    <a:bodyPr/>
                    <a:lstStyle/>
                    <a:p>
                      <a:r>
                        <a:rPr lang="es-CL" dirty="0" smtClean="0"/>
                        <a:t>3</a:t>
                      </a:r>
                      <a:endParaRPr lang="es-CL" dirty="0"/>
                    </a:p>
                  </a:txBody>
                  <a:tcPr/>
                </a:tc>
              </a:tr>
              <a:tr h="370592">
                <a:tc>
                  <a:txBody>
                    <a:bodyPr/>
                    <a:lstStyle/>
                    <a:p>
                      <a:r>
                        <a:rPr lang="es-CL" dirty="0" smtClean="0"/>
                        <a:t>Antofagasta</a:t>
                      </a:r>
                      <a:endParaRPr lang="es-CL" dirty="0"/>
                    </a:p>
                  </a:txBody>
                  <a:tcPr/>
                </a:tc>
                <a:tc>
                  <a:txBody>
                    <a:bodyPr/>
                    <a:lstStyle/>
                    <a:p>
                      <a:r>
                        <a:rPr lang="es-CL" dirty="0" smtClean="0"/>
                        <a:t>14</a:t>
                      </a:r>
                      <a:endParaRPr lang="es-CL" dirty="0"/>
                    </a:p>
                  </a:txBody>
                  <a:tcPr/>
                </a:tc>
                <a:tc>
                  <a:txBody>
                    <a:bodyPr/>
                    <a:lstStyle/>
                    <a:p>
                      <a:r>
                        <a:rPr lang="es-CL" dirty="0" smtClean="0"/>
                        <a:t>7</a:t>
                      </a:r>
                      <a:endParaRPr lang="es-CL" dirty="0"/>
                    </a:p>
                  </a:txBody>
                  <a:tcPr/>
                </a:tc>
              </a:tr>
              <a:tr h="370592">
                <a:tc>
                  <a:txBody>
                    <a:bodyPr/>
                    <a:lstStyle/>
                    <a:p>
                      <a:r>
                        <a:rPr lang="es-CL" dirty="0" smtClean="0"/>
                        <a:t>Atacama</a:t>
                      </a:r>
                      <a:endParaRPr lang="es-CL" dirty="0"/>
                    </a:p>
                  </a:txBody>
                  <a:tcPr/>
                </a:tc>
                <a:tc>
                  <a:txBody>
                    <a:bodyPr/>
                    <a:lstStyle/>
                    <a:p>
                      <a:r>
                        <a:rPr lang="es-CL" dirty="0" smtClean="0"/>
                        <a:t>10</a:t>
                      </a:r>
                      <a:endParaRPr lang="es-CL" dirty="0"/>
                    </a:p>
                  </a:txBody>
                  <a:tcPr/>
                </a:tc>
                <a:tc>
                  <a:txBody>
                    <a:bodyPr/>
                    <a:lstStyle/>
                    <a:p>
                      <a:r>
                        <a:rPr lang="es-CL" dirty="0" smtClean="0"/>
                        <a:t>8</a:t>
                      </a:r>
                      <a:endParaRPr lang="es-CL" dirty="0"/>
                    </a:p>
                  </a:txBody>
                  <a:tcPr/>
                </a:tc>
              </a:tr>
              <a:tr h="370592">
                <a:tc>
                  <a:txBody>
                    <a:bodyPr/>
                    <a:lstStyle/>
                    <a:p>
                      <a:r>
                        <a:rPr lang="es-CL" dirty="0" smtClean="0"/>
                        <a:t>Coquimbo</a:t>
                      </a:r>
                      <a:endParaRPr lang="es-CL" dirty="0"/>
                    </a:p>
                  </a:txBody>
                  <a:tcPr/>
                </a:tc>
                <a:tc>
                  <a:txBody>
                    <a:bodyPr/>
                    <a:lstStyle/>
                    <a:p>
                      <a:r>
                        <a:rPr lang="es-CL" dirty="0" smtClean="0"/>
                        <a:t>12</a:t>
                      </a:r>
                      <a:endParaRPr lang="es-CL" dirty="0"/>
                    </a:p>
                  </a:txBody>
                  <a:tcPr/>
                </a:tc>
                <a:tc>
                  <a:txBody>
                    <a:bodyPr/>
                    <a:lstStyle/>
                    <a:p>
                      <a:r>
                        <a:rPr lang="es-CL" dirty="0" smtClean="0"/>
                        <a:t>7</a:t>
                      </a:r>
                      <a:endParaRPr lang="es-CL" dirty="0"/>
                    </a:p>
                  </a:txBody>
                  <a:tcPr/>
                </a:tc>
              </a:tr>
              <a:tr h="370592">
                <a:tc>
                  <a:txBody>
                    <a:bodyPr/>
                    <a:lstStyle/>
                    <a:p>
                      <a:r>
                        <a:rPr lang="es-CL" dirty="0" smtClean="0"/>
                        <a:t>Valparaíso</a:t>
                      </a:r>
                      <a:endParaRPr lang="es-CL" dirty="0"/>
                    </a:p>
                  </a:txBody>
                  <a:tcPr/>
                </a:tc>
                <a:tc>
                  <a:txBody>
                    <a:bodyPr/>
                    <a:lstStyle/>
                    <a:p>
                      <a:r>
                        <a:rPr lang="es-CL" dirty="0" smtClean="0"/>
                        <a:t>14</a:t>
                      </a:r>
                      <a:endParaRPr lang="es-CL" dirty="0"/>
                    </a:p>
                  </a:txBody>
                  <a:tcPr/>
                </a:tc>
                <a:tc>
                  <a:txBody>
                    <a:bodyPr/>
                    <a:lstStyle/>
                    <a:p>
                      <a:r>
                        <a:rPr lang="es-CL" dirty="0" smtClean="0"/>
                        <a:t>8</a:t>
                      </a:r>
                      <a:endParaRPr lang="es-CL" dirty="0"/>
                    </a:p>
                  </a:txBody>
                  <a:tcPr/>
                </a:tc>
              </a:tr>
              <a:tr h="370592">
                <a:tc>
                  <a:txBody>
                    <a:bodyPr/>
                    <a:lstStyle/>
                    <a:p>
                      <a:r>
                        <a:rPr lang="es-CL" dirty="0" smtClean="0"/>
                        <a:t>Metropolitana</a:t>
                      </a:r>
                      <a:endParaRPr lang="es-CL" dirty="0"/>
                    </a:p>
                  </a:txBody>
                  <a:tcPr/>
                </a:tc>
                <a:tc>
                  <a:txBody>
                    <a:bodyPr/>
                    <a:lstStyle/>
                    <a:p>
                      <a:r>
                        <a:rPr lang="es-CL" dirty="0" smtClean="0"/>
                        <a:t>17</a:t>
                      </a:r>
                      <a:endParaRPr lang="es-CL" dirty="0"/>
                    </a:p>
                  </a:txBody>
                  <a:tcPr/>
                </a:tc>
                <a:tc>
                  <a:txBody>
                    <a:bodyPr/>
                    <a:lstStyle/>
                    <a:p>
                      <a:r>
                        <a:rPr lang="es-CL" dirty="0" smtClean="0"/>
                        <a:t>6</a:t>
                      </a:r>
                      <a:endParaRPr lang="es-CL" dirty="0"/>
                    </a:p>
                  </a:txBody>
                  <a:tcPr/>
                </a:tc>
              </a:tr>
              <a:tr h="370592">
                <a:tc>
                  <a:txBody>
                    <a:bodyPr/>
                    <a:lstStyle/>
                    <a:p>
                      <a:r>
                        <a:rPr lang="es-CL" dirty="0" smtClean="0"/>
                        <a:t>Del Libertador B. O’Higgins</a:t>
                      </a:r>
                      <a:endParaRPr lang="es-CL" dirty="0"/>
                    </a:p>
                  </a:txBody>
                  <a:tcPr/>
                </a:tc>
                <a:tc>
                  <a:txBody>
                    <a:bodyPr/>
                    <a:lstStyle/>
                    <a:p>
                      <a:r>
                        <a:rPr lang="es-CL" dirty="0" smtClean="0"/>
                        <a:t>15</a:t>
                      </a:r>
                      <a:endParaRPr lang="es-CL" dirty="0"/>
                    </a:p>
                  </a:txBody>
                  <a:tcPr/>
                </a:tc>
                <a:tc>
                  <a:txBody>
                    <a:bodyPr/>
                    <a:lstStyle/>
                    <a:p>
                      <a:r>
                        <a:rPr lang="es-CL" dirty="0" smtClean="0"/>
                        <a:t>8</a:t>
                      </a:r>
                      <a:endParaRPr lang="es-CL" dirty="0"/>
                    </a:p>
                  </a:txBody>
                  <a:tcPr/>
                </a:tc>
              </a:tr>
              <a:tr h="370592">
                <a:tc>
                  <a:txBody>
                    <a:bodyPr/>
                    <a:lstStyle/>
                    <a:p>
                      <a:r>
                        <a:rPr lang="es-CL" dirty="0" smtClean="0"/>
                        <a:t>Del Maule</a:t>
                      </a:r>
                      <a:endParaRPr lang="es-CL" dirty="0"/>
                    </a:p>
                  </a:txBody>
                  <a:tcPr/>
                </a:tc>
                <a:tc>
                  <a:txBody>
                    <a:bodyPr/>
                    <a:lstStyle/>
                    <a:p>
                      <a:r>
                        <a:rPr lang="es-CL" dirty="0" smtClean="0"/>
                        <a:t>22</a:t>
                      </a:r>
                      <a:endParaRPr lang="es-CL" dirty="0"/>
                    </a:p>
                  </a:txBody>
                  <a:tcPr/>
                </a:tc>
                <a:tc>
                  <a:txBody>
                    <a:bodyPr/>
                    <a:lstStyle/>
                    <a:p>
                      <a:r>
                        <a:rPr lang="es-CL" dirty="0" smtClean="0"/>
                        <a:t>6</a:t>
                      </a:r>
                      <a:endParaRPr lang="es-CL" dirty="0"/>
                    </a:p>
                  </a:txBody>
                  <a:tcPr/>
                </a:tc>
              </a:tr>
              <a:tr h="370592">
                <a:tc>
                  <a:txBody>
                    <a:bodyPr/>
                    <a:lstStyle/>
                    <a:p>
                      <a:r>
                        <a:rPr lang="es-CL" dirty="0" smtClean="0"/>
                        <a:t>Del </a:t>
                      </a:r>
                      <a:r>
                        <a:rPr lang="es-CL" dirty="0" err="1" smtClean="0"/>
                        <a:t>Bío</a:t>
                      </a:r>
                      <a:r>
                        <a:rPr lang="es-CL" dirty="0" smtClean="0"/>
                        <a:t> </a:t>
                      </a:r>
                      <a:r>
                        <a:rPr lang="es-CL" dirty="0" err="1" smtClean="0"/>
                        <a:t>Bío</a:t>
                      </a:r>
                      <a:endParaRPr lang="es-CL" dirty="0"/>
                    </a:p>
                  </a:txBody>
                  <a:tcPr/>
                </a:tc>
                <a:tc>
                  <a:txBody>
                    <a:bodyPr/>
                    <a:lstStyle/>
                    <a:p>
                      <a:r>
                        <a:rPr lang="es-CL" dirty="0" smtClean="0"/>
                        <a:t>24</a:t>
                      </a:r>
                      <a:endParaRPr lang="es-CL" dirty="0"/>
                    </a:p>
                  </a:txBody>
                  <a:tcPr/>
                </a:tc>
                <a:tc>
                  <a:txBody>
                    <a:bodyPr/>
                    <a:lstStyle/>
                    <a:p>
                      <a:r>
                        <a:rPr lang="es-CL" dirty="0" smtClean="0"/>
                        <a:t>14</a:t>
                      </a:r>
                      <a:endParaRPr lang="es-CL" dirty="0"/>
                    </a:p>
                  </a:txBody>
                  <a:tcPr/>
                </a:tc>
              </a:tr>
              <a:tr h="370592">
                <a:tc>
                  <a:txBody>
                    <a:bodyPr/>
                    <a:lstStyle/>
                    <a:p>
                      <a:r>
                        <a:rPr lang="es-CL" dirty="0" smtClean="0"/>
                        <a:t>De la Araucanía</a:t>
                      </a:r>
                      <a:endParaRPr lang="es-CL" dirty="0"/>
                    </a:p>
                  </a:txBody>
                  <a:tcPr/>
                </a:tc>
                <a:tc>
                  <a:txBody>
                    <a:bodyPr/>
                    <a:lstStyle/>
                    <a:p>
                      <a:r>
                        <a:rPr lang="es-CL" dirty="0" smtClean="0"/>
                        <a:t>10</a:t>
                      </a:r>
                      <a:endParaRPr lang="es-CL" dirty="0"/>
                    </a:p>
                  </a:txBody>
                  <a:tcPr/>
                </a:tc>
                <a:tc>
                  <a:txBody>
                    <a:bodyPr/>
                    <a:lstStyle/>
                    <a:p>
                      <a:r>
                        <a:rPr lang="es-CL" dirty="0" smtClean="0"/>
                        <a:t>8</a:t>
                      </a:r>
                      <a:endParaRPr lang="es-CL" dirty="0"/>
                    </a:p>
                  </a:txBody>
                  <a:tcPr/>
                </a:tc>
              </a:tr>
              <a:tr h="370592">
                <a:tc>
                  <a:txBody>
                    <a:bodyPr/>
                    <a:lstStyle/>
                    <a:p>
                      <a:r>
                        <a:rPr lang="es-CL" dirty="0" smtClean="0"/>
                        <a:t>De los Ríos</a:t>
                      </a:r>
                      <a:endParaRPr lang="es-CL" dirty="0"/>
                    </a:p>
                  </a:txBody>
                  <a:tcPr/>
                </a:tc>
                <a:tc>
                  <a:txBody>
                    <a:bodyPr/>
                    <a:lstStyle/>
                    <a:p>
                      <a:r>
                        <a:rPr lang="es-CL" dirty="0" smtClean="0"/>
                        <a:t>7</a:t>
                      </a:r>
                      <a:endParaRPr lang="es-CL" dirty="0"/>
                    </a:p>
                  </a:txBody>
                  <a:tcPr/>
                </a:tc>
                <a:tc>
                  <a:txBody>
                    <a:bodyPr/>
                    <a:lstStyle/>
                    <a:p>
                      <a:r>
                        <a:rPr lang="es-CL" dirty="0" smtClean="0"/>
                        <a:t>4</a:t>
                      </a:r>
                      <a:endParaRPr lang="es-CL" dirty="0"/>
                    </a:p>
                  </a:txBody>
                  <a:tcPr/>
                </a:tc>
              </a:tr>
              <a:tr h="370592">
                <a:tc>
                  <a:txBody>
                    <a:bodyPr/>
                    <a:lstStyle/>
                    <a:p>
                      <a:r>
                        <a:rPr lang="es-CL" dirty="0" smtClean="0"/>
                        <a:t>De los</a:t>
                      </a:r>
                      <a:r>
                        <a:rPr lang="es-CL" baseline="0" dirty="0" smtClean="0"/>
                        <a:t> Lagos</a:t>
                      </a:r>
                      <a:endParaRPr lang="es-CL" dirty="0"/>
                    </a:p>
                  </a:txBody>
                  <a:tcPr/>
                </a:tc>
                <a:tc>
                  <a:txBody>
                    <a:bodyPr/>
                    <a:lstStyle/>
                    <a:p>
                      <a:r>
                        <a:rPr lang="es-CL" dirty="0" smtClean="0"/>
                        <a:t>5</a:t>
                      </a:r>
                      <a:endParaRPr lang="es-CL" dirty="0"/>
                    </a:p>
                  </a:txBody>
                  <a:tcPr/>
                </a:tc>
                <a:tc>
                  <a:txBody>
                    <a:bodyPr/>
                    <a:lstStyle/>
                    <a:p>
                      <a:r>
                        <a:rPr lang="es-CL" dirty="0" smtClean="0"/>
                        <a:t>3</a:t>
                      </a:r>
                      <a:endParaRPr lang="es-CL" dirty="0"/>
                    </a:p>
                  </a:txBody>
                  <a:tcPr/>
                </a:tc>
              </a:tr>
              <a:tr h="370592">
                <a:tc>
                  <a:txBody>
                    <a:bodyPr/>
                    <a:lstStyle/>
                    <a:p>
                      <a:r>
                        <a:rPr lang="es-CL" dirty="0" err="1" smtClean="0"/>
                        <a:t>Aysen</a:t>
                      </a:r>
                      <a:endParaRPr lang="es-CL" dirty="0"/>
                    </a:p>
                  </a:txBody>
                  <a:tcPr/>
                </a:tc>
                <a:tc>
                  <a:txBody>
                    <a:bodyPr/>
                    <a:lstStyle/>
                    <a:p>
                      <a:r>
                        <a:rPr lang="es-CL" dirty="0" smtClean="0"/>
                        <a:t>4</a:t>
                      </a:r>
                      <a:endParaRPr lang="es-CL" dirty="0"/>
                    </a:p>
                  </a:txBody>
                  <a:tcPr/>
                </a:tc>
                <a:tc>
                  <a:txBody>
                    <a:bodyPr/>
                    <a:lstStyle/>
                    <a:p>
                      <a:r>
                        <a:rPr lang="es-CL" dirty="0" smtClean="0"/>
                        <a:t>2</a:t>
                      </a:r>
                      <a:endParaRPr lang="es-CL" dirty="0"/>
                    </a:p>
                  </a:txBody>
                  <a:tcPr/>
                </a:tc>
              </a:tr>
              <a:tr h="370592">
                <a:tc>
                  <a:txBody>
                    <a:bodyPr/>
                    <a:lstStyle/>
                    <a:p>
                      <a:r>
                        <a:rPr lang="es-CL" dirty="0" smtClean="0"/>
                        <a:t>Magallanes</a:t>
                      </a:r>
                      <a:endParaRPr lang="es-CL" dirty="0"/>
                    </a:p>
                  </a:txBody>
                  <a:tcPr/>
                </a:tc>
                <a:tc>
                  <a:txBody>
                    <a:bodyPr/>
                    <a:lstStyle/>
                    <a:p>
                      <a:r>
                        <a:rPr lang="es-CL" dirty="0" smtClean="0"/>
                        <a:t>6</a:t>
                      </a:r>
                      <a:endParaRPr lang="es-CL" dirty="0"/>
                    </a:p>
                  </a:txBody>
                  <a:tcPr/>
                </a:tc>
                <a:tc>
                  <a:txBody>
                    <a:bodyPr/>
                    <a:lstStyle/>
                    <a:p>
                      <a:r>
                        <a:rPr lang="es-CL" dirty="0" smtClean="0"/>
                        <a:t>5</a:t>
                      </a:r>
                      <a:endParaRPr lang="es-CL" dirty="0"/>
                    </a:p>
                  </a:txBody>
                  <a:tcPr/>
                </a:tc>
              </a:tr>
            </a:tbl>
          </a:graphicData>
        </a:graphic>
      </p:graphicFrame>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268413"/>
            <a:ext cx="8642350" cy="3097212"/>
          </a:xfrm>
        </p:spPr>
        <p:txBody>
          <a:bodyPr/>
          <a:lstStyle/>
          <a:p>
            <a:pPr marL="0" eaLnBrk="1" hangingPunct="1">
              <a:spcBef>
                <a:spcPts val="600"/>
              </a:spcBef>
              <a:buFont typeface="Lucida Grande" pitchFamily="-80" charset="0"/>
              <a:buNone/>
              <a:defRPr/>
            </a:pPr>
            <a:r>
              <a:rPr lang="es-CL" sz="2800" dirty="0" smtClean="0">
                <a:solidFill>
                  <a:srgbClr val="FFFFFF"/>
                </a:solidFill>
              </a:rPr>
              <a:t>Los equipos presentan distintos niveles de preparación y experiencia. Esto se traduce en una disparidad entre las expectativas de los jugadores.</a:t>
            </a:r>
          </a:p>
          <a:p>
            <a:pPr marL="0" algn="just" eaLnBrk="1" hangingPunct="1">
              <a:spcBef>
                <a:spcPts val="600"/>
              </a:spcBef>
              <a:buFont typeface="Lucida Grande" pitchFamily="-80" charset="0"/>
              <a:buNone/>
              <a:defRPr/>
            </a:pPr>
            <a:endParaRPr lang="es-CL" sz="2000" dirty="0" smtClean="0">
              <a:solidFill>
                <a:srgbClr val="FFFFFF"/>
              </a:solidFill>
            </a:endParaRPr>
          </a:p>
          <a:p>
            <a:pPr marL="0" algn="ctr" eaLnBrk="1" hangingPunct="1">
              <a:spcBef>
                <a:spcPts val="600"/>
              </a:spcBef>
              <a:buFont typeface="Lucida Grande" pitchFamily="-80" charset="0"/>
              <a:buNone/>
              <a:defRPr/>
            </a:pPr>
            <a:r>
              <a:rPr lang="es-CL" sz="1400" i="1" dirty="0" smtClean="0">
                <a:solidFill>
                  <a:srgbClr val="FFFFFF"/>
                </a:solidFill>
              </a:rPr>
              <a:t>“En un principio tenía miedo, porque competíamos con colegios muy importantes de la Región, y pensábamos que no íbamos a salir campeonas regionales, pero bueno, lo logramos, logramos salir campeonas regionales con mucho trabajo y perseverancia por lograr nuestras metas.”</a:t>
            </a:r>
          </a:p>
          <a:p>
            <a:pPr marL="0" algn="just" eaLnBrk="1" hangingPunct="1">
              <a:spcBef>
                <a:spcPts val="600"/>
              </a:spcBef>
              <a:buFont typeface="Lucida Grande" pitchFamily="-80" charset="0"/>
              <a:buNone/>
              <a:defRPr/>
            </a:pPr>
            <a:endParaRPr lang="es-CL" sz="1200" dirty="0" smtClean="0">
              <a:solidFill>
                <a:srgbClr val="FFFFFF"/>
              </a:solidFill>
            </a:endParaRPr>
          </a:p>
          <a:p>
            <a:pPr marL="0" algn="just" eaLnBrk="1" hangingPunct="1">
              <a:spcBef>
                <a:spcPts val="600"/>
              </a:spcBef>
              <a:buFont typeface="Lucida Grande" pitchFamily="-80" charset="0"/>
              <a:buNone/>
              <a:defRPr/>
            </a:pPr>
            <a:endParaRPr lang="es-CL" sz="1200" dirty="0" smtClean="0">
              <a:solidFill>
                <a:srgbClr val="FFFFFF"/>
              </a:solidFill>
            </a:endParaRPr>
          </a:p>
          <a:p>
            <a:pPr marL="0" algn="just" eaLnBrk="1" hangingPunct="1">
              <a:spcBef>
                <a:spcPts val="600"/>
              </a:spcBef>
              <a:buFont typeface="Lucida Grande" pitchFamily="-80" charset="0"/>
              <a:buNone/>
              <a:defRPr/>
            </a:pPr>
            <a:endParaRPr lang="es-CL" sz="1200" dirty="0" smtClean="0">
              <a:solidFill>
                <a:srgbClr val="FFFFFF"/>
              </a:solidFill>
            </a:endParaRPr>
          </a:p>
          <a:p>
            <a:pPr marL="0" algn="just" eaLnBrk="1" hangingPunct="1">
              <a:spcBef>
                <a:spcPts val="600"/>
              </a:spcBef>
              <a:buFont typeface="Lucida Grande" pitchFamily="-80" charset="0"/>
              <a:buNone/>
              <a:defRPr/>
            </a:pPr>
            <a:endParaRPr lang="es-CL" sz="1200" dirty="0" smtClean="0">
              <a:solidFill>
                <a:srgbClr val="FFFFFF"/>
              </a:solidFill>
            </a:endParaRPr>
          </a:p>
          <a:p>
            <a:pPr algn="just" eaLnBrk="1" hangingPunct="1">
              <a:buFont typeface="Lucida Grande" pitchFamily="-80" charset="0"/>
              <a:buNone/>
              <a:defRPr/>
            </a:pPr>
            <a:endParaRPr lang="es-CL" dirty="0" smtClean="0">
              <a:solidFill>
                <a:srgbClr val="FFFFFF"/>
              </a:solidFill>
            </a:endParaRPr>
          </a:p>
          <a:p>
            <a:pPr algn="just" eaLnBrk="1" hangingPunct="1">
              <a:buFont typeface="Lucida Grande" pitchFamily="-80" charset="0"/>
              <a:buNone/>
              <a:defRPr/>
            </a:pPr>
            <a:endParaRPr lang="es-CL" dirty="0" smtClean="0">
              <a:solidFill>
                <a:srgbClr val="FFFFFF"/>
              </a:solidFill>
            </a:endParaRPr>
          </a:p>
        </p:txBody>
      </p:sp>
      <p:sp>
        <p:nvSpPr>
          <p:cNvPr id="124930" name="4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Expectativas Previas</a:t>
            </a:r>
          </a:p>
        </p:txBody>
      </p:sp>
      <p:sp>
        <p:nvSpPr>
          <p:cNvPr id="124931" name="5 Título"/>
          <p:cNvSpPr>
            <a:spLocks noGrp="1"/>
          </p:cNvSpPr>
          <p:nvPr>
            <p:ph type="title"/>
          </p:nvPr>
        </p:nvSpPr>
        <p:spPr/>
        <p:txBody>
          <a:bodyPr/>
          <a:lstStyle/>
          <a:p>
            <a:pPr eaLnBrk="1" hangingPunct="1"/>
            <a:endParaRPr lang="es-CL" smtClean="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268413"/>
            <a:ext cx="8642350" cy="3097212"/>
          </a:xfrm>
        </p:spPr>
        <p:txBody>
          <a:bodyPr/>
          <a:lstStyle/>
          <a:p>
            <a:pPr marL="0" eaLnBrk="1" hangingPunct="1">
              <a:spcBef>
                <a:spcPts val="600"/>
              </a:spcBef>
              <a:buFont typeface="Lucida Grande" pitchFamily="-80" charset="0"/>
              <a:buNone/>
              <a:defRPr/>
            </a:pPr>
            <a:r>
              <a:rPr lang="es-CL" sz="2800" dirty="0" smtClean="0">
                <a:solidFill>
                  <a:srgbClr val="FFFFFF"/>
                </a:solidFill>
              </a:rPr>
              <a:t>Al preguntarles como se imaginaban el juego antes de participar, nos damos cuenta de que el torneo superó con creces sus expectativas, ya que se lo imaginaban: más pequeño; Con menos recursos; Más parecido a un debate; Más desorganizado; Menos serio; Más fácil; Menos intenso.</a:t>
            </a:r>
          </a:p>
          <a:p>
            <a:pPr marL="0" algn="just" eaLnBrk="1" hangingPunct="1">
              <a:spcBef>
                <a:spcPts val="600"/>
              </a:spcBef>
              <a:buFont typeface="Lucida Grande" pitchFamily="-80" charset="0"/>
              <a:buNone/>
              <a:defRPr/>
            </a:pPr>
            <a:endParaRPr lang="es-CL" sz="1200" dirty="0" smtClean="0">
              <a:solidFill>
                <a:srgbClr val="FFFFFF"/>
              </a:solidFill>
            </a:endParaRPr>
          </a:p>
          <a:p>
            <a:pPr marL="0" algn="ctr" eaLnBrk="1" hangingPunct="1">
              <a:spcBef>
                <a:spcPts val="600"/>
              </a:spcBef>
              <a:buFont typeface="Lucida Grande" pitchFamily="-80" charset="0"/>
              <a:buNone/>
              <a:defRPr/>
            </a:pPr>
            <a:r>
              <a:rPr lang="es-CL" sz="1400" i="1" dirty="0" smtClean="0">
                <a:solidFill>
                  <a:srgbClr val="FFFFFF"/>
                </a:solidFill>
              </a:rPr>
              <a:t>“La verdad es que no nos llamaba mucho la atención, lo encontrábamos como un concurso más, algo no tan, algo ahí no más, como superficial. Pero después que investigamos más, nos dimos cuenta que nos involucraba muchísimo, que necesitaba el cien por ciento de nuestro tiempo, que nos dedicáramos al máximo nuestros espacios, y no nos arrepentimos de haber participado. Estamos muy satisfechos.”</a:t>
            </a:r>
          </a:p>
          <a:p>
            <a:pPr marL="0" algn="just" eaLnBrk="1" hangingPunct="1">
              <a:spcBef>
                <a:spcPts val="600"/>
              </a:spcBef>
              <a:buFont typeface="Lucida Grande" pitchFamily="-80" charset="0"/>
              <a:buNone/>
              <a:defRPr/>
            </a:pPr>
            <a:endParaRPr lang="es-CL" sz="1200" dirty="0" smtClean="0">
              <a:solidFill>
                <a:srgbClr val="FFFFFF"/>
              </a:solidFill>
            </a:endParaRPr>
          </a:p>
          <a:p>
            <a:pPr marL="0" algn="just" eaLnBrk="1" hangingPunct="1">
              <a:spcBef>
                <a:spcPts val="600"/>
              </a:spcBef>
              <a:buFont typeface="Lucida Grande" pitchFamily="-80" charset="0"/>
              <a:buNone/>
              <a:defRPr/>
            </a:pPr>
            <a:endParaRPr lang="es-CL" sz="1200" dirty="0" smtClean="0">
              <a:solidFill>
                <a:srgbClr val="FFFFFF"/>
              </a:solidFill>
            </a:endParaRPr>
          </a:p>
          <a:p>
            <a:pPr marL="0" algn="just" eaLnBrk="1" hangingPunct="1">
              <a:spcBef>
                <a:spcPts val="600"/>
              </a:spcBef>
              <a:buFont typeface="Lucida Grande" pitchFamily="-80" charset="0"/>
              <a:buNone/>
              <a:defRPr/>
            </a:pPr>
            <a:endParaRPr lang="es-CL" sz="1200" dirty="0" smtClean="0">
              <a:solidFill>
                <a:srgbClr val="FFFFFF"/>
              </a:solidFill>
            </a:endParaRPr>
          </a:p>
          <a:p>
            <a:pPr marL="0" algn="just" eaLnBrk="1" hangingPunct="1">
              <a:spcBef>
                <a:spcPts val="600"/>
              </a:spcBef>
              <a:buFont typeface="Lucida Grande" pitchFamily="-80" charset="0"/>
              <a:buNone/>
              <a:defRPr/>
            </a:pPr>
            <a:endParaRPr lang="es-CL" sz="1200" dirty="0" smtClean="0">
              <a:solidFill>
                <a:srgbClr val="FFFFFF"/>
              </a:solidFill>
            </a:endParaRPr>
          </a:p>
          <a:p>
            <a:pPr marL="0" algn="just" eaLnBrk="1" hangingPunct="1">
              <a:spcBef>
                <a:spcPts val="600"/>
              </a:spcBef>
              <a:buFont typeface="Lucida Grande" pitchFamily="-80" charset="0"/>
              <a:buNone/>
              <a:defRPr/>
            </a:pPr>
            <a:endParaRPr lang="es-CL" sz="1200" dirty="0" smtClean="0">
              <a:solidFill>
                <a:srgbClr val="FFFFFF"/>
              </a:solidFill>
            </a:endParaRPr>
          </a:p>
          <a:p>
            <a:pPr algn="just" eaLnBrk="1" hangingPunct="1">
              <a:buFont typeface="Lucida Grande" pitchFamily="-80" charset="0"/>
              <a:buNone/>
              <a:defRPr/>
            </a:pPr>
            <a:endParaRPr lang="es-CL" dirty="0" smtClean="0">
              <a:solidFill>
                <a:srgbClr val="FFFFFF"/>
              </a:solidFill>
            </a:endParaRPr>
          </a:p>
          <a:p>
            <a:pPr algn="just" eaLnBrk="1" hangingPunct="1">
              <a:buFont typeface="Lucida Grande" pitchFamily="-80" charset="0"/>
              <a:buNone/>
              <a:defRPr/>
            </a:pPr>
            <a:endParaRPr lang="es-CL" dirty="0" smtClean="0">
              <a:solidFill>
                <a:srgbClr val="FFFFFF"/>
              </a:solidFill>
            </a:endParaRPr>
          </a:p>
        </p:txBody>
      </p:sp>
      <p:sp>
        <p:nvSpPr>
          <p:cNvPr id="126978" name="4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Expectativas Previas</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971550" y="1268413"/>
            <a:ext cx="7581900" cy="2832100"/>
          </a:xfrm>
        </p:spPr>
        <p:txBody>
          <a:bodyPr/>
          <a:lstStyle/>
          <a:p>
            <a:pPr marL="0" algn="just" eaLnBrk="1" hangingPunct="1">
              <a:buFont typeface="Lucida Grande" pitchFamily="-80" charset="0"/>
              <a:buNone/>
              <a:defRPr/>
            </a:pPr>
            <a:r>
              <a:rPr lang="es-CL" sz="2000" dirty="0" smtClean="0">
                <a:solidFill>
                  <a:srgbClr val="FFFFFF"/>
                </a:solidFill>
              </a:rPr>
              <a:t>En general se considera que la organización del torneo ha sido muy buena y que la metodología del juego es innovadora y funciona bien. </a:t>
            </a:r>
          </a:p>
          <a:p>
            <a:pPr marL="0" algn="just" eaLnBrk="1" hangingPunct="1">
              <a:buFont typeface="Lucida Grande" pitchFamily="-80" charset="0"/>
              <a:buNone/>
              <a:defRPr/>
            </a:pPr>
            <a:r>
              <a:rPr lang="es-CL" sz="2000" dirty="0" smtClean="0">
                <a:solidFill>
                  <a:srgbClr val="FFFFFF"/>
                </a:solidFill>
              </a:rPr>
              <a:t>Se valora la instancia de estar todos juntos en un hotel en Valparaíso.</a:t>
            </a:r>
          </a:p>
          <a:p>
            <a:pPr marL="0" algn="just" eaLnBrk="1" hangingPunct="1">
              <a:buFont typeface="Lucida Grande" pitchFamily="-80" charset="0"/>
              <a:buNone/>
              <a:defRPr/>
            </a:pPr>
            <a:r>
              <a:rPr lang="es-CL" sz="2000" dirty="0" smtClean="0">
                <a:solidFill>
                  <a:srgbClr val="FFFFFF"/>
                </a:solidFill>
              </a:rPr>
              <a:t>Los tiempos dedicados a cada fase son vistos como apropiados.</a:t>
            </a:r>
          </a:p>
          <a:p>
            <a:pPr marL="0" algn="just" eaLnBrk="1" hangingPunct="1">
              <a:buFont typeface="Lucida Grande" pitchFamily="-80" charset="0"/>
              <a:buNone/>
              <a:defRPr/>
            </a:pPr>
            <a:r>
              <a:rPr lang="es-CL" sz="2000" dirty="0" smtClean="0">
                <a:solidFill>
                  <a:srgbClr val="FFFFFF"/>
                </a:solidFill>
              </a:rPr>
              <a:t>Se aprecia que hayan diferentes actividades donde diferentes integrantes del equipo pueden asumir roles (exponer, hacer el video, hacer el afiche, escribir la iniciativa, conseguir los patrocinios)</a:t>
            </a:r>
          </a:p>
          <a:p>
            <a:pPr marL="0" algn="just" eaLnBrk="1" hangingPunct="1">
              <a:buFont typeface="Lucida Grande" pitchFamily="-80" charset="0"/>
              <a:buNone/>
              <a:defRPr/>
            </a:pPr>
            <a:r>
              <a:rPr lang="es-CL" sz="2000" dirty="0" smtClean="0">
                <a:solidFill>
                  <a:srgbClr val="FFFFFF"/>
                </a:solidFill>
              </a:rPr>
              <a:t>El sistema de votación fue lo que causó más polémica.</a:t>
            </a:r>
          </a:p>
          <a:p>
            <a:pPr algn="just" eaLnBrk="1" hangingPunct="1">
              <a:buFont typeface="Lucida Grande" pitchFamily="-80" charset="0"/>
              <a:buNone/>
              <a:defRPr/>
            </a:pPr>
            <a:endParaRPr lang="es-CL" dirty="0" smtClean="0">
              <a:solidFill>
                <a:srgbClr val="FFFFFF"/>
              </a:solidFill>
            </a:endParaRPr>
          </a:p>
          <a:p>
            <a:pPr algn="just" eaLnBrk="1" hangingPunct="1">
              <a:buFont typeface="Lucida Grande" pitchFamily="-80" charset="0"/>
              <a:buNone/>
              <a:defRPr/>
            </a:pPr>
            <a:endParaRPr lang="es-CL" dirty="0" smtClean="0">
              <a:solidFill>
                <a:srgbClr val="FFFFFF"/>
              </a:solidFill>
            </a:endParaRPr>
          </a:p>
          <a:p>
            <a:pPr algn="just" eaLnBrk="1" hangingPunct="1">
              <a:buFont typeface="Lucida Grande" pitchFamily="-80" charset="0"/>
              <a:buNone/>
              <a:defRPr/>
            </a:pPr>
            <a:endParaRPr lang="es-CL" sz="1400" dirty="0" smtClean="0">
              <a:solidFill>
                <a:srgbClr val="FFFFFF"/>
              </a:solidFill>
            </a:endParaRPr>
          </a:p>
        </p:txBody>
      </p:sp>
      <p:sp>
        <p:nvSpPr>
          <p:cNvPr id="129026" name="3 Flecha derecha"/>
          <p:cNvSpPr>
            <a:spLocks noChangeArrowheads="1"/>
          </p:cNvSpPr>
          <p:nvPr/>
        </p:nvSpPr>
        <p:spPr bwMode="auto">
          <a:xfrm>
            <a:off x="395288" y="1484313"/>
            <a:ext cx="576262" cy="360362"/>
          </a:xfrm>
          <a:prstGeom prst="rightArrow">
            <a:avLst>
              <a:gd name="adj1" fmla="val 50000"/>
              <a:gd name="adj2" fmla="val 49972"/>
            </a:avLst>
          </a:prstGeom>
          <a:solidFill>
            <a:srgbClr val="FF0000"/>
          </a:solidFill>
          <a:ln w="3175" algn="ctr">
            <a:solidFill>
              <a:srgbClr val="000000"/>
            </a:solidFill>
            <a:round/>
            <a:headEnd/>
            <a:tailEnd/>
          </a:ln>
        </p:spPr>
        <p:txBody>
          <a:bodyPr/>
          <a:lstStyle/>
          <a:p>
            <a:endParaRPr lang="es-CL"/>
          </a:p>
        </p:txBody>
      </p:sp>
      <p:sp>
        <p:nvSpPr>
          <p:cNvPr id="129027" name="4 Flecha derecha"/>
          <p:cNvSpPr>
            <a:spLocks noChangeArrowheads="1"/>
          </p:cNvSpPr>
          <p:nvPr/>
        </p:nvSpPr>
        <p:spPr bwMode="auto">
          <a:xfrm>
            <a:off x="395288" y="2349500"/>
            <a:ext cx="576262" cy="358775"/>
          </a:xfrm>
          <a:prstGeom prst="rightArrow">
            <a:avLst>
              <a:gd name="adj1" fmla="val 50000"/>
              <a:gd name="adj2" fmla="val 50194"/>
            </a:avLst>
          </a:prstGeom>
          <a:solidFill>
            <a:srgbClr val="FF0000"/>
          </a:solidFill>
          <a:ln w="3175" algn="ctr">
            <a:solidFill>
              <a:srgbClr val="000000"/>
            </a:solidFill>
            <a:round/>
            <a:headEnd/>
            <a:tailEnd/>
          </a:ln>
        </p:spPr>
        <p:txBody>
          <a:bodyPr/>
          <a:lstStyle/>
          <a:p>
            <a:endParaRPr lang="es-CL"/>
          </a:p>
        </p:txBody>
      </p:sp>
      <p:sp>
        <p:nvSpPr>
          <p:cNvPr id="129028" name="5 Flecha derecha"/>
          <p:cNvSpPr>
            <a:spLocks noChangeArrowheads="1"/>
          </p:cNvSpPr>
          <p:nvPr/>
        </p:nvSpPr>
        <p:spPr bwMode="auto">
          <a:xfrm>
            <a:off x="395288" y="2997200"/>
            <a:ext cx="576262" cy="360363"/>
          </a:xfrm>
          <a:prstGeom prst="rightArrow">
            <a:avLst>
              <a:gd name="adj1" fmla="val 50000"/>
              <a:gd name="adj2" fmla="val 49972"/>
            </a:avLst>
          </a:prstGeom>
          <a:solidFill>
            <a:srgbClr val="FF0000"/>
          </a:solidFill>
          <a:ln w="3175" algn="ctr">
            <a:solidFill>
              <a:srgbClr val="000000"/>
            </a:solidFill>
            <a:round/>
            <a:headEnd/>
            <a:tailEnd/>
          </a:ln>
        </p:spPr>
        <p:txBody>
          <a:bodyPr/>
          <a:lstStyle/>
          <a:p>
            <a:endParaRPr lang="es-CL"/>
          </a:p>
        </p:txBody>
      </p:sp>
      <p:sp>
        <p:nvSpPr>
          <p:cNvPr id="129029" name="6 Flecha derecha"/>
          <p:cNvSpPr>
            <a:spLocks noChangeArrowheads="1"/>
          </p:cNvSpPr>
          <p:nvPr/>
        </p:nvSpPr>
        <p:spPr bwMode="auto">
          <a:xfrm>
            <a:off x="395288" y="3500438"/>
            <a:ext cx="576262" cy="360362"/>
          </a:xfrm>
          <a:prstGeom prst="rightArrow">
            <a:avLst>
              <a:gd name="adj1" fmla="val 50000"/>
              <a:gd name="adj2" fmla="val 49972"/>
            </a:avLst>
          </a:prstGeom>
          <a:solidFill>
            <a:srgbClr val="FF0000"/>
          </a:solidFill>
          <a:ln w="3175" algn="ctr">
            <a:solidFill>
              <a:srgbClr val="000000"/>
            </a:solidFill>
            <a:round/>
            <a:headEnd/>
            <a:tailEnd/>
          </a:ln>
        </p:spPr>
        <p:txBody>
          <a:bodyPr/>
          <a:lstStyle/>
          <a:p>
            <a:endParaRPr lang="es-CL"/>
          </a:p>
        </p:txBody>
      </p:sp>
      <p:sp>
        <p:nvSpPr>
          <p:cNvPr id="129030" name="7 Flecha derecha"/>
          <p:cNvSpPr>
            <a:spLocks noChangeArrowheads="1"/>
          </p:cNvSpPr>
          <p:nvPr/>
        </p:nvSpPr>
        <p:spPr bwMode="auto">
          <a:xfrm>
            <a:off x="395288" y="4652963"/>
            <a:ext cx="576262" cy="360362"/>
          </a:xfrm>
          <a:prstGeom prst="rightArrow">
            <a:avLst>
              <a:gd name="adj1" fmla="val 50000"/>
              <a:gd name="adj2" fmla="val 49972"/>
            </a:avLst>
          </a:prstGeom>
          <a:solidFill>
            <a:srgbClr val="FF0000"/>
          </a:solidFill>
          <a:ln w="3175" algn="ctr">
            <a:solidFill>
              <a:srgbClr val="000000"/>
            </a:solidFill>
            <a:round/>
            <a:headEnd/>
            <a:tailEnd/>
          </a:ln>
        </p:spPr>
        <p:txBody>
          <a:bodyPr/>
          <a:lstStyle/>
          <a:p>
            <a:endParaRPr lang="es-CL"/>
          </a:p>
        </p:txBody>
      </p:sp>
      <p:sp>
        <p:nvSpPr>
          <p:cNvPr id="129031" name="9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Metodología del Torneo</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3 Marcador de número de diapositiva"/>
          <p:cNvSpPr>
            <a:spLocks noGrp="1"/>
          </p:cNvSpPr>
          <p:nvPr>
            <p:ph type="sldNum" sz="quarter" idx="10"/>
          </p:nvPr>
        </p:nvSpPr>
        <p:spPr>
          <a:xfrm>
            <a:off x="8027988" y="6237288"/>
            <a:ext cx="312737" cy="304800"/>
          </a:xfrm>
          <a:noFill/>
        </p:spPr>
        <p:txBody>
          <a:bodyPr/>
          <a:lstStyle/>
          <a:p>
            <a:fld id="{BA354A93-7C3B-446C-A9D2-DE59AAAC6A35}" type="slidenum">
              <a:rPr lang="en-US" smtClean="0"/>
              <a:pPr/>
              <a:t>58</a:t>
            </a:fld>
            <a:endParaRPr lang="en-US" smtClean="0"/>
          </a:p>
        </p:txBody>
      </p:sp>
      <p:sp>
        <p:nvSpPr>
          <p:cNvPr id="131074" name="9 CuadroTexto">
            <a:hlinkClick r:id="rId2" action="ppaction://hlinksldjump"/>
          </p:cNvPr>
          <p:cNvSpPr txBox="1">
            <a:spLocks noChangeArrowheads="1"/>
          </p:cNvSpPr>
          <p:nvPr/>
        </p:nvSpPr>
        <p:spPr bwMode="auto">
          <a:xfrm>
            <a:off x="611188" y="1341438"/>
            <a:ext cx="5494337" cy="646112"/>
          </a:xfrm>
          <a:prstGeom prst="rect">
            <a:avLst/>
          </a:prstGeom>
          <a:noFill/>
          <a:ln w="9525">
            <a:noFill/>
            <a:miter lim="800000"/>
            <a:headEnd/>
            <a:tailEnd/>
          </a:ln>
        </p:spPr>
        <p:txBody>
          <a:bodyPr wrap="none">
            <a:spAutoFit/>
          </a:bodyPr>
          <a:lstStyle/>
          <a:p>
            <a:r>
              <a:rPr lang="es-CL" sz="3600" b="1">
                <a:solidFill>
                  <a:srgbClr val="FFFFFF"/>
                </a:solidFill>
              </a:rPr>
              <a:t>Martes 22 de Noviembre</a:t>
            </a:r>
          </a:p>
        </p:txBody>
      </p:sp>
      <p:sp>
        <p:nvSpPr>
          <p:cNvPr id="131075" name="10 CuadroTexto">
            <a:hlinkClick r:id="rId3" action="ppaction://hlinksldjump"/>
          </p:cNvPr>
          <p:cNvSpPr txBox="1">
            <a:spLocks noChangeArrowheads="1"/>
          </p:cNvSpPr>
          <p:nvPr/>
        </p:nvSpPr>
        <p:spPr bwMode="auto">
          <a:xfrm>
            <a:off x="684213" y="1916113"/>
            <a:ext cx="1303337" cy="369887"/>
          </a:xfrm>
          <a:prstGeom prst="rect">
            <a:avLst/>
          </a:prstGeom>
          <a:noFill/>
          <a:ln w="9525">
            <a:noFill/>
            <a:miter lim="800000"/>
            <a:headEnd/>
            <a:tailEnd/>
          </a:ln>
        </p:spPr>
        <p:txBody>
          <a:bodyPr wrap="none">
            <a:spAutoFit/>
          </a:bodyPr>
          <a:lstStyle/>
          <a:p>
            <a:pPr>
              <a:buFont typeface="Arial" charset="0"/>
              <a:buChar char="•"/>
            </a:pPr>
            <a:r>
              <a:rPr lang="es-CL">
                <a:solidFill>
                  <a:srgbClr val="FFFFFF"/>
                </a:solidFill>
              </a:rPr>
              <a:t> La Previa</a:t>
            </a:r>
          </a:p>
        </p:txBody>
      </p:sp>
      <p:sp>
        <p:nvSpPr>
          <p:cNvPr id="131076" name="11 CuadroTexto">
            <a:hlinkClick r:id="rId4" action="ppaction://hlinksldjump"/>
          </p:cNvPr>
          <p:cNvSpPr txBox="1">
            <a:spLocks noChangeArrowheads="1"/>
          </p:cNvSpPr>
          <p:nvPr/>
        </p:nvSpPr>
        <p:spPr bwMode="auto">
          <a:xfrm>
            <a:off x="684213" y="2276475"/>
            <a:ext cx="1290637" cy="369888"/>
          </a:xfrm>
          <a:prstGeom prst="rect">
            <a:avLst/>
          </a:prstGeom>
          <a:noFill/>
          <a:ln w="9525">
            <a:noFill/>
            <a:miter lim="800000"/>
            <a:headEnd/>
            <a:tailEnd/>
          </a:ln>
        </p:spPr>
        <p:txBody>
          <a:bodyPr wrap="none">
            <a:spAutoFit/>
          </a:bodyPr>
          <a:lstStyle/>
          <a:p>
            <a:pPr>
              <a:buFont typeface="Arial" charset="0"/>
              <a:buChar char="•"/>
            </a:pPr>
            <a:r>
              <a:rPr lang="es-CL">
                <a:solidFill>
                  <a:srgbClr val="FFFFFF"/>
                </a:solidFill>
              </a:rPr>
              <a:t> Acuerdos</a:t>
            </a:r>
          </a:p>
        </p:txBody>
      </p:sp>
      <p:sp>
        <p:nvSpPr>
          <p:cNvPr id="131077" name="12 CuadroTexto">
            <a:hlinkClick r:id="rId5" action="ppaction://hlinksldjump"/>
          </p:cNvPr>
          <p:cNvSpPr txBox="1">
            <a:spLocks noChangeArrowheads="1"/>
          </p:cNvSpPr>
          <p:nvPr/>
        </p:nvSpPr>
        <p:spPr bwMode="auto">
          <a:xfrm>
            <a:off x="2325688" y="1916113"/>
            <a:ext cx="2855912" cy="369887"/>
          </a:xfrm>
          <a:prstGeom prst="rect">
            <a:avLst/>
          </a:prstGeom>
          <a:noFill/>
          <a:ln w="9525">
            <a:noFill/>
            <a:miter lim="800000"/>
            <a:headEnd/>
            <a:tailEnd/>
          </a:ln>
        </p:spPr>
        <p:txBody>
          <a:bodyPr wrap="none">
            <a:spAutoFit/>
          </a:bodyPr>
          <a:lstStyle/>
          <a:p>
            <a:pPr>
              <a:buFont typeface="Arial" charset="0"/>
              <a:buChar char="•"/>
            </a:pPr>
            <a:r>
              <a:rPr lang="es-CL">
                <a:solidFill>
                  <a:srgbClr val="FFFFFF"/>
                </a:solidFill>
              </a:rPr>
              <a:t> La catarsis y la maravilla</a:t>
            </a:r>
          </a:p>
        </p:txBody>
      </p:sp>
      <p:sp>
        <p:nvSpPr>
          <p:cNvPr id="131078" name="13 CuadroTexto">
            <a:hlinkClick r:id="rId6" action="ppaction://hlinksldjump"/>
          </p:cNvPr>
          <p:cNvSpPr txBox="1">
            <a:spLocks noChangeArrowheads="1"/>
          </p:cNvSpPr>
          <p:nvPr/>
        </p:nvSpPr>
        <p:spPr bwMode="auto">
          <a:xfrm>
            <a:off x="2325688" y="2266950"/>
            <a:ext cx="2894012" cy="369888"/>
          </a:xfrm>
          <a:prstGeom prst="rect">
            <a:avLst/>
          </a:prstGeom>
          <a:noFill/>
          <a:ln w="9525">
            <a:noFill/>
            <a:miter lim="800000"/>
            <a:headEnd/>
            <a:tailEnd/>
          </a:ln>
        </p:spPr>
        <p:txBody>
          <a:bodyPr wrap="none">
            <a:spAutoFit/>
          </a:bodyPr>
          <a:lstStyle/>
          <a:p>
            <a:pPr>
              <a:buFont typeface="Arial" charset="0"/>
              <a:buChar char="•"/>
            </a:pPr>
            <a:r>
              <a:rPr lang="es-CL">
                <a:solidFill>
                  <a:srgbClr val="FFFFFF"/>
                </a:solidFill>
              </a:rPr>
              <a:t> Expectativas para la final</a:t>
            </a:r>
          </a:p>
        </p:txBody>
      </p:sp>
      <p:sp>
        <p:nvSpPr>
          <p:cNvPr id="131079" name="14 CuadroTexto">
            <a:hlinkClick r:id="rId7" action="ppaction://hlinksldjump"/>
          </p:cNvPr>
          <p:cNvSpPr txBox="1">
            <a:spLocks noChangeArrowheads="1"/>
          </p:cNvSpPr>
          <p:nvPr/>
        </p:nvSpPr>
        <p:spPr bwMode="auto">
          <a:xfrm>
            <a:off x="611188" y="2782888"/>
            <a:ext cx="6135687" cy="646112"/>
          </a:xfrm>
          <a:prstGeom prst="rect">
            <a:avLst/>
          </a:prstGeom>
          <a:noFill/>
          <a:ln w="9525">
            <a:noFill/>
            <a:miter lim="800000"/>
            <a:headEnd/>
            <a:tailEnd/>
          </a:ln>
        </p:spPr>
        <p:txBody>
          <a:bodyPr wrap="none">
            <a:spAutoFit/>
          </a:bodyPr>
          <a:lstStyle/>
          <a:p>
            <a:r>
              <a:rPr lang="es-CL" sz="3600" b="1">
                <a:solidFill>
                  <a:srgbClr val="FFFFFF"/>
                </a:solidFill>
              </a:rPr>
              <a:t>Miércoles 23 de Noviembre</a:t>
            </a:r>
          </a:p>
        </p:txBody>
      </p:sp>
      <p:sp>
        <p:nvSpPr>
          <p:cNvPr id="131080" name="15 CuadroTexto">
            <a:hlinkClick r:id="rId8" action="ppaction://hlinksldjump"/>
          </p:cNvPr>
          <p:cNvSpPr txBox="1">
            <a:spLocks noChangeArrowheads="1"/>
          </p:cNvSpPr>
          <p:nvPr/>
        </p:nvSpPr>
        <p:spPr bwMode="auto">
          <a:xfrm>
            <a:off x="684213" y="3284538"/>
            <a:ext cx="1611312" cy="369887"/>
          </a:xfrm>
          <a:prstGeom prst="rect">
            <a:avLst/>
          </a:prstGeom>
          <a:noFill/>
          <a:ln w="9525">
            <a:noFill/>
            <a:miter lim="800000"/>
            <a:headEnd/>
            <a:tailEnd/>
          </a:ln>
        </p:spPr>
        <p:txBody>
          <a:bodyPr wrap="none">
            <a:spAutoFit/>
          </a:bodyPr>
          <a:lstStyle/>
          <a:p>
            <a:pPr>
              <a:buFont typeface="Arial" charset="0"/>
              <a:buChar char="•"/>
            </a:pPr>
            <a:r>
              <a:rPr lang="es-CL">
                <a:solidFill>
                  <a:srgbClr val="FFFFFF"/>
                </a:solidFill>
              </a:rPr>
              <a:t> La Dinámica</a:t>
            </a:r>
          </a:p>
        </p:txBody>
      </p:sp>
      <p:sp>
        <p:nvSpPr>
          <p:cNvPr id="131081" name="16 CuadroTexto">
            <a:hlinkClick r:id="rId9" action="ppaction://hlinksldjump"/>
          </p:cNvPr>
          <p:cNvSpPr txBox="1">
            <a:spLocks noChangeArrowheads="1"/>
          </p:cNvSpPr>
          <p:nvPr/>
        </p:nvSpPr>
        <p:spPr bwMode="auto">
          <a:xfrm>
            <a:off x="684213" y="3635375"/>
            <a:ext cx="2098675" cy="369888"/>
          </a:xfrm>
          <a:prstGeom prst="rect">
            <a:avLst/>
          </a:prstGeom>
          <a:noFill/>
          <a:ln w="9525">
            <a:noFill/>
            <a:miter lim="800000"/>
            <a:headEnd/>
            <a:tailEnd/>
          </a:ln>
        </p:spPr>
        <p:txBody>
          <a:bodyPr wrap="none">
            <a:spAutoFit/>
          </a:bodyPr>
          <a:lstStyle/>
          <a:p>
            <a:pPr>
              <a:buFont typeface="Arial" charset="0"/>
              <a:buChar char="•"/>
            </a:pPr>
            <a:r>
              <a:rPr lang="es-CL">
                <a:solidFill>
                  <a:srgbClr val="FFFFFF"/>
                </a:solidFill>
              </a:rPr>
              <a:t> Iniciativas de Ley</a:t>
            </a:r>
          </a:p>
        </p:txBody>
      </p:sp>
      <p:sp>
        <p:nvSpPr>
          <p:cNvPr id="131082" name="17 CuadroTexto">
            <a:hlinkClick r:id="rId10" action="ppaction://hlinksldjump"/>
          </p:cNvPr>
          <p:cNvSpPr txBox="1">
            <a:spLocks noChangeArrowheads="1"/>
          </p:cNvSpPr>
          <p:nvPr/>
        </p:nvSpPr>
        <p:spPr bwMode="auto">
          <a:xfrm>
            <a:off x="3092450" y="3500438"/>
            <a:ext cx="1984375" cy="369887"/>
          </a:xfrm>
          <a:prstGeom prst="rect">
            <a:avLst/>
          </a:prstGeom>
          <a:noFill/>
          <a:ln w="9525">
            <a:noFill/>
            <a:miter lim="800000"/>
            <a:headEnd/>
            <a:tailEnd/>
          </a:ln>
        </p:spPr>
        <p:txBody>
          <a:bodyPr wrap="none">
            <a:spAutoFit/>
          </a:bodyPr>
          <a:lstStyle/>
          <a:p>
            <a:pPr>
              <a:buFont typeface="Arial" charset="0"/>
              <a:buChar char="•"/>
            </a:pPr>
            <a:r>
              <a:rPr lang="es-CL">
                <a:solidFill>
                  <a:srgbClr val="FFFFFF"/>
                </a:solidFill>
              </a:rPr>
              <a:t> Rol del Profesor</a:t>
            </a:r>
          </a:p>
        </p:txBody>
      </p:sp>
      <p:sp>
        <p:nvSpPr>
          <p:cNvPr id="131083" name="18 CuadroTexto">
            <a:hlinkClick r:id="rId11" action="ppaction://hlinksldjump"/>
          </p:cNvPr>
          <p:cNvSpPr txBox="1">
            <a:spLocks noChangeArrowheads="1"/>
          </p:cNvSpPr>
          <p:nvPr/>
        </p:nvSpPr>
        <p:spPr bwMode="auto">
          <a:xfrm>
            <a:off x="5564188" y="3357563"/>
            <a:ext cx="1816100" cy="368300"/>
          </a:xfrm>
          <a:prstGeom prst="rect">
            <a:avLst/>
          </a:prstGeom>
          <a:noFill/>
          <a:ln w="9525">
            <a:noFill/>
            <a:miter lim="800000"/>
            <a:headEnd/>
            <a:tailEnd/>
          </a:ln>
        </p:spPr>
        <p:txBody>
          <a:bodyPr wrap="none">
            <a:spAutoFit/>
          </a:bodyPr>
          <a:lstStyle/>
          <a:p>
            <a:pPr>
              <a:buFont typeface="Arial" charset="0"/>
              <a:buChar char="•"/>
            </a:pPr>
            <a:r>
              <a:rPr lang="es-CL">
                <a:solidFill>
                  <a:srgbClr val="FFFFFF"/>
                </a:solidFill>
              </a:rPr>
              <a:t> Rol del Jurado</a:t>
            </a:r>
          </a:p>
        </p:txBody>
      </p:sp>
      <p:sp>
        <p:nvSpPr>
          <p:cNvPr id="131084" name="19 CuadroTexto">
            <a:hlinkClick r:id="rId12" action="ppaction://hlinksldjump"/>
          </p:cNvPr>
          <p:cNvSpPr txBox="1">
            <a:spLocks noChangeArrowheads="1"/>
          </p:cNvSpPr>
          <p:nvPr/>
        </p:nvSpPr>
        <p:spPr bwMode="auto">
          <a:xfrm>
            <a:off x="5580063" y="3708400"/>
            <a:ext cx="1214437" cy="368300"/>
          </a:xfrm>
          <a:prstGeom prst="rect">
            <a:avLst/>
          </a:prstGeom>
          <a:noFill/>
          <a:ln w="9525">
            <a:noFill/>
            <a:miter lim="800000"/>
            <a:headEnd/>
            <a:tailEnd/>
          </a:ln>
        </p:spPr>
        <p:txBody>
          <a:bodyPr wrap="none">
            <a:spAutoFit/>
          </a:bodyPr>
          <a:lstStyle/>
          <a:p>
            <a:pPr>
              <a:buFont typeface="Arial" charset="0"/>
              <a:buChar char="•"/>
            </a:pPr>
            <a:r>
              <a:rPr lang="es-CL">
                <a:solidFill>
                  <a:srgbClr val="FFFFFF"/>
                </a:solidFill>
              </a:rPr>
              <a:t> Votación</a:t>
            </a:r>
          </a:p>
        </p:txBody>
      </p:sp>
      <p:sp>
        <p:nvSpPr>
          <p:cNvPr id="131085" name="20 CuadroTexto">
            <a:hlinkClick r:id="rId13" action="ppaction://hlinksldjump"/>
          </p:cNvPr>
          <p:cNvSpPr txBox="1">
            <a:spLocks noChangeArrowheads="1"/>
          </p:cNvSpPr>
          <p:nvPr/>
        </p:nvSpPr>
        <p:spPr bwMode="auto">
          <a:xfrm>
            <a:off x="611188" y="4151313"/>
            <a:ext cx="4519612" cy="646112"/>
          </a:xfrm>
          <a:prstGeom prst="rect">
            <a:avLst/>
          </a:prstGeom>
          <a:noFill/>
          <a:ln w="9525">
            <a:noFill/>
            <a:miter lim="800000"/>
            <a:headEnd/>
            <a:tailEnd/>
          </a:ln>
        </p:spPr>
        <p:txBody>
          <a:bodyPr wrap="none">
            <a:spAutoFit/>
          </a:bodyPr>
          <a:lstStyle/>
          <a:p>
            <a:r>
              <a:rPr lang="es-CL" sz="3600" b="1">
                <a:solidFill>
                  <a:srgbClr val="FFFFFF"/>
                </a:solidFill>
              </a:rPr>
              <a:t>Cierre y Premiación</a:t>
            </a:r>
          </a:p>
        </p:txBody>
      </p:sp>
      <p:sp>
        <p:nvSpPr>
          <p:cNvPr id="131086" name="21 CuadroTexto">
            <a:hlinkClick r:id="rId14" action="ppaction://hlinksldjump"/>
          </p:cNvPr>
          <p:cNvSpPr txBox="1">
            <a:spLocks noChangeArrowheads="1"/>
          </p:cNvSpPr>
          <p:nvPr/>
        </p:nvSpPr>
        <p:spPr bwMode="auto">
          <a:xfrm>
            <a:off x="7596188" y="6237288"/>
            <a:ext cx="1185862" cy="369887"/>
          </a:xfrm>
          <a:prstGeom prst="rect">
            <a:avLst/>
          </a:prstGeom>
          <a:noFill/>
          <a:ln w="9525">
            <a:noFill/>
            <a:miter lim="800000"/>
            <a:headEnd/>
            <a:tailEnd/>
          </a:ln>
        </p:spPr>
        <p:txBody>
          <a:bodyPr wrap="none">
            <a:spAutoFit/>
          </a:bodyPr>
          <a:lstStyle/>
          <a:p>
            <a:r>
              <a:rPr lang="es-CL">
                <a:solidFill>
                  <a:srgbClr val="AEAEAE"/>
                </a:solidFill>
              </a:rPr>
              <a:t>Continuar</a:t>
            </a:r>
          </a:p>
        </p:txBody>
      </p:sp>
      <p:sp>
        <p:nvSpPr>
          <p:cNvPr id="131087" name="24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Metodología del Torneo</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908050"/>
            <a:ext cx="8569325" cy="2946400"/>
          </a:xfrm>
        </p:spPr>
        <p:txBody>
          <a:bodyPr/>
          <a:lstStyle/>
          <a:p>
            <a:pPr marL="0" algn="just" eaLnBrk="1" hangingPunct="1">
              <a:spcBef>
                <a:spcPts val="0"/>
              </a:spcBef>
              <a:spcAft>
                <a:spcPts val="1800"/>
              </a:spcAft>
              <a:buFont typeface="Lucida Grande" pitchFamily="-80" charset="0"/>
              <a:buNone/>
              <a:defRPr/>
            </a:pPr>
            <a:r>
              <a:rPr lang="es-CL" sz="2000" dirty="0" smtClean="0">
                <a:solidFill>
                  <a:srgbClr val="FFFFFF"/>
                </a:solidFill>
              </a:rPr>
              <a:t>Es considerada atractiva pero fue un foco de distorsiones e incomodidades, por 2 motivos. a) La Plataforma (cambio de </a:t>
            </a:r>
            <a:r>
              <a:rPr lang="es-CL" sz="2000" dirty="0" err="1" smtClean="0">
                <a:solidFill>
                  <a:srgbClr val="FFFFFF"/>
                </a:solidFill>
              </a:rPr>
              <a:t>facebook</a:t>
            </a:r>
            <a:r>
              <a:rPr lang="es-CL" sz="2000" dirty="0" smtClean="0">
                <a:solidFill>
                  <a:srgbClr val="FFFFFF"/>
                </a:solidFill>
              </a:rPr>
              <a:t>). b) Democracia directa: sensación de injusticia debido a diferencias en capacidades de captar seguidores entre ciudades grandes y pequeñas</a:t>
            </a:r>
            <a:endParaRPr lang="es-CL" sz="1400" i="1" dirty="0" smtClean="0">
              <a:solidFill>
                <a:srgbClr val="FFFFFF"/>
              </a:solidFill>
            </a:endParaRPr>
          </a:p>
          <a:p>
            <a:pPr marL="0" indent="-514350" algn="ctr" eaLnBrk="1" hangingPunct="1">
              <a:spcBef>
                <a:spcPts val="0"/>
              </a:spcBef>
              <a:spcAft>
                <a:spcPts val="1200"/>
              </a:spcAft>
              <a:buFont typeface="Lucida Grande" pitchFamily="-80" charset="0"/>
              <a:buNone/>
              <a:defRPr/>
            </a:pPr>
            <a:r>
              <a:rPr lang="es-CL" sz="1400" i="1" dirty="0" smtClean="0">
                <a:solidFill>
                  <a:srgbClr val="FFFFFF"/>
                </a:solidFill>
              </a:rPr>
              <a:t>“Creo que no me agrada mucho la parte online. Porque por ejemplo mi Región se ve muy en desventaja. Porque nosotros somos súper pocos habitantes, y qué pasa con las regiones que tienen muchos habitantes, como la Metropolitana, entonces sacan ventaja. Y eso es </a:t>
            </a:r>
            <a:r>
              <a:rPr lang="es-CL" sz="1400" i="1" dirty="0" err="1" smtClean="0">
                <a:solidFill>
                  <a:srgbClr val="FFFFFF"/>
                </a:solidFill>
              </a:rPr>
              <a:t>fome</a:t>
            </a:r>
            <a:r>
              <a:rPr lang="es-CL" sz="1400" i="1" dirty="0" smtClean="0">
                <a:solidFill>
                  <a:srgbClr val="FFFFFF"/>
                </a:solidFill>
              </a:rPr>
              <a:t>.”</a:t>
            </a:r>
          </a:p>
          <a:p>
            <a:pPr marL="0" indent="-514350" algn="ctr" eaLnBrk="1" hangingPunct="1">
              <a:buFont typeface="Lucida Grande" pitchFamily="-80" charset="0"/>
              <a:buNone/>
              <a:defRPr/>
            </a:pPr>
            <a:r>
              <a:rPr lang="es-CL" sz="1400" i="1" dirty="0" smtClean="0">
                <a:solidFill>
                  <a:srgbClr val="FFFFFF"/>
                </a:solidFill>
              </a:rPr>
              <a:t>“La parte </a:t>
            </a:r>
            <a:r>
              <a:rPr lang="es-CL" sz="1400" i="1" dirty="0" err="1" smtClean="0">
                <a:solidFill>
                  <a:srgbClr val="FFFFFF"/>
                </a:solidFill>
              </a:rPr>
              <a:t>on</a:t>
            </a:r>
            <a:r>
              <a:rPr lang="es-CL" sz="1400" i="1" dirty="0" smtClean="0">
                <a:solidFill>
                  <a:srgbClr val="FFFFFF"/>
                </a:solidFill>
              </a:rPr>
              <a:t> line no me parece muy justa, porque gana el que tiene  más amigos. O el que tiene más contactos. Y no necesariamente el que tiene la mejor iniciativa. Y eso no me parece muy justo, pero es parte del juego. “</a:t>
            </a:r>
          </a:p>
          <a:p>
            <a:pPr marL="0" indent="-514350" algn="just" eaLnBrk="1" hangingPunct="1">
              <a:buFont typeface="Lucida Grande" pitchFamily="-80" charset="0"/>
              <a:buNone/>
              <a:defRPr/>
            </a:pPr>
            <a:endParaRPr lang="es-CL" sz="1800" dirty="0" smtClean="0">
              <a:solidFill>
                <a:srgbClr val="FFFFFF"/>
              </a:solidFill>
            </a:endParaRPr>
          </a:p>
          <a:p>
            <a:pPr algn="just" eaLnBrk="1" hangingPunct="1">
              <a:buFont typeface="Lucida Grande" pitchFamily="-80" charset="0"/>
              <a:buNone/>
              <a:defRPr/>
            </a:pPr>
            <a:endParaRPr lang="es-CL" dirty="0" smtClean="0">
              <a:solidFill>
                <a:srgbClr val="FFFFFF"/>
              </a:solidFill>
            </a:endParaRPr>
          </a:p>
        </p:txBody>
      </p:sp>
      <p:sp>
        <p:nvSpPr>
          <p:cNvPr id="132098"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32099" name="6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Fase Online</a:t>
            </a:r>
          </a:p>
        </p:txBody>
      </p:sp>
      <p:sp>
        <p:nvSpPr>
          <p:cNvPr id="132100" name="5 Rectángulo"/>
          <p:cNvSpPr>
            <a:spLocks noChangeArrowheads="1"/>
          </p:cNvSpPr>
          <p:nvPr/>
        </p:nvSpPr>
        <p:spPr bwMode="auto">
          <a:xfrm>
            <a:off x="179388" y="4149725"/>
            <a:ext cx="8640762" cy="954088"/>
          </a:xfrm>
          <a:prstGeom prst="rect">
            <a:avLst/>
          </a:prstGeom>
          <a:noFill/>
          <a:ln w="9525">
            <a:noFill/>
            <a:miter lim="800000"/>
            <a:headEnd/>
            <a:tailEnd/>
          </a:ln>
        </p:spPr>
        <p:txBody>
          <a:bodyPr>
            <a:spAutoFit/>
          </a:bodyPr>
          <a:lstStyle/>
          <a:p>
            <a:pPr indent="-514350" algn="ctr"/>
            <a:r>
              <a:rPr lang="es-CL" sz="2000">
                <a:solidFill>
                  <a:srgbClr val="FFFFFF"/>
                </a:solidFill>
              </a:rPr>
              <a:t>Necesidad de crear </a:t>
            </a:r>
            <a:r>
              <a:rPr lang="es-CL" sz="2800">
                <a:solidFill>
                  <a:srgbClr val="FFFFFF"/>
                </a:solidFill>
              </a:rPr>
              <a:t>una herramienta </a:t>
            </a:r>
            <a:r>
              <a:rPr lang="es-CL" sz="2000">
                <a:solidFill>
                  <a:srgbClr val="FFFFFF"/>
                </a:solidFill>
              </a:rPr>
              <a:t>propia de votación, que coloque a </a:t>
            </a:r>
            <a:r>
              <a:rPr lang="es-CL" sz="2800">
                <a:solidFill>
                  <a:srgbClr val="FFFFFF"/>
                </a:solidFill>
              </a:rPr>
              <a:t>iniciativas en igualdad </a:t>
            </a:r>
            <a:r>
              <a:rPr lang="es-CL" sz="2000">
                <a:solidFill>
                  <a:srgbClr val="FFFFFF"/>
                </a:solidFill>
              </a:rPr>
              <a:t>de condiciones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3074">
                                            <p:txEl>
                                              <p:pRg st="0" end="0"/>
                                            </p:txEl>
                                          </p:spTgt>
                                        </p:tgtEl>
                                      </p:cBhvr>
                                    </p:animEffect>
                                    <p:set>
                                      <p:cBhvr>
                                        <p:cTn id="7" dur="1" fill="hold">
                                          <p:stCondLst>
                                            <p:cond delay="999"/>
                                          </p:stCondLst>
                                        </p:cTn>
                                        <p:tgtEl>
                                          <p:spTgt spid="3074">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3074">
                                            <p:txEl>
                                              <p:pRg st="1" end="1"/>
                                            </p:txEl>
                                          </p:spTgt>
                                        </p:tgtEl>
                                      </p:cBhvr>
                                    </p:animEffect>
                                    <p:set>
                                      <p:cBhvr>
                                        <p:cTn id="10" dur="1" fill="hold">
                                          <p:stCondLst>
                                            <p:cond delay="999"/>
                                          </p:stCondLst>
                                        </p:cTn>
                                        <p:tgtEl>
                                          <p:spTgt spid="3074">
                                            <p:txEl>
                                              <p:pRg st="1" end="1"/>
                                            </p:txEl>
                                          </p:spTgt>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3074">
                                            <p:txEl>
                                              <p:pRg st="2" end="2"/>
                                            </p:txEl>
                                          </p:spTgt>
                                        </p:tgtEl>
                                      </p:cBhvr>
                                    </p:animEffect>
                                    <p:set>
                                      <p:cBhvr>
                                        <p:cTn id="13" dur="1" fill="hold">
                                          <p:stCondLst>
                                            <p:cond delay="999"/>
                                          </p:stCondLst>
                                        </p:cTn>
                                        <p:tgtEl>
                                          <p:spTgt spid="3074">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body" idx="1"/>
          </p:nvPr>
        </p:nvSpPr>
        <p:spPr>
          <a:xfrm>
            <a:off x="276225" y="812800"/>
            <a:ext cx="8301038" cy="2832100"/>
          </a:xfrm>
        </p:spPr>
        <p:txBody>
          <a:bodyPr/>
          <a:lstStyle/>
          <a:p>
            <a:pPr marL="0" algn="ctr" eaLnBrk="1" hangingPunct="1">
              <a:buFont typeface="Lucida Grande"/>
              <a:buNone/>
            </a:pPr>
            <a:endParaRPr lang="es-CL" sz="1400" i="1" smtClean="0">
              <a:solidFill>
                <a:srgbClr val="FFFFFF"/>
              </a:solidFill>
            </a:endParaRPr>
          </a:p>
          <a:p>
            <a:pPr marL="0" algn="just" eaLnBrk="1" hangingPunct="1">
              <a:buFont typeface="Lucida Grande"/>
              <a:buNone/>
            </a:pPr>
            <a:r>
              <a:rPr lang="es-CL" sz="1800" smtClean="0">
                <a:solidFill>
                  <a:srgbClr val="FFFFFF"/>
                </a:solidFill>
              </a:rPr>
              <a:t>Ambas actividades fueron muy bien evaluadas por todos los participantes, ya que permitió que el torneo fuera más dinámico,  que más gente conociera las iniciativas y a los diferentes equipos interiorizarse más con las iniciativas de los otros, fue entretenido y permitió la participación de otros compañeros que no eran parte del equipo deliberante.</a:t>
            </a:r>
          </a:p>
          <a:p>
            <a:pPr marL="0" algn="just" eaLnBrk="1" hangingPunct="1">
              <a:buFont typeface="Lucida Grande"/>
              <a:buNone/>
            </a:pPr>
            <a:endParaRPr lang="es-CL" sz="1800" smtClean="0">
              <a:solidFill>
                <a:srgbClr val="FFFFFF"/>
              </a:solidFill>
            </a:endParaRPr>
          </a:p>
          <a:p>
            <a:pPr marL="0" algn="ctr" eaLnBrk="1" hangingPunct="1">
              <a:buFont typeface="Lucida Grande"/>
              <a:buNone/>
            </a:pPr>
            <a:r>
              <a:rPr lang="es-CL" sz="1400" i="1" smtClean="0">
                <a:solidFill>
                  <a:srgbClr val="FFFFFF"/>
                </a:solidFill>
              </a:rPr>
              <a:t>“Si yo creo que es importante esa parte, para la motivación que no salga muy monótona, preparamos un discurso o vemos que es lo que falta y lo apoyamos. Creo que es importante también hacer algo más divertido, más dinámico, que también motiva a los jóvenes en cierto aspecto. Que hacer un video por ejemplo de que… nosotros hacemos videos porque nos gusta o sea de otra manera tienen que llegar a los jóvenes, como decía no les gusta la política pero probablemente les guste nuestra propuesta a través de algo bien divertido que son los videos o un afiche.”</a:t>
            </a:r>
          </a:p>
          <a:p>
            <a:pPr marL="0" algn="ctr" eaLnBrk="1" hangingPunct="1">
              <a:buFont typeface="Lucida Grande"/>
              <a:buNone/>
            </a:pPr>
            <a:endParaRPr lang="es-CL" sz="1400" i="1" smtClean="0">
              <a:solidFill>
                <a:srgbClr val="FFFFFF"/>
              </a:solidFill>
            </a:endParaRPr>
          </a:p>
          <a:p>
            <a:pPr marL="0" algn="just" eaLnBrk="1" hangingPunct="1">
              <a:buFont typeface="Lucida Grande"/>
              <a:buNone/>
            </a:pPr>
            <a:r>
              <a:rPr lang="es-CL" sz="1800" smtClean="0">
                <a:solidFill>
                  <a:srgbClr val="FFFFFF"/>
                </a:solidFill>
              </a:rPr>
              <a:t>La única crítica negativa fue con respecto al tiempo que hubo que invertir en hacerlos, lo cual resultó un poco desgastante.</a:t>
            </a:r>
          </a:p>
          <a:p>
            <a:pPr marL="0" algn="ctr" eaLnBrk="1" hangingPunct="1">
              <a:buFont typeface="Lucida Grande"/>
              <a:buNone/>
            </a:pPr>
            <a:endParaRPr lang="es-CL" sz="1400" i="1" smtClean="0">
              <a:solidFill>
                <a:srgbClr val="FFFFFF"/>
              </a:solidFill>
            </a:endParaRPr>
          </a:p>
        </p:txBody>
      </p:sp>
      <p:sp>
        <p:nvSpPr>
          <p:cNvPr id="134146"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34147" name="5 CuadroTexto"/>
          <p:cNvSpPr txBox="1">
            <a:spLocks noChangeArrowheads="1"/>
          </p:cNvSpPr>
          <p:nvPr/>
        </p:nvSpPr>
        <p:spPr bwMode="auto">
          <a:xfrm>
            <a:off x="209550" y="66675"/>
            <a:ext cx="8683625" cy="769938"/>
          </a:xfrm>
          <a:prstGeom prst="rect">
            <a:avLst/>
          </a:prstGeom>
          <a:noFill/>
          <a:ln w="9525">
            <a:noFill/>
            <a:miter lim="800000"/>
            <a:headEnd/>
            <a:tailEnd/>
          </a:ln>
        </p:spPr>
        <p:txBody>
          <a:bodyPr>
            <a:spAutoFit/>
          </a:bodyPr>
          <a:lstStyle/>
          <a:p>
            <a:r>
              <a:rPr lang="es-CL" sz="4400">
                <a:solidFill>
                  <a:srgbClr val="FFFFFF"/>
                </a:solidFill>
              </a:rPr>
              <a:t>Video y Afiche</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412875"/>
            <a:ext cx="8302625" cy="2832100"/>
          </a:xfrm>
        </p:spPr>
        <p:txBody>
          <a:bodyPr/>
          <a:lstStyle/>
          <a:p>
            <a:pPr marL="0" algn="just" eaLnBrk="1" hangingPunct="1">
              <a:buFont typeface="Lucida Grande" pitchFamily="-80" charset="0"/>
              <a:buNone/>
              <a:defRPr/>
            </a:pPr>
            <a:r>
              <a:rPr lang="es-CL" sz="1800" dirty="0" smtClean="0">
                <a:solidFill>
                  <a:srgbClr val="FFFFFF"/>
                </a:solidFill>
              </a:rPr>
              <a:t>Valoración positiva</a:t>
            </a:r>
          </a:p>
          <a:p>
            <a:pPr marL="0" algn="just" eaLnBrk="1" hangingPunct="1">
              <a:buFont typeface="Lucida Grande" pitchFamily="-80" charset="0"/>
              <a:buNone/>
              <a:defRPr/>
            </a:pPr>
            <a:endParaRPr lang="es-CL" sz="1800" dirty="0" smtClean="0">
              <a:solidFill>
                <a:srgbClr val="FFFFFF"/>
              </a:solidFill>
            </a:endParaRPr>
          </a:p>
          <a:p>
            <a:pPr marL="0" algn="just" eaLnBrk="1" hangingPunct="1">
              <a:buFont typeface="Lucida Grande" pitchFamily="-80" charset="0"/>
              <a:buNone/>
              <a:defRPr/>
            </a:pPr>
            <a:r>
              <a:rPr lang="es-CL" sz="1800" dirty="0" smtClean="0">
                <a:solidFill>
                  <a:srgbClr val="FFFFFF"/>
                </a:solidFill>
              </a:rPr>
              <a:t>Se transformó en la forma más efectiva de producir unidad en el equipo, de mostrar la idea central de su iniciativa y generar apropiación de su tema</a:t>
            </a:r>
          </a:p>
          <a:p>
            <a:pPr marL="0" algn="just" eaLnBrk="1" hangingPunct="1">
              <a:buFont typeface="Lucida Grande" pitchFamily="-80" charset="0"/>
              <a:buNone/>
              <a:defRPr/>
            </a:pPr>
            <a:endParaRPr lang="es-CL" sz="1800" dirty="0" smtClean="0">
              <a:solidFill>
                <a:srgbClr val="FFFFFF"/>
              </a:solidFill>
            </a:endParaRPr>
          </a:p>
          <a:p>
            <a:pPr marL="0" algn="just" eaLnBrk="1" hangingPunct="1">
              <a:buFont typeface="Lucida Grande" pitchFamily="-80" charset="0"/>
              <a:buNone/>
              <a:defRPr/>
            </a:pPr>
            <a:r>
              <a:rPr lang="es-CL" sz="1800" dirty="0" smtClean="0">
                <a:solidFill>
                  <a:srgbClr val="FFFFFF"/>
                </a:solidFill>
              </a:rPr>
              <a:t>Entrevistados identifican en gran parte esta etapa como el momento donde comienzan a jugar</a:t>
            </a:r>
          </a:p>
          <a:p>
            <a:pPr marL="0" algn="just" eaLnBrk="1" hangingPunct="1">
              <a:buFont typeface="Lucida Grande" pitchFamily="-80" charset="0"/>
              <a:buNone/>
              <a:defRPr/>
            </a:pPr>
            <a:endParaRPr lang="es-CL" sz="1800" dirty="0" smtClean="0">
              <a:solidFill>
                <a:srgbClr val="FFFFFF"/>
              </a:solidFill>
            </a:endParaRPr>
          </a:p>
          <a:p>
            <a:pPr marL="0" algn="just" eaLnBrk="1" hangingPunct="1">
              <a:buFont typeface="Lucida Grande" pitchFamily="-80" charset="0"/>
              <a:buNone/>
              <a:defRPr/>
            </a:pPr>
            <a:r>
              <a:rPr lang="es-CL" sz="1800" dirty="0" smtClean="0">
                <a:solidFill>
                  <a:srgbClr val="FFFFFF"/>
                </a:solidFill>
              </a:rPr>
              <a:t>El cómo se llega a la final se levanta como la gran diferencia que los miembros de un equipo esgrimían a la hora de diferenciarse del resto de los participantes.</a:t>
            </a:r>
          </a:p>
          <a:p>
            <a:pPr algn="just" eaLnBrk="1" hangingPunct="1">
              <a:buFont typeface="Lucida Grande" pitchFamily="-80" charset="0"/>
              <a:buNone/>
              <a:defRPr/>
            </a:pPr>
            <a:endParaRPr lang="es-CL" sz="2800" dirty="0" smtClean="0">
              <a:solidFill>
                <a:srgbClr val="FFFFFF"/>
              </a:solidFill>
            </a:endParaRPr>
          </a:p>
          <a:p>
            <a:pPr algn="just" eaLnBrk="1" hangingPunct="1">
              <a:buFont typeface="Lucida Grande" pitchFamily="-80" charset="0"/>
              <a:buNone/>
              <a:defRPr/>
            </a:pPr>
            <a:endParaRPr lang="es-CL" sz="2800" dirty="0" smtClean="0">
              <a:solidFill>
                <a:srgbClr val="FFFFFF"/>
              </a:solidFill>
            </a:endParaRPr>
          </a:p>
          <a:p>
            <a:pPr algn="just" eaLnBrk="1" hangingPunct="1">
              <a:buFont typeface="Lucida Grande" pitchFamily="-80" charset="0"/>
              <a:buNone/>
              <a:defRPr/>
            </a:pPr>
            <a:endParaRPr lang="es-CL" sz="2800" dirty="0" smtClean="0">
              <a:solidFill>
                <a:srgbClr val="FFFFFF"/>
              </a:solidFill>
            </a:endParaRPr>
          </a:p>
        </p:txBody>
      </p:sp>
      <p:sp>
        <p:nvSpPr>
          <p:cNvPr id="136194"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36195" name="8 CuadroTexto"/>
          <p:cNvSpPr txBox="1">
            <a:spLocks noChangeArrowheads="1"/>
          </p:cNvSpPr>
          <p:nvPr/>
        </p:nvSpPr>
        <p:spPr bwMode="auto">
          <a:xfrm>
            <a:off x="361950" y="260350"/>
            <a:ext cx="8683625" cy="769938"/>
          </a:xfrm>
          <a:prstGeom prst="rect">
            <a:avLst/>
          </a:prstGeom>
          <a:noFill/>
          <a:ln w="9525">
            <a:noFill/>
            <a:miter lim="800000"/>
            <a:headEnd/>
            <a:tailEnd/>
          </a:ln>
        </p:spPr>
        <p:txBody>
          <a:bodyPr>
            <a:spAutoFit/>
          </a:bodyPr>
          <a:lstStyle/>
          <a:p>
            <a:r>
              <a:rPr lang="es-CL" sz="4400">
                <a:solidFill>
                  <a:srgbClr val="FFFFFF"/>
                </a:solidFill>
              </a:rPr>
              <a:t>El encuentro regional</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body" idx="1"/>
          </p:nvPr>
        </p:nvSpPr>
        <p:spPr>
          <a:xfrm>
            <a:off x="250825" y="1773238"/>
            <a:ext cx="8302625" cy="2832100"/>
          </a:xfrm>
        </p:spPr>
        <p:txBody>
          <a:bodyPr/>
          <a:lstStyle/>
          <a:p>
            <a:pPr algn="just" eaLnBrk="1" hangingPunct="1">
              <a:buFont typeface="Lucida Grande"/>
              <a:buNone/>
            </a:pPr>
            <a:r>
              <a:rPr lang="es-CL" sz="1800" smtClean="0">
                <a:solidFill>
                  <a:srgbClr val="FFFFFF"/>
                </a:solidFill>
              </a:rPr>
              <a:t>a) Llegada al Hotel Diego de Almagro</a:t>
            </a:r>
          </a:p>
          <a:p>
            <a:pPr algn="just" eaLnBrk="1" hangingPunct="1">
              <a:buFont typeface="Lucida Grande"/>
              <a:buNone/>
            </a:pPr>
            <a:r>
              <a:rPr lang="es-CL" sz="1800" smtClean="0">
                <a:solidFill>
                  <a:srgbClr val="FFFFFF"/>
                </a:solidFill>
              </a:rPr>
              <a:t>b) Visita guiada al Congreso Nacional</a:t>
            </a:r>
          </a:p>
          <a:p>
            <a:pPr algn="just" eaLnBrk="1" hangingPunct="1">
              <a:buFont typeface="Lucida Grande"/>
              <a:buNone/>
            </a:pPr>
            <a:r>
              <a:rPr lang="es-CL" sz="1800" smtClean="0">
                <a:solidFill>
                  <a:srgbClr val="FFFFFF"/>
                </a:solidFill>
              </a:rPr>
              <a:t>c) Charla sobre la Biblioteca del Congreso, educación cívica</a:t>
            </a:r>
          </a:p>
          <a:p>
            <a:pPr algn="just" eaLnBrk="1" hangingPunct="1">
              <a:buFont typeface="Lucida Grande"/>
              <a:buNone/>
            </a:pPr>
            <a:r>
              <a:rPr lang="es-CL" sz="1800" smtClean="0">
                <a:solidFill>
                  <a:srgbClr val="FFFFFF"/>
                </a:solidFill>
              </a:rPr>
              <a:t>d) Bienvenida y cocktail oficial con todos los equipos</a:t>
            </a:r>
          </a:p>
          <a:p>
            <a:pPr algn="just" eaLnBrk="1" hangingPunct="1">
              <a:buFont typeface="Lucida Grande"/>
              <a:buNone/>
            </a:pPr>
            <a:r>
              <a:rPr lang="es-CL" sz="1800" smtClean="0">
                <a:solidFill>
                  <a:srgbClr val="FFFFFF"/>
                </a:solidFill>
              </a:rPr>
              <a:t>e) Acuerdos, lobby y libre deambular por el hotel.</a:t>
            </a:r>
          </a:p>
          <a:p>
            <a:pPr algn="just" eaLnBrk="1" hangingPunct="1">
              <a:buFont typeface="Lucida Grande"/>
              <a:buNone/>
            </a:pPr>
            <a:endParaRPr lang="es-CL" sz="2800" smtClean="0">
              <a:solidFill>
                <a:srgbClr val="FFFFFF"/>
              </a:solidFill>
            </a:endParaRPr>
          </a:p>
        </p:txBody>
      </p:sp>
      <p:sp>
        <p:nvSpPr>
          <p:cNvPr id="138242"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38243"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Martes 22 de Noviembre</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504825" y="1090613"/>
            <a:ext cx="8085138" cy="1752600"/>
          </a:xfrm>
        </p:spPr>
        <p:txBody>
          <a:bodyPr/>
          <a:lstStyle/>
          <a:p>
            <a:pPr algn="just" eaLnBrk="1" hangingPunct="1">
              <a:buFont typeface="Lucida Grande" pitchFamily="-80" charset="0"/>
              <a:buNone/>
              <a:defRPr/>
            </a:pPr>
            <a:endParaRPr lang="es-CL" dirty="0" smtClean="0">
              <a:solidFill>
                <a:srgbClr val="FFFFFF"/>
              </a:solidFill>
            </a:endParaRPr>
          </a:p>
          <a:p>
            <a:pPr marL="0" algn="just" eaLnBrk="1" hangingPunct="1">
              <a:spcBef>
                <a:spcPts val="0"/>
              </a:spcBef>
              <a:spcAft>
                <a:spcPts val="1800"/>
              </a:spcAft>
              <a:buFont typeface="Lucida Grande" pitchFamily="-80" charset="0"/>
              <a:buNone/>
              <a:defRPr/>
            </a:pPr>
            <a:r>
              <a:rPr lang="es-CL" sz="1800" dirty="0" smtClean="0">
                <a:solidFill>
                  <a:srgbClr val="FFFFFF"/>
                </a:solidFill>
              </a:rPr>
              <a:t>El día previo fue parte del torneo, fue un momento de acuerdos, pero también de quiebre entre el líder y su equipo y sus bases, individualidades más alertas. Gracias a esta instancia hubo más aprendizajes cruzados y apropiación de temas</a:t>
            </a:r>
          </a:p>
          <a:p>
            <a:pPr marL="0" algn="just" eaLnBrk="1" hangingPunct="1">
              <a:spcBef>
                <a:spcPts val="0"/>
              </a:spcBef>
              <a:spcAft>
                <a:spcPts val="1800"/>
              </a:spcAft>
              <a:buFont typeface="Lucida Grande" pitchFamily="-80" charset="0"/>
              <a:buNone/>
              <a:defRPr/>
            </a:pPr>
            <a:r>
              <a:rPr lang="es-CL" sz="1800" dirty="0" smtClean="0">
                <a:solidFill>
                  <a:srgbClr val="FFFFFF"/>
                </a:solidFill>
              </a:rPr>
              <a:t>Visita guiada y </a:t>
            </a:r>
            <a:r>
              <a:rPr lang="es-CL" sz="1800" dirty="0" err="1" smtClean="0">
                <a:solidFill>
                  <a:srgbClr val="FFFFFF"/>
                </a:solidFill>
              </a:rPr>
              <a:t>cocktail</a:t>
            </a:r>
            <a:r>
              <a:rPr lang="es-CL" sz="1800" dirty="0" smtClean="0">
                <a:solidFill>
                  <a:srgbClr val="FFFFFF"/>
                </a:solidFill>
              </a:rPr>
              <a:t> son identificados como momentos cruciales en los cuales los equipos se observan en su dinámica interior. Ej. Equipos más organizados toman apuntes todo el tiempo</a:t>
            </a:r>
          </a:p>
          <a:p>
            <a:pPr marL="0" algn="just" eaLnBrk="1" hangingPunct="1">
              <a:spcBef>
                <a:spcPts val="0"/>
              </a:spcBef>
              <a:spcAft>
                <a:spcPts val="1800"/>
              </a:spcAft>
              <a:buFont typeface="Lucida Grande" pitchFamily="-80" charset="0"/>
              <a:buNone/>
              <a:defRPr/>
            </a:pPr>
            <a:r>
              <a:rPr lang="es-CL" sz="1800" dirty="0" smtClean="0">
                <a:solidFill>
                  <a:srgbClr val="FFFFFF"/>
                </a:solidFill>
              </a:rPr>
              <a:t>El hotel como parte de la mecánica. Al estar deliberantes juntos tienen posibilidad de compartir y alcanzar acuerdos. Espacio los coloca como iguales. También comparten con autoridades</a:t>
            </a:r>
          </a:p>
          <a:p>
            <a:pPr marL="0" algn="just" eaLnBrk="1" hangingPunct="1">
              <a:spcBef>
                <a:spcPts val="0"/>
              </a:spcBef>
              <a:spcAft>
                <a:spcPts val="1800"/>
              </a:spcAft>
              <a:buFont typeface="Lucida Grande" pitchFamily="-80" charset="0"/>
              <a:buNone/>
              <a:defRPr/>
            </a:pPr>
            <a:endParaRPr lang="es-CL" sz="1800" dirty="0" smtClean="0">
              <a:solidFill>
                <a:srgbClr val="FFFFFF"/>
              </a:solidFill>
            </a:endParaRPr>
          </a:p>
          <a:p>
            <a:pPr algn="just" eaLnBrk="1" hangingPunct="1">
              <a:buFont typeface="Lucida Grande" pitchFamily="-80" charset="0"/>
              <a:buNone/>
              <a:defRPr/>
            </a:pPr>
            <a:endParaRPr lang="es-CL" dirty="0" smtClean="0">
              <a:solidFill>
                <a:srgbClr val="FFFFFF"/>
              </a:solidFill>
            </a:endParaRPr>
          </a:p>
        </p:txBody>
      </p:sp>
      <p:sp>
        <p:nvSpPr>
          <p:cNvPr id="140290"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40291"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La Previa</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468313" y="44450"/>
            <a:ext cx="8085137" cy="1752600"/>
          </a:xfrm>
        </p:spPr>
        <p:txBody>
          <a:bodyPr/>
          <a:lstStyle/>
          <a:p>
            <a:pPr algn="just" eaLnBrk="1" hangingPunct="1">
              <a:buFont typeface="Lucida Grande" pitchFamily="-80" charset="0"/>
              <a:buNone/>
              <a:defRPr/>
            </a:pPr>
            <a:endParaRPr lang="es-CL" sz="2800" dirty="0" smtClean="0">
              <a:solidFill>
                <a:srgbClr val="FFFFFF"/>
              </a:solidFill>
            </a:endParaRPr>
          </a:p>
          <a:p>
            <a:pPr marL="0" algn="just" eaLnBrk="1" hangingPunct="1">
              <a:spcBef>
                <a:spcPts val="0"/>
              </a:spcBef>
              <a:spcAft>
                <a:spcPts val="1800"/>
              </a:spcAft>
              <a:buFont typeface="Lucida Grande" pitchFamily="-80" charset="0"/>
              <a:buNone/>
              <a:defRPr/>
            </a:pPr>
            <a:endParaRPr lang="es-CL" sz="2800" dirty="0" smtClean="0">
              <a:solidFill>
                <a:srgbClr val="FFFFFF"/>
              </a:solidFill>
            </a:endParaRPr>
          </a:p>
          <a:p>
            <a:pPr marL="0" algn="just" eaLnBrk="1" hangingPunct="1">
              <a:spcBef>
                <a:spcPts val="0"/>
              </a:spcBef>
              <a:spcAft>
                <a:spcPts val="1800"/>
              </a:spcAft>
              <a:buFont typeface="Lucida Grande" pitchFamily="-80" charset="0"/>
              <a:buNone/>
              <a:defRPr/>
            </a:pPr>
            <a:r>
              <a:rPr lang="es-CL" sz="1800" dirty="0" smtClean="0">
                <a:solidFill>
                  <a:srgbClr val="FFFFFF"/>
                </a:solidFill>
              </a:rPr>
              <a:t>Acuerdos en el lobby: líderes de equipos hicieron llamado formal para ponerse de acuerdo en las preguntas, con énfasis en respetar a “novatos”. </a:t>
            </a:r>
          </a:p>
          <a:p>
            <a:pPr marL="0" algn="just" eaLnBrk="1" hangingPunct="1">
              <a:spcBef>
                <a:spcPts val="0"/>
              </a:spcBef>
              <a:spcAft>
                <a:spcPts val="1800"/>
              </a:spcAft>
              <a:buFont typeface="Lucida Grande" pitchFamily="-80" charset="0"/>
              <a:buNone/>
              <a:defRPr/>
            </a:pPr>
            <a:r>
              <a:rPr lang="es-CL" sz="1800" dirty="0" smtClean="0">
                <a:solidFill>
                  <a:srgbClr val="FFFFFF"/>
                </a:solidFill>
              </a:rPr>
              <a:t>El acuerdo fue tomado por todos, y respetado solamente durante los primeros 30 minutos del torneo.</a:t>
            </a:r>
          </a:p>
          <a:p>
            <a:pPr algn="just" eaLnBrk="1" hangingPunct="1">
              <a:buFont typeface="Lucida Grande" pitchFamily="-80" charset="0"/>
              <a:buNone/>
              <a:defRPr/>
            </a:pPr>
            <a:endParaRPr lang="es-CL" sz="1800" dirty="0" smtClean="0">
              <a:solidFill>
                <a:srgbClr val="FFFFFF"/>
              </a:solidFill>
            </a:endParaRPr>
          </a:p>
          <a:p>
            <a:pPr algn="just" eaLnBrk="1" hangingPunct="1">
              <a:buFont typeface="Lucida Grande" pitchFamily="-80" charset="0"/>
              <a:buNone/>
              <a:defRPr/>
            </a:pPr>
            <a:endParaRPr lang="es-CL" dirty="0" smtClean="0">
              <a:solidFill>
                <a:srgbClr val="FFFFFF"/>
              </a:solidFill>
            </a:endParaRPr>
          </a:p>
        </p:txBody>
      </p:sp>
      <p:graphicFrame>
        <p:nvGraphicFramePr>
          <p:cNvPr id="4" name="3 Diagrama"/>
          <p:cNvGraphicFramePr/>
          <p:nvPr/>
        </p:nvGraphicFramePr>
        <p:xfrm>
          <a:off x="1020368" y="2564904"/>
          <a:ext cx="7200800" cy="24509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2339" name="5 CuadroTexto">
            <a:hlinkClick r:id="rId8"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42340" name="7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Acuerdos</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539750" y="1916113"/>
            <a:ext cx="8013700" cy="2689225"/>
          </a:xfrm>
        </p:spPr>
        <p:txBody>
          <a:bodyPr/>
          <a:lstStyle/>
          <a:p>
            <a:pPr marL="0" algn="just" eaLnBrk="1" hangingPunct="1">
              <a:spcBef>
                <a:spcPts val="0"/>
              </a:spcBef>
              <a:spcAft>
                <a:spcPts val="1800"/>
              </a:spcAft>
              <a:buFont typeface="Lucida Grande" pitchFamily="-80" charset="0"/>
              <a:buNone/>
              <a:defRPr/>
            </a:pPr>
            <a:r>
              <a:rPr lang="es-CL" sz="1800" dirty="0" smtClean="0">
                <a:solidFill>
                  <a:srgbClr val="FFFFFF"/>
                </a:solidFill>
              </a:rPr>
              <a:t>Día previo fue de exploraciones e incursiones, tanto dentro del congreso como fuera de este.</a:t>
            </a:r>
          </a:p>
          <a:p>
            <a:pPr marL="0" algn="just" eaLnBrk="1" hangingPunct="1">
              <a:spcBef>
                <a:spcPts val="0"/>
              </a:spcBef>
              <a:spcAft>
                <a:spcPts val="1800"/>
              </a:spcAft>
              <a:buFont typeface="Lucida Grande" pitchFamily="-80" charset="0"/>
              <a:buNone/>
              <a:defRPr/>
            </a:pPr>
            <a:endParaRPr lang="es-CL" sz="1800" dirty="0" smtClean="0">
              <a:solidFill>
                <a:srgbClr val="FFFFFF"/>
              </a:solidFill>
            </a:endParaRPr>
          </a:p>
          <a:p>
            <a:pPr marL="0" algn="just" eaLnBrk="1" hangingPunct="1">
              <a:spcBef>
                <a:spcPts val="0"/>
              </a:spcBef>
              <a:spcAft>
                <a:spcPts val="1800"/>
              </a:spcAft>
              <a:buFont typeface="Lucida Grande" pitchFamily="-80" charset="0"/>
              <a:buNone/>
              <a:defRPr/>
            </a:pPr>
            <a:r>
              <a:rPr lang="es-CL" sz="1800" dirty="0" smtClean="0">
                <a:solidFill>
                  <a:srgbClr val="FFFFFF"/>
                </a:solidFill>
              </a:rPr>
              <a:t>Algunos equipos, los menos competitivos, declaran que ya el hecho de estar viviendo esta instancia es suficiente premio</a:t>
            </a:r>
          </a:p>
          <a:p>
            <a:pPr marL="0" algn="just" eaLnBrk="1" hangingPunct="1">
              <a:spcBef>
                <a:spcPts val="0"/>
              </a:spcBef>
              <a:spcAft>
                <a:spcPts val="1800"/>
              </a:spcAft>
              <a:buFont typeface="Lucida Grande" pitchFamily="-80" charset="0"/>
              <a:buNone/>
              <a:defRPr/>
            </a:pPr>
            <a:endParaRPr lang="es-CL" sz="1800" dirty="0" smtClean="0">
              <a:solidFill>
                <a:srgbClr val="FFFFFF"/>
              </a:solidFill>
            </a:endParaRPr>
          </a:p>
          <a:p>
            <a:pPr marL="0" algn="just" eaLnBrk="1" hangingPunct="1">
              <a:spcBef>
                <a:spcPts val="0"/>
              </a:spcBef>
              <a:spcAft>
                <a:spcPts val="1800"/>
              </a:spcAft>
              <a:buFont typeface="Lucida Grande" pitchFamily="-80" charset="0"/>
              <a:buNone/>
              <a:defRPr/>
            </a:pPr>
            <a:r>
              <a:rPr lang="es-CL" sz="1800" dirty="0" smtClean="0">
                <a:solidFill>
                  <a:srgbClr val="FFFFFF"/>
                </a:solidFill>
              </a:rPr>
              <a:t>Importancia de separar este sentido de maravilla del torneo al momento de entrevistar  jóvenes.</a:t>
            </a:r>
          </a:p>
          <a:p>
            <a:pPr algn="just" eaLnBrk="1" hangingPunct="1">
              <a:buFont typeface="Lucida Grande" pitchFamily="-80" charset="0"/>
              <a:buNone/>
              <a:defRPr/>
            </a:pPr>
            <a:endParaRPr lang="es-CL" sz="2800" dirty="0" smtClean="0">
              <a:solidFill>
                <a:srgbClr val="FFFFFF"/>
              </a:solidFill>
            </a:endParaRPr>
          </a:p>
        </p:txBody>
      </p:sp>
      <p:sp>
        <p:nvSpPr>
          <p:cNvPr id="144386"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44387"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La Catarsis y la maravilla</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173163"/>
            <a:ext cx="8642350" cy="2687637"/>
          </a:xfrm>
        </p:spPr>
        <p:txBody>
          <a:bodyPr/>
          <a:lstStyle/>
          <a:p>
            <a:pPr marL="0" algn="just" eaLnBrk="1" hangingPunct="1">
              <a:spcBef>
                <a:spcPts val="0"/>
              </a:spcBef>
              <a:spcAft>
                <a:spcPts val="1800"/>
              </a:spcAft>
              <a:buFont typeface="Lucida Grande" pitchFamily="-80" charset="0"/>
              <a:buNone/>
              <a:defRPr/>
            </a:pPr>
            <a:r>
              <a:rPr lang="es-CL" sz="1800" dirty="0" smtClean="0">
                <a:solidFill>
                  <a:srgbClr val="FFFFFF"/>
                </a:solidFill>
              </a:rPr>
              <a:t>Todos los participantes consideran que su propia propuesta debería ser la ganadora, las expectativas son </a:t>
            </a:r>
            <a:r>
              <a:rPr lang="es-CL" sz="1800" dirty="0" err="1" smtClean="0">
                <a:solidFill>
                  <a:srgbClr val="FFFFFF"/>
                </a:solidFill>
              </a:rPr>
              <a:t>altas.Hay</a:t>
            </a:r>
            <a:r>
              <a:rPr lang="es-CL" sz="1800" dirty="0" smtClean="0">
                <a:solidFill>
                  <a:srgbClr val="FFFFFF"/>
                </a:solidFill>
              </a:rPr>
              <a:t> una alta expectativa porque su esfuerzo se vea reflejado en los resultados del torneo</a:t>
            </a:r>
          </a:p>
          <a:p>
            <a:pPr marL="0" algn="just" eaLnBrk="1" hangingPunct="1">
              <a:spcBef>
                <a:spcPts val="0"/>
              </a:spcBef>
              <a:spcAft>
                <a:spcPts val="1800"/>
              </a:spcAft>
              <a:buFont typeface="Lucida Grande" pitchFamily="-80" charset="0"/>
              <a:buNone/>
              <a:defRPr/>
            </a:pPr>
            <a:r>
              <a:rPr lang="es-CL" sz="1800" dirty="0" smtClean="0">
                <a:solidFill>
                  <a:srgbClr val="FFFFFF"/>
                </a:solidFill>
              </a:rPr>
              <a:t>Algunos manifiestan que si no gana el proyecto de ellos, esperan que gane uno que efectivamente le haga un bien al país</a:t>
            </a:r>
          </a:p>
          <a:p>
            <a:pPr marL="0" algn="just" eaLnBrk="1" hangingPunct="1">
              <a:spcBef>
                <a:spcPts val="0"/>
              </a:spcBef>
              <a:spcAft>
                <a:spcPts val="1800"/>
              </a:spcAft>
              <a:buFont typeface="Lucida Grande" pitchFamily="-80" charset="0"/>
              <a:buNone/>
              <a:defRPr/>
            </a:pPr>
            <a:r>
              <a:rPr lang="es-CL" sz="1800" dirty="0" smtClean="0">
                <a:solidFill>
                  <a:srgbClr val="FFFFFF"/>
                </a:solidFill>
              </a:rPr>
              <a:t>Altas expectativas en cuanto a que los parlamentarios los tomen en serio y se hagan parte de sus propuestas.</a:t>
            </a:r>
          </a:p>
          <a:p>
            <a:pPr marL="0" algn="just" eaLnBrk="1" hangingPunct="1">
              <a:spcBef>
                <a:spcPts val="0"/>
              </a:spcBef>
              <a:spcAft>
                <a:spcPts val="1800"/>
              </a:spcAft>
              <a:buFont typeface="Lucida Grande" pitchFamily="-80" charset="0"/>
              <a:buNone/>
              <a:defRPr/>
            </a:pPr>
            <a:r>
              <a:rPr lang="es-CL" sz="1800" dirty="0" smtClean="0">
                <a:solidFill>
                  <a:srgbClr val="FFFFFF"/>
                </a:solidFill>
              </a:rPr>
              <a:t>Manifiestan preocupación en cuanto a que no gane el equipo con la mejor propuesta sino que el con mayor popularidad. En general se notan nerviosos por la final, el día previo al torneo se caracteriza por la adrenalina y ansiedad de los participantes.</a:t>
            </a:r>
          </a:p>
          <a:p>
            <a:pPr algn="just" eaLnBrk="1" hangingPunct="1">
              <a:buFont typeface="Lucida Grande" pitchFamily="-80" charset="0"/>
              <a:buNone/>
              <a:defRPr/>
            </a:pPr>
            <a:endParaRPr lang="es-CL" sz="2800" dirty="0" smtClean="0">
              <a:solidFill>
                <a:srgbClr val="FFFFFF"/>
              </a:solidFill>
            </a:endParaRPr>
          </a:p>
        </p:txBody>
      </p:sp>
      <p:sp>
        <p:nvSpPr>
          <p:cNvPr id="146434"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46435"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Expectativas para la Final</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196975"/>
            <a:ext cx="8302625" cy="2832100"/>
          </a:xfrm>
        </p:spPr>
        <p:txBody>
          <a:bodyPr/>
          <a:lstStyle/>
          <a:p>
            <a:pPr algn="just" eaLnBrk="1" hangingPunct="1">
              <a:buFont typeface="Lucida Grande" pitchFamily="-80" charset="0"/>
              <a:buNone/>
              <a:defRPr/>
            </a:pPr>
            <a:r>
              <a:rPr lang="es-CL" sz="2800" dirty="0" smtClean="0">
                <a:solidFill>
                  <a:srgbClr val="FFFFFF"/>
                </a:solidFill>
              </a:rPr>
              <a:t>Disminuye el contacto entre los jugadores</a:t>
            </a:r>
            <a:endParaRPr lang="es-CL" sz="2400" dirty="0" smtClean="0">
              <a:solidFill>
                <a:srgbClr val="FFFFFF"/>
              </a:solidFill>
            </a:endParaRPr>
          </a:p>
          <a:p>
            <a:pPr marL="554038" indent="-514350" algn="just" eaLnBrk="1" hangingPunct="1">
              <a:buFont typeface="Lucida Grande" pitchFamily="-80" charset="0"/>
              <a:buAutoNum type="arabicPeriod"/>
              <a:defRPr/>
            </a:pPr>
            <a:r>
              <a:rPr lang="es-CL" sz="2400" dirty="0" smtClean="0">
                <a:solidFill>
                  <a:srgbClr val="FFFFFF"/>
                </a:solidFill>
              </a:rPr>
              <a:t>1. Recepción, acreditación de equipos participantes e invitados</a:t>
            </a:r>
          </a:p>
          <a:p>
            <a:pPr marL="554038" indent="-514350" algn="just" eaLnBrk="1" hangingPunct="1">
              <a:buFont typeface="Lucida Grande" pitchFamily="-80" charset="0"/>
              <a:buAutoNum type="arabicPeriod"/>
              <a:defRPr/>
            </a:pPr>
            <a:r>
              <a:rPr lang="es-CL" sz="2400" dirty="0" smtClean="0">
                <a:solidFill>
                  <a:srgbClr val="FFFFFF"/>
                </a:solidFill>
              </a:rPr>
              <a:t>2. Inauguración oficial / sorteo de orden de presentaciones</a:t>
            </a:r>
          </a:p>
          <a:p>
            <a:pPr marL="554038" indent="-514350" algn="just" eaLnBrk="1" hangingPunct="1">
              <a:buFont typeface="Lucida Grande" pitchFamily="-80" charset="0"/>
              <a:buAutoNum type="arabicPeriod"/>
              <a:defRPr/>
            </a:pPr>
            <a:r>
              <a:rPr lang="es-CL" sz="2400" dirty="0" smtClean="0">
                <a:solidFill>
                  <a:srgbClr val="FFFFFF"/>
                </a:solidFill>
              </a:rPr>
              <a:t>3. Deliberación de iniciativas juveniles de ley</a:t>
            </a:r>
          </a:p>
          <a:p>
            <a:pPr marL="554038" indent="-514350" algn="just" eaLnBrk="1" hangingPunct="1">
              <a:buFont typeface="Lucida Grande" pitchFamily="-80" charset="0"/>
              <a:buAutoNum type="arabicPeriod"/>
              <a:defRPr/>
            </a:pPr>
            <a:r>
              <a:rPr lang="es-CL" sz="2400" dirty="0" smtClean="0">
                <a:solidFill>
                  <a:srgbClr val="FFFFFF"/>
                </a:solidFill>
              </a:rPr>
              <a:t>4. Sufragio de iniciativas de ley, votación secreta</a:t>
            </a:r>
          </a:p>
          <a:p>
            <a:pPr marL="554038" indent="-514350" algn="just" eaLnBrk="1" hangingPunct="1">
              <a:buFont typeface="Lucida Grande" pitchFamily="-80" charset="0"/>
              <a:buAutoNum type="arabicPeriod"/>
              <a:defRPr/>
            </a:pPr>
            <a:r>
              <a:rPr lang="es-CL" sz="2400" dirty="0" smtClean="0">
                <a:solidFill>
                  <a:srgbClr val="FFFFFF"/>
                </a:solidFill>
              </a:rPr>
              <a:t>Ceremonia de premiación</a:t>
            </a:r>
          </a:p>
          <a:p>
            <a:pPr marL="554038" indent="-514350" algn="just" eaLnBrk="1" hangingPunct="1">
              <a:buFont typeface="Lucida Grande" pitchFamily="-80" charset="0"/>
              <a:buAutoNum type="arabicPeriod"/>
              <a:defRPr/>
            </a:pPr>
            <a:r>
              <a:rPr lang="es-CL" sz="2400" dirty="0" smtClean="0">
                <a:solidFill>
                  <a:srgbClr val="FFFFFF"/>
                </a:solidFill>
              </a:rPr>
              <a:t>Despedida Torneo Delibera 2011, cierre</a:t>
            </a:r>
          </a:p>
          <a:p>
            <a:pPr algn="just" eaLnBrk="1" hangingPunct="1">
              <a:buFont typeface="Lucida Grande" pitchFamily="-80" charset="0"/>
              <a:buNone/>
              <a:defRPr/>
            </a:pPr>
            <a:endParaRPr lang="es-CL" sz="2800" dirty="0" smtClean="0">
              <a:solidFill>
                <a:srgbClr val="FFFFFF"/>
              </a:solidFill>
            </a:endParaRPr>
          </a:p>
        </p:txBody>
      </p:sp>
      <p:sp>
        <p:nvSpPr>
          <p:cNvPr id="148482"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48483"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Miércoles 23 de Noviembre</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74638" y="1282700"/>
            <a:ext cx="8618537" cy="2968625"/>
          </a:xfrm>
        </p:spPr>
        <p:txBody>
          <a:bodyPr/>
          <a:lstStyle/>
          <a:p>
            <a:pPr algn="just" eaLnBrk="1" hangingPunct="1">
              <a:buFont typeface="Lucida Grande" pitchFamily="-80" charset="0"/>
              <a:buNone/>
              <a:defRPr/>
            </a:pPr>
            <a:r>
              <a:rPr lang="es-CL" sz="1800" dirty="0" smtClean="0">
                <a:solidFill>
                  <a:srgbClr val="FFFFFF"/>
                </a:solidFill>
              </a:rPr>
              <a:t>1. Dinámica con 15 equipos produce jornada maratónica que participantes deben resistir. Baja el nivel de atención con los últimos equipos. Sin embargo el nivel de las presentaciones se mantiene.</a:t>
            </a:r>
          </a:p>
          <a:p>
            <a:pPr marL="0" algn="ctr" eaLnBrk="1" hangingPunct="1">
              <a:buFont typeface="Lucida Grande" pitchFamily="-80" charset="0"/>
              <a:buNone/>
              <a:defRPr/>
            </a:pPr>
            <a:r>
              <a:rPr lang="es-CL" sz="1400" i="1" dirty="0" smtClean="0">
                <a:solidFill>
                  <a:srgbClr val="FFFFFF"/>
                </a:solidFill>
              </a:rPr>
              <a:t>No, estuvo buena, pero me refiero al final cuando nos sacaron a un </a:t>
            </a:r>
            <a:r>
              <a:rPr lang="es-CL" sz="1400" i="1" dirty="0" err="1" smtClean="0">
                <a:solidFill>
                  <a:srgbClr val="FFFFFF"/>
                </a:solidFill>
              </a:rPr>
              <a:t>brake</a:t>
            </a:r>
            <a:r>
              <a:rPr lang="es-CL" sz="1400" i="1" dirty="0" smtClean="0">
                <a:solidFill>
                  <a:srgbClr val="FFFFFF"/>
                </a:solidFill>
              </a:rPr>
              <a:t>, que fue como poner a 5 o 6 regiones de un tiro, fue como bien cansador. Ahí fue como difícil tomarle atención a todas las regiones, pero estuvo buena, funcionó bien.</a:t>
            </a:r>
          </a:p>
          <a:p>
            <a:pPr marL="0" algn="just" eaLnBrk="1" hangingPunct="1">
              <a:buFont typeface="Lucida Grande" pitchFamily="-80" charset="0"/>
              <a:buNone/>
              <a:defRPr/>
            </a:pPr>
            <a:endParaRPr lang="es-CL" sz="1800" dirty="0" smtClean="0">
              <a:solidFill>
                <a:srgbClr val="FFFFFF"/>
              </a:solidFill>
            </a:endParaRPr>
          </a:p>
          <a:p>
            <a:pPr algn="just" eaLnBrk="1" hangingPunct="1">
              <a:buFont typeface="Lucida Grande" pitchFamily="-80" charset="0"/>
              <a:buNone/>
              <a:defRPr/>
            </a:pPr>
            <a:r>
              <a:rPr lang="es-CL" sz="1800" dirty="0" smtClean="0">
                <a:solidFill>
                  <a:srgbClr val="FFFFFF"/>
                </a:solidFill>
              </a:rPr>
              <a:t>2. Incomodidad porque cada equipo hacía más de una pregunta, y el equipo no tenía tiempo para contestarlas todas. Se generaron molestias.</a:t>
            </a:r>
          </a:p>
          <a:p>
            <a:pPr algn="ctr" eaLnBrk="1" hangingPunct="1">
              <a:buFont typeface="Lucida Grande" pitchFamily="-80" charset="0"/>
              <a:buNone/>
              <a:defRPr/>
            </a:pPr>
            <a:r>
              <a:rPr lang="es-CL" sz="1400" i="1" dirty="0" smtClean="0">
                <a:solidFill>
                  <a:srgbClr val="FFFFFF"/>
                </a:solidFill>
              </a:rPr>
              <a:t>Me pareció bastante bueno, bastante expedito. La exposición principal era de 10 minutos contando el video, bastante bien. También las críticas, de un minuto por colegio, el jurado en total 5 minutos, bastante bien. Pero la principal crítica es las respuestas que el tiempo era muy muy corto.</a:t>
            </a:r>
          </a:p>
          <a:p>
            <a:pPr algn="just" eaLnBrk="1" hangingPunct="1">
              <a:buFont typeface="Lucida Grande" pitchFamily="-80" charset="0"/>
              <a:buNone/>
              <a:defRPr/>
            </a:pPr>
            <a:endParaRPr lang="es-CL" sz="1800" dirty="0" smtClean="0">
              <a:solidFill>
                <a:srgbClr val="FFFFFF"/>
              </a:solidFill>
            </a:endParaRPr>
          </a:p>
          <a:p>
            <a:pPr algn="ctr" eaLnBrk="1" hangingPunct="1">
              <a:buFont typeface="Lucida Grande" pitchFamily="-80" charset="0"/>
              <a:buNone/>
              <a:defRPr/>
            </a:pPr>
            <a:r>
              <a:rPr lang="es-CL" sz="1800" dirty="0" smtClean="0">
                <a:solidFill>
                  <a:srgbClr val="FFFFFF"/>
                </a:solidFill>
              </a:rPr>
              <a:t>Sugerencia: abrir un tiempo especial para pensar respuestas y otro para formularlas.</a:t>
            </a:r>
          </a:p>
          <a:p>
            <a:pPr marL="0" algn="just" eaLnBrk="1" hangingPunct="1">
              <a:buFont typeface="Lucida Grande" pitchFamily="-80" charset="0"/>
              <a:buNone/>
              <a:defRPr/>
            </a:pPr>
            <a:endParaRPr lang="es-CL" sz="2800" dirty="0" smtClean="0">
              <a:solidFill>
                <a:srgbClr val="FFFFFF"/>
              </a:solidFill>
            </a:endParaRPr>
          </a:p>
          <a:p>
            <a:pPr algn="just" eaLnBrk="1" hangingPunct="1">
              <a:buFont typeface="Lucida Grande" pitchFamily="-80" charset="0"/>
              <a:buNone/>
              <a:defRPr/>
            </a:pPr>
            <a:endParaRPr lang="es-CL" sz="2800" dirty="0" smtClean="0">
              <a:solidFill>
                <a:srgbClr val="FFFFFF"/>
              </a:solidFill>
            </a:endParaRPr>
          </a:p>
        </p:txBody>
      </p:sp>
      <p:sp>
        <p:nvSpPr>
          <p:cNvPr id="150530"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50531"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Sobre la dinámica de la Final</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316038"/>
            <a:ext cx="8569325" cy="2833687"/>
          </a:xfrm>
        </p:spPr>
        <p:txBody>
          <a:bodyPr/>
          <a:lstStyle/>
          <a:p>
            <a:pPr marL="0" algn="just" eaLnBrk="1" hangingPunct="1">
              <a:buFont typeface="Lucida Grande" pitchFamily="-80" charset="0"/>
              <a:buNone/>
              <a:defRPr/>
            </a:pPr>
            <a:r>
              <a:rPr lang="es-CL" sz="1800" dirty="0" smtClean="0">
                <a:solidFill>
                  <a:srgbClr val="FFFFFF"/>
                </a:solidFill>
              </a:rPr>
              <a:t>Mayoría de las iniciativas corresponden al ejecutivo, lo que eventualmente separa al juego de la labor parlamentaria y distancia la posibilidad de que un de estas causas alcance un acogida por parte de un parlamentario</a:t>
            </a:r>
          </a:p>
          <a:p>
            <a:pPr marL="0" algn="just" eaLnBrk="1" hangingPunct="1">
              <a:buFont typeface="Lucida Grande" pitchFamily="-80" charset="0"/>
              <a:buNone/>
              <a:defRPr/>
            </a:pPr>
            <a:endParaRPr lang="es-CL" sz="1800" dirty="0" smtClean="0">
              <a:solidFill>
                <a:srgbClr val="FFFFFF"/>
              </a:solidFill>
            </a:endParaRPr>
          </a:p>
          <a:p>
            <a:pPr marL="0" algn="just" eaLnBrk="1" hangingPunct="1">
              <a:buFont typeface="Lucida Grande" pitchFamily="-80" charset="0"/>
              <a:buNone/>
              <a:defRPr/>
            </a:pPr>
            <a:r>
              <a:rPr lang="es-CL" sz="1800" dirty="0" smtClean="0">
                <a:solidFill>
                  <a:srgbClr val="FFFFFF"/>
                </a:solidFill>
              </a:rPr>
              <a:t>Nivel de presentaciones es similar, aunque los temas son dispares, así como su carga política y sus posibilidades de verdaderamente transformarse en un proyecto de ley</a:t>
            </a:r>
          </a:p>
          <a:p>
            <a:pPr marL="0" algn="just" eaLnBrk="1" hangingPunct="1">
              <a:buFont typeface="Lucida Grande" pitchFamily="-80" charset="0"/>
              <a:buNone/>
              <a:defRPr/>
            </a:pPr>
            <a:endParaRPr lang="es-CL" sz="1800" dirty="0" smtClean="0">
              <a:solidFill>
                <a:srgbClr val="FFFFFF"/>
              </a:solidFill>
            </a:endParaRPr>
          </a:p>
          <a:p>
            <a:pPr marL="0" algn="just" eaLnBrk="1" hangingPunct="1">
              <a:buFont typeface="Lucida Grande" pitchFamily="-80" charset="0"/>
              <a:buNone/>
              <a:defRPr/>
            </a:pPr>
            <a:r>
              <a:rPr lang="es-CL" sz="2000" dirty="0" smtClean="0">
                <a:solidFill>
                  <a:srgbClr val="FFFFFF"/>
                </a:solidFill>
              </a:rPr>
              <a:t>Temáticas</a:t>
            </a:r>
            <a:r>
              <a:rPr lang="es-CL" sz="1800" dirty="0" smtClean="0">
                <a:solidFill>
                  <a:srgbClr val="FFFFFF"/>
                </a:solidFill>
              </a:rPr>
              <a:t> por las que se preocupan en la mayor parte de los casos responden a las </a:t>
            </a:r>
            <a:r>
              <a:rPr lang="es-CL" sz="2000" dirty="0" smtClean="0">
                <a:solidFill>
                  <a:srgbClr val="FFFFFF"/>
                </a:solidFill>
              </a:rPr>
              <a:t>necesidades</a:t>
            </a:r>
            <a:r>
              <a:rPr lang="es-CL" sz="1800" dirty="0" smtClean="0">
                <a:solidFill>
                  <a:srgbClr val="FFFFFF"/>
                </a:solidFill>
              </a:rPr>
              <a:t> de su propia región (ej. En el norte minería), por lo cual varían bastante según la zona geográfica</a:t>
            </a:r>
            <a:r>
              <a:rPr lang="es-CL" sz="2000" dirty="0" smtClean="0">
                <a:solidFill>
                  <a:srgbClr val="FFFFFF"/>
                </a:solidFill>
              </a:rPr>
              <a:t>.</a:t>
            </a:r>
          </a:p>
          <a:p>
            <a:pPr marL="0" algn="just" eaLnBrk="1" hangingPunct="1">
              <a:buFont typeface="Lucida Grande" pitchFamily="-80" charset="0"/>
              <a:buNone/>
              <a:defRPr/>
            </a:pPr>
            <a:endParaRPr lang="es-CL" sz="1800" dirty="0" smtClean="0">
              <a:solidFill>
                <a:srgbClr val="FFFFFF"/>
              </a:solidFill>
            </a:endParaRPr>
          </a:p>
          <a:p>
            <a:pPr algn="just" eaLnBrk="1" hangingPunct="1">
              <a:buFont typeface="Lucida Grande" pitchFamily="-80" charset="0"/>
              <a:buNone/>
              <a:defRPr/>
            </a:pPr>
            <a:endParaRPr lang="es-CL" sz="2800" dirty="0" smtClean="0">
              <a:solidFill>
                <a:srgbClr val="FFFFFF"/>
              </a:solidFill>
            </a:endParaRPr>
          </a:p>
        </p:txBody>
      </p:sp>
      <p:sp>
        <p:nvSpPr>
          <p:cNvPr id="152578"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52579"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Sobre las iniciativas de ley</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341438"/>
            <a:ext cx="8302625" cy="2832100"/>
          </a:xfrm>
        </p:spPr>
        <p:txBody>
          <a:bodyPr/>
          <a:lstStyle/>
          <a:p>
            <a:pPr algn="just" eaLnBrk="1" hangingPunct="1">
              <a:buFont typeface="Lucida Grande" pitchFamily="-80" charset="0"/>
              <a:buNone/>
              <a:defRPr/>
            </a:pPr>
            <a:r>
              <a:rPr lang="es-CL" sz="2400" dirty="0" smtClean="0">
                <a:solidFill>
                  <a:srgbClr val="FFFFFF"/>
                </a:solidFill>
              </a:rPr>
              <a:t>Se identificaron dos roles jugados por los profesores:</a:t>
            </a:r>
          </a:p>
          <a:p>
            <a:pPr algn="just" eaLnBrk="1" hangingPunct="1">
              <a:buFont typeface="Lucida Grande" pitchFamily="-80" charset="0"/>
              <a:buNone/>
              <a:defRPr/>
            </a:pPr>
            <a:endParaRPr lang="es-CL" sz="2400" dirty="0" smtClean="0">
              <a:solidFill>
                <a:srgbClr val="FFFFFF"/>
              </a:solidFill>
            </a:endParaRPr>
          </a:p>
          <a:p>
            <a:pPr marL="554038" indent="-514350" algn="just" eaLnBrk="1" hangingPunct="1">
              <a:buFont typeface="Lucida Grande" pitchFamily="-80" charset="0"/>
              <a:buAutoNum type="alphaLcPeriod"/>
              <a:defRPr/>
            </a:pPr>
            <a:r>
              <a:rPr lang="es-CL" sz="2400" dirty="0" smtClean="0">
                <a:solidFill>
                  <a:srgbClr val="FFFFFF"/>
                </a:solidFill>
              </a:rPr>
              <a:t>A) Rol de contención, cuidado y apoyo</a:t>
            </a:r>
          </a:p>
          <a:p>
            <a:pPr marL="496888" indent="-457200" algn="just" eaLnBrk="1" hangingPunct="1">
              <a:buFont typeface="Lucida Grande" pitchFamily="-80" charset="0"/>
              <a:buAutoNum type="alphaLcPeriod"/>
              <a:defRPr/>
            </a:pPr>
            <a:endParaRPr lang="es-CL" sz="2400" dirty="0" smtClean="0">
              <a:solidFill>
                <a:srgbClr val="FFFFFF"/>
              </a:solidFill>
            </a:endParaRPr>
          </a:p>
          <a:p>
            <a:pPr marL="496888" indent="-457200" algn="just" eaLnBrk="1" hangingPunct="1">
              <a:buFont typeface="Lucida Grande" pitchFamily="-80" charset="0"/>
              <a:buAutoNum type="alphaLcPeriod"/>
              <a:defRPr/>
            </a:pPr>
            <a:r>
              <a:rPr lang="es-CL" sz="2400" dirty="0" smtClean="0">
                <a:solidFill>
                  <a:srgbClr val="FFFFFF"/>
                </a:solidFill>
              </a:rPr>
              <a:t>B) Rol más involucrado en la mecánica del juegos, tomando apuntes de iniciativas y orientando a sus alumnos a formular preguntas. Estos parecen más nerviosos y terminan siendo contenidos por los alumnos</a:t>
            </a:r>
          </a:p>
          <a:p>
            <a:pPr algn="just" eaLnBrk="1" hangingPunct="1">
              <a:buFont typeface="Lucida Grande" pitchFamily="-80" charset="0"/>
              <a:buNone/>
              <a:defRPr/>
            </a:pPr>
            <a:endParaRPr lang="es-CL" sz="2800" dirty="0" smtClean="0">
              <a:solidFill>
                <a:srgbClr val="FFFFFF"/>
              </a:solidFill>
            </a:endParaRPr>
          </a:p>
        </p:txBody>
      </p:sp>
      <p:sp>
        <p:nvSpPr>
          <p:cNvPr id="154626"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54627"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Rol del Profesor</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body" idx="1"/>
          </p:nvPr>
        </p:nvSpPr>
        <p:spPr>
          <a:xfrm>
            <a:off x="250825" y="1490663"/>
            <a:ext cx="8302625" cy="2154237"/>
          </a:xfrm>
        </p:spPr>
        <p:txBody>
          <a:bodyPr/>
          <a:lstStyle/>
          <a:p>
            <a:pPr algn="just" eaLnBrk="1" hangingPunct="1">
              <a:buFont typeface="Lucida Grande"/>
              <a:buNone/>
            </a:pPr>
            <a:r>
              <a:rPr lang="es-ES" sz="1800" b="1" smtClean="0">
                <a:solidFill>
                  <a:srgbClr val="FFFFFF"/>
                </a:solidFill>
              </a:rPr>
              <a:t>Algunas consideraciones sobre el jurado: </a:t>
            </a:r>
          </a:p>
          <a:p>
            <a:pPr algn="just" eaLnBrk="1" hangingPunct="1">
              <a:buFont typeface="Lucida Grande"/>
              <a:buNone/>
            </a:pPr>
            <a:endParaRPr lang="es-ES" sz="1800" b="1" smtClean="0">
              <a:solidFill>
                <a:srgbClr val="FFFFFF"/>
              </a:solidFill>
            </a:endParaRPr>
          </a:p>
          <a:p>
            <a:pPr algn="just" eaLnBrk="1" hangingPunct="1">
              <a:buFont typeface="Lucida Grande"/>
              <a:buNone/>
            </a:pPr>
            <a:r>
              <a:rPr lang="es-ES" sz="1800" b="1" smtClean="0">
                <a:solidFill>
                  <a:srgbClr val="FFFFFF"/>
                </a:solidFill>
              </a:rPr>
              <a:t>	</a:t>
            </a:r>
            <a:r>
              <a:rPr lang="es-ES" sz="1800" smtClean="0">
                <a:solidFill>
                  <a:srgbClr val="FFFFFF"/>
                </a:solidFill>
              </a:rPr>
              <a:t>Una pauta fue creada para los jurados, esta pauta tenía asignados elementos a evaluar y considerar. Además de dar su puntaje, cada jurado hacía una declaración desde su experticia más allá de las reglas, evaluando desde su mirada la presentación de los deliberantes</a:t>
            </a:r>
            <a:endParaRPr lang="es-CL" sz="1800" smtClean="0">
              <a:solidFill>
                <a:srgbClr val="FFFFFF"/>
              </a:solidFill>
            </a:endParaRPr>
          </a:p>
          <a:p>
            <a:pPr algn="just" eaLnBrk="1" hangingPunct="1">
              <a:buFont typeface="Lucida Grande"/>
              <a:buNone/>
            </a:pPr>
            <a:endParaRPr lang="es-CL" sz="1800" smtClean="0">
              <a:solidFill>
                <a:srgbClr val="FFFFFF"/>
              </a:solidFill>
            </a:endParaRPr>
          </a:p>
          <a:p>
            <a:pPr algn="just" eaLnBrk="1" hangingPunct="1">
              <a:buFont typeface="Lucida Grande"/>
              <a:buNone/>
            </a:pPr>
            <a:endParaRPr lang="es-CL" sz="1800" smtClean="0">
              <a:solidFill>
                <a:srgbClr val="FFFFFF"/>
              </a:solidFill>
            </a:endParaRPr>
          </a:p>
        </p:txBody>
      </p:sp>
      <p:sp>
        <p:nvSpPr>
          <p:cNvPr id="156674"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56675"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Rol del jurado</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50825" y="1268413"/>
            <a:ext cx="8569325" cy="2946400"/>
          </a:xfrm>
        </p:spPr>
        <p:txBody>
          <a:bodyPr/>
          <a:lstStyle/>
          <a:p>
            <a:pPr marL="0" algn="just" eaLnBrk="1" hangingPunct="1">
              <a:spcBef>
                <a:spcPts val="0"/>
              </a:spcBef>
              <a:spcAft>
                <a:spcPts val="2400"/>
              </a:spcAft>
              <a:buFont typeface="Lucida Grande" pitchFamily="-80" charset="0"/>
              <a:buNone/>
              <a:defRPr/>
            </a:pPr>
            <a:r>
              <a:rPr lang="es-CL" sz="1800" dirty="0" smtClean="0">
                <a:solidFill>
                  <a:srgbClr val="FFFFFF"/>
                </a:solidFill>
              </a:rPr>
              <a:t>Votación es un evento fuera de la dinámica del juego, que sirve como descanso o pausa antes del </a:t>
            </a:r>
            <a:r>
              <a:rPr lang="es-CL" sz="1800" dirty="0" err="1" smtClean="0">
                <a:solidFill>
                  <a:srgbClr val="FFFFFF"/>
                </a:solidFill>
              </a:rPr>
              <a:t>climax</a:t>
            </a:r>
            <a:r>
              <a:rPr lang="es-CL" sz="1800" dirty="0" smtClean="0">
                <a:solidFill>
                  <a:srgbClr val="FFFFFF"/>
                </a:solidFill>
              </a:rPr>
              <a:t> del mismo. Permite reflexionar y cerrar, temas entre los grupos y al interior de los mismos.</a:t>
            </a:r>
          </a:p>
          <a:p>
            <a:pPr marL="0" algn="just" eaLnBrk="1" hangingPunct="1">
              <a:spcBef>
                <a:spcPts val="0"/>
              </a:spcBef>
              <a:spcAft>
                <a:spcPts val="2400"/>
              </a:spcAft>
              <a:buFont typeface="Lucida Grande" pitchFamily="-80" charset="0"/>
              <a:buNone/>
              <a:defRPr/>
            </a:pPr>
            <a:r>
              <a:rPr lang="es-CL" sz="1800" dirty="0" smtClean="0">
                <a:solidFill>
                  <a:srgbClr val="FFFFFF"/>
                </a:solidFill>
              </a:rPr>
              <a:t>La votación obedece a la necesidad de traer prácticas ciudadanas y educación cívica. Se vota por tres mociones, votando por menos se anula.</a:t>
            </a:r>
          </a:p>
          <a:p>
            <a:pPr marL="0" algn="just" eaLnBrk="1" hangingPunct="1">
              <a:spcBef>
                <a:spcPts val="0"/>
              </a:spcBef>
              <a:spcAft>
                <a:spcPts val="2400"/>
              </a:spcAft>
              <a:buFont typeface="Lucida Grande" pitchFamily="-80" charset="0"/>
              <a:buNone/>
              <a:defRPr/>
            </a:pPr>
            <a:r>
              <a:rPr lang="es-CL" sz="1800" dirty="0" smtClean="0">
                <a:solidFill>
                  <a:srgbClr val="FFFFFF"/>
                </a:solidFill>
              </a:rPr>
              <a:t>A pesar de que la votación es secreta, no se evitan las malas prácticas del lobby. Sensación de los estudiantes es que no se vota por la mejor moción sino que por la más débil.</a:t>
            </a:r>
          </a:p>
          <a:p>
            <a:pPr marL="0" algn="just" eaLnBrk="1" hangingPunct="1">
              <a:spcBef>
                <a:spcPts val="0"/>
              </a:spcBef>
              <a:spcAft>
                <a:spcPts val="2400"/>
              </a:spcAft>
              <a:buFont typeface="Lucida Grande" pitchFamily="-80" charset="0"/>
              <a:buNone/>
              <a:defRPr/>
            </a:pPr>
            <a:r>
              <a:rPr lang="es-CL" sz="1800" dirty="0" smtClean="0">
                <a:solidFill>
                  <a:srgbClr val="FFFFFF"/>
                </a:solidFill>
              </a:rPr>
              <a:t>Algunos equipos consideran la votación como un elemento molesto, que atenta contra la calidad del proyecto.</a:t>
            </a:r>
          </a:p>
          <a:p>
            <a:pPr algn="just" eaLnBrk="1" hangingPunct="1">
              <a:buFont typeface="Lucida Grande" pitchFamily="-80" charset="0"/>
              <a:buNone/>
              <a:defRPr/>
            </a:pPr>
            <a:endParaRPr lang="es-CL" sz="2800" dirty="0" smtClean="0">
              <a:solidFill>
                <a:srgbClr val="FFFFFF"/>
              </a:solidFill>
            </a:endParaRPr>
          </a:p>
          <a:p>
            <a:pPr algn="just" eaLnBrk="1" hangingPunct="1">
              <a:buFont typeface="Lucida Grande" pitchFamily="-80" charset="0"/>
              <a:buNone/>
              <a:defRPr/>
            </a:pPr>
            <a:endParaRPr lang="es-CL" sz="2800" dirty="0" smtClean="0">
              <a:solidFill>
                <a:srgbClr val="FFFFFF"/>
              </a:solidFill>
            </a:endParaRPr>
          </a:p>
          <a:p>
            <a:pPr algn="just" eaLnBrk="1" hangingPunct="1">
              <a:buFont typeface="Lucida Grande" pitchFamily="-80" charset="0"/>
              <a:buNone/>
              <a:defRPr/>
            </a:pPr>
            <a:endParaRPr lang="es-CL" sz="2800" dirty="0" smtClean="0">
              <a:solidFill>
                <a:srgbClr val="FFFFFF"/>
              </a:solidFill>
            </a:endParaRPr>
          </a:p>
        </p:txBody>
      </p:sp>
      <p:sp>
        <p:nvSpPr>
          <p:cNvPr id="158722" name="3 CuadroTexto">
            <a:hlinkClick r:id="rId3" action="ppaction://hlinksldjump"/>
          </p:cNvPr>
          <p:cNvSpPr txBox="1">
            <a:spLocks noChangeArrowheads="1"/>
          </p:cNvSpPr>
          <p:nvPr/>
        </p:nvSpPr>
        <p:spPr bwMode="auto">
          <a:xfrm>
            <a:off x="7308850" y="6092825"/>
            <a:ext cx="1092200" cy="461963"/>
          </a:xfrm>
          <a:prstGeom prst="rect">
            <a:avLst/>
          </a:prstGeom>
          <a:noFill/>
          <a:ln w="9525">
            <a:noFill/>
            <a:miter lim="800000"/>
            <a:headEnd/>
            <a:tailEnd/>
          </a:ln>
        </p:spPr>
        <p:txBody>
          <a:bodyPr wrap="none">
            <a:spAutoFit/>
          </a:bodyPr>
          <a:lstStyle/>
          <a:p>
            <a:r>
              <a:rPr lang="es-CL" sz="2400" b="1">
                <a:solidFill>
                  <a:srgbClr val="00B0F0"/>
                </a:solidFill>
              </a:rPr>
              <a:t>volver</a:t>
            </a:r>
          </a:p>
        </p:txBody>
      </p:sp>
      <p:sp>
        <p:nvSpPr>
          <p:cNvPr id="158723"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Dinámica de la votación</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body" idx="1"/>
          </p:nvPr>
        </p:nvSpPr>
        <p:spPr>
          <a:xfrm>
            <a:off x="250825" y="1268413"/>
            <a:ext cx="8642350" cy="2832100"/>
          </a:xfrm>
        </p:spPr>
        <p:txBody>
          <a:bodyPr/>
          <a:lstStyle/>
          <a:p>
            <a:pPr algn="just" eaLnBrk="1" hangingPunct="1">
              <a:buFont typeface="Lucida Grande"/>
              <a:buNone/>
            </a:pPr>
            <a:r>
              <a:rPr lang="es-CL" sz="2800" smtClean="0">
                <a:solidFill>
                  <a:srgbClr val="FFFFFF"/>
                </a:solidFill>
              </a:rPr>
              <a:t>Mayor parte de los equipos declaran sentirse satisfecho por el hecho de llegar a la final</a:t>
            </a:r>
          </a:p>
          <a:p>
            <a:pPr algn="just" eaLnBrk="1" hangingPunct="1">
              <a:buFont typeface="Lucida Grande"/>
              <a:buNone/>
            </a:pPr>
            <a:endParaRPr lang="es-CL" sz="2800" smtClean="0">
              <a:solidFill>
                <a:srgbClr val="FFFFFF"/>
              </a:solidFill>
            </a:endParaRPr>
          </a:p>
          <a:p>
            <a:pPr algn="just" eaLnBrk="1" hangingPunct="1">
              <a:buFont typeface="Lucida Grande"/>
              <a:buNone/>
            </a:pPr>
            <a:r>
              <a:rPr lang="es-CL" sz="2800" smtClean="0">
                <a:solidFill>
                  <a:srgbClr val="FFFFFF"/>
                </a:solidFill>
              </a:rPr>
              <a:t>Cuestionamiento de la identidad del colegio como elemento que le juega en contra a algunos equipos (Instituto Nacional frustrado)</a:t>
            </a:r>
          </a:p>
          <a:p>
            <a:pPr algn="just" eaLnBrk="1" hangingPunct="1">
              <a:buFont typeface="Lucida Grande"/>
              <a:buNone/>
            </a:pPr>
            <a:endParaRPr lang="es-CL" sz="2800" smtClean="0">
              <a:solidFill>
                <a:srgbClr val="FFFFFF"/>
              </a:solidFill>
            </a:endParaRPr>
          </a:p>
          <a:p>
            <a:pPr algn="just" eaLnBrk="1" hangingPunct="1">
              <a:buFont typeface="Lucida Grande"/>
              <a:buNone/>
            </a:pPr>
            <a:endParaRPr lang="es-CL" sz="2800" smtClean="0">
              <a:solidFill>
                <a:srgbClr val="FFFFFF"/>
              </a:solidFill>
            </a:endParaRPr>
          </a:p>
        </p:txBody>
      </p:sp>
      <p:sp>
        <p:nvSpPr>
          <p:cNvPr id="160770" name="4 CuadroTexto"/>
          <p:cNvSpPr txBox="1">
            <a:spLocks noChangeArrowheads="1"/>
          </p:cNvSpPr>
          <p:nvPr/>
        </p:nvSpPr>
        <p:spPr bwMode="auto">
          <a:xfrm>
            <a:off x="7092950" y="6165850"/>
            <a:ext cx="1571625" cy="338138"/>
          </a:xfrm>
          <a:prstGeom prst="rect">
            <a:avLst/>
          </a:prstGeom>
          <a:noFill/>
          <a:ln w="9525">
            <a:noFill/>
            <a:miter lim="800000"/>
            <a:headEnd/>
            <a:tailEnd/>
          </a:ln>
        </p:spPr>
        <p:txBody>
          <a:bodyPr wrap="none">
            <a:spAutoFit/>
          </a:bodyPr>
          <a:lstStyle/>
          <a:p>
            <a:r>
              <a:rPr lang="es-CL" sz="1600">
                <a:solidFill>
                  <a:srgbClr val="AEAEAE"/>
                </a:solidFill>
              </a:rPr>
              <a:t>Click Continuar</a:t>
            </a:r>
          </a:p>
        </p:txBody>
      </p:sp>
      <p:sp>
        <p:nvSpPr>
          <p:cNvPr id="160771" name="6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Cierre y Premios</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611188" y="2370138"/>
            <a:ext cx="742950" cy="338137"/>
          </a:xfrm>
          <a:prstGeom prst="rect">
            <a:avLst/>
          </a:prstGeom>
          <a:noFill/>
          <a:ln w="9525">
            <a:noFill/>
            <a:miter lim="800000"/>
            <a:headEnd/>
            <a:tailEnd/>
          </a:ln>
        </p:spPr>
        <p:txBody>
          <a:bodyPr wrap="none">
            <a:spAutoFit/>
          </a:bodyPr>
          <a:lstStyle/>
          <a:p>
            <a:r>
              <a:rPr lang="es-CL" sz="1600" b="1">
                <a:solidFill>
                  <a:srgbClr val="FFFFFF"/>
                </a:solidFill>
              </a:rPr>
              <a:t>Rabia</a:t>
            </a:r>
          </a:p>
        </p:txBody>
      </p:sp>
      <p:sp>
        <p:nvSpPr>
          <p:cNvPr id="5" name="4 CuadroTexto"/>
          <p:cNvSpPr txBox="1">
            <a:spLocks noChangeArrowheads="1"/>
          </p:cNvSpPr>
          <p:nvPr/>
        </p:nvSpPr>
        <p:spPr bwMode="auto">
          <a:xfrm>
            <a:off x="1979613" y="1074738"/>
            <a:ext cx="3130550" cy="830262"/>
          </a:xfrm>
          <a:prstGeom prst="rect">
            <a:avLst/>
          </a:prstGeom>
          <a:noFill/>
          <a:ln w="9525">
            <a:noFill/>
            <a:miter lim="800000"/>
            <a:headEnd/>
            <a:tailEnd/>
          </a:ln>
        </p:spPr>
        <p:txBody>
          <a:bodyPr wrap="none">
            <a:spAutoFit/>
          </a:bodyPr>
          <a:lstStyle/>
          <a:p>
            <a:r>
              <a:rPr lang="es-CL" sz="4800">
                <a:solidFill>
                  <a:srgbClr val="FFFFFF"/>
                </a:solidFill>
              </a:rPr>
              <a:t>Adrenalina</a:t>
            </a:r>
          </a:p>
        </p:txBody>
      </p:sp>
      <p:sp>
        <p:nvSpPr>
          <p:cNvPr id="6" name="5 CuadroTexto"/>
          <p:cNvSpPr txBox="1">
            <a:spLocks noChangeArrowheads="1"/>
          </p:cNvSpPr>
          <p:nvPr/>
        </p:nvSpPr>
        <p:spPr bwMode="auto">
          <a:xfrm>
            <a:off x="1187450" y="3233738"/>
            <a:ext cx="1570038" cy="647700"/>
          </a:xfrm>
          <a:prstGeom prst="rect">
            <a:avLst/>
          </a:prstGeom>
          <a:noFill/>
          <a:ln w="9525">
            <a:noFill/>
            <a:miter lim="800000"/>
            <a:headEnd/>
            <a:tailEnd/>
          </a:ln>
        </p:spPr>
        <p:txBody>
          <a:bodyPr wrap="none">
            <a:spAutoFit/>
          </a:bodyPr>
          <a:lstStyle/>
          <a:p>
            <a:r>
              <a:rPr lang="es-CL" sz="3600">
                <a:solidFill>
                  <a:srgbClr val="FFFFFF"/>
                </a:solidFill>
              </a:rPr>
              <a:t>Ansias</a:t>
            </a:r>
          </a:p>
        </p:txBody>
      </p:sp>
      <p:sp>
        <p:nvSpPr>
          <p:cNvPr id="7" name="6 CuadroTexto"/>
          <p:cNvSpPr txBox="1">
            <a:spLocks noChangeArrowheads="1"/>
          </p:cNvSpPr>
          <p:nvPr/>
        </p:nvSpPr>
        <p:spPr bwMode="auto">
          <a:xfrm>
            <a:off x="4805363" y="2741613"/>
            <a:ext cx="2722562" cy="646112"/>
          </a:xfrm>
          <a:prstGeom prst="rect">
            <a:avLst/>
          </a:prstGeom>
          <a:noFill/>
          <a:ln w="9525">
            <a:noFill/>
            <a:miter lim="800000"/>
            <a:headEnd/>
            <a:tailEnd/>
          </a:ln>
        </p:spPr>
        <p:txBody>
          <a:bodyPr wrap="none">
            <a:spAutoFit/>
          </a:bodyPr>
          <a:lstStyle/>
          <a:p>
            <a:r>
              <a:rPr lang="es-CL" sz="3600">
                <a:solidFill>
                  <a:srgbClr val="FFFFFF"/>
                </a:solidFill>
              </a:rPr>
              <a:t>Nerviosismo</a:t>
            </a:r>
          </a:p>
        </p:txBody>
      </p:sp>
      <p:sp>
        <p:nvSpPr>
          <p:cNvPr id="8" name="7 CuadroTexto"/>
          <p:cNvSpPr txBox="1">
            <a:spLocks noChangeArrowheads="1"/>
          </p:cNvSpPr>
          <p:nvPr/>
        </p:nvSpPr>
        <p:spPr bwMode="auto">
          <a:xfrm>
            <a:off x="3276600" y="3162300"/>
            <a:ext cx="2179638" cy="708025"/>
          </a:xfrm>
          <a:prstGeom prst="rect">
            <a:avLst/>
          </a:prstGeom>
          <a:noFill/>
          <a:ln w="9525">
            <a:noFill/>
            <a:miter lim="800000"/>
            <a:headEnd/>
            <a:tailEnd/>
          </a:ln>
        </p:spPr>
        <p:txBody>
          <a:bodyPr wrap="none">
            <a:spAutoFit/>
          </a:bodyPr>
          <a:lstStyle/>
          <a:p>
            <a:r>
              <a:rPr lang="es-CL" sz="4000">
                <a:solidFill>
                  <a:srgbClr val="FFFFFF"/>
                </a:solidFill>
              </a:rPr>
              <a:t>Emoción</a:t>
            </a:r>
          </a:p>
        </p:txBody>
      </p:sp>
      <p:sp>
        <p:nvSpPr>
          <p:cNvPr id="9" name="8 CuadroTexto"/>
          <p:cNvSpPr txBox="1">
            <a:spLocks noChangeArrowheads="1"/>
          </p:cNvSpPr>
          <p:nvPr/>
        </p:nvSpPr>
        <p:spPr bwMode="auto">
          <a:xfrm>
            <a:off x="3132138" y="2659063"/>
            <a:ext cx="1438275" cy="400050"/>
          </a:xfrm>
          <a:prstGeom prst="rect">
            <a:avLst/>
          </a:prstGeom>
          <a:noFill/>
          <a:ln w="9525">
            <a:noFill/>
            <a:miter lim="800000"/>
            <a:headEnd/>
            <a:tailEnd/>
          </a:ln>
        </p:spPr>
        <p:txBody>
          <a:bodyPr wrap="none">
            <a:spAutoFit/>
          </a:bodyPr>
          <a:lstStyle/>
          <a:p>
            <a:r>
              <a:rPr lang="es-CL" sz="2000">
                <a:solidFill>
                  <a:srgbClr val="FFFFFF"/>
                </a:solidFill>
              </a:rPr>
              <a:t>Impotencia</a:t>
            </a:r>
          </a:p>
        </p:txBody>
      </p:sp>
      <p:sp>
        <p:nvSpPr>
          <p:cNvPr id="11" name="10 CuadroTexto"/>
          <p:cNvSpPr txBox="1">
            <a:spLocks noChangeArrowheads="1"/>
          </p:cNvSpPr>
          <p:nvPr/>
        </p:nvSpPr>
        <p:spPr bwMode="auto">
          <a:xfrm>
            <a:off x="4284663" y="2225675"/>
            <a:ext cx="2663825" cy="523875"/>
          </a:xfrm>
          <a:prstGeom prst="rect">
            <a:avLst/>
          </a:prstGeom>
          <a:noFill/>
          <a:ln w="9525">
            <a:noFill/>
            <a:miter lim="800000"/>
            <a:headEnd/>
            <a:tailEnd/>
          </a:ln>
        </p:spPr>
        <p:txBody>
          <a:bodyPr>
            <a:spAutoFit/>
          </a:bodyPr>
          <a:lstStyle/>
          <a:p>
            <a:pPr algn="just"/>
            <a:r>
              <a:rPr lang="es-CL" sz="2800">
                <a:solidFill>
                  <a:srgbClr val="FFFFFF"/>
                </a:solidFill>
              </a:rPr>
              <a:t>Felicidad</a:t>
            </a:r>
          </a:p>
        </p:txBody>
      </p:sp>
      <p:sp>
        <p:nvSpPr>
          <p:cNvPr id="13" name="12 CuadroTexto"/>
          <p:cNvSpPr txBox="1">
            <a:spLocks noChangeArrowheads="1"/>
          </p:cNvSpPr>
          <p:nvPr/>
        </p:nvSpPr>
        <p:spPr bwMode="auto">
          <a:xfrm>
            <a:off x="5508625" y="1651000"/>
            <a:ext cx="1724025" cy="460375"/>
          </a:xfrm>
          <a:prstGeom prst="rect">
            <a:avLst/>
          </a:prstGeom>
          <a:noFill/>
          <a:ln w="9525">
            <a:noFill/>
            <a:miter lim="800000"/>
            <a:headEnd/>
            <a:tailEnd/>
          </a:ln>
        </p:spPr>
        <p:txBody>
          <a:bodyPr wrap="none">
            <a:spAutoFit/>
          </a:bodyPr>
          <a:lstStyle/>
          <a:p>
            <a:r>
              <a:rPr lang="es-CL" sz="2400">
                <a:solidFill>
                  <a:srgbClr val="FFFFFF"/>
                </a:solidFill>
              </a:rPr>
              <a:t>Frustración</a:t>
            </a:r>
          </a:p>
        </p:txBody>
      </p:sp>
      <p:sp>
        <p:nvSpPr>
          <p:cNvPr id="14" name="13 CuadroTexto"/>
          <p:cNvSpPr txBox="1">
            <a:spLocks noChangeArrowheads="1"/>
          </p:cNvSpPr>
          <p:nvPr/>
        </p:nvSpPr>
        <p:spPr bwMode="auto">
          <a:xfrm>
            <a:off x="1628775" y="1946275"/>
            <a:ext cx="2222500" cy="461963"/>
          </a:xfrm>
          <a:prstGeom prst="rect">
            <a:avLst/>
          </a:prstGeom>
          <a:noFill/>
          <a:ln w="9525">
            <a:noFill/>
            <a:miter lim="800000"/>
            <a:headEnd/>
            <a:tailEnd/>
          </a:ln>
        </p:spPr>
        <p:txBody>
          <a:bodyPr wrap="none">
            <a:spAutoFit/>
          </a:bodyPr>
          <a:lstStyle/>
          <a:p>
            <a:r>
              <a:rPr lang="es-CL" sz="2400">
                <a:solidFill>
                  <a:srgbClr val="FFFFFF"/>
                </a:solidFill>
              </a:rPr>
              <a:t>Competitividad</a:t>
            </a:r>
          </a:p>
        </p:txBody>
      </p:sp>
      <p:sp>
        <p:nvSpPr>
          <p:cNvPr id="15" name="14 CuadroTexto"/>
          <p:cNvSpPr txBox="1">
            <a:spLocks noChangeArrowheads="1"/>
          </p:cNvSpPr>
          <p:nvPr/>
        </p:nvSpPr>
        <p:spPr bwMode="auto">
          <a:xfrm>
            <a:off x="6875463" y="930275"/>
            <a:ext cx="1673225" cy="646113"/>
          </a:xfrm>
          <a:prstGeom prst="rect">
            <a:avLst/>
          </a:prstGeom>
          <a:noFill/>
          <a:ln w="9525">
            <a:noFill/>
            <a:miter lim="800000"/>
            <a:headEnd/>
            <a:tailEnd/>
          </a:ln>
        </p:spPr>
        <p:txBody>
          <a:bodyPr wrap="none">
            <a:spAutoFit/>
          </a:bodyPr>
          <a:lstStyle/>
          <a:p>
            <a:r>
              <a:rPr lang="es-CL" sz="3600">
                <a:solidFill>
                  <a:srgbClr val="FFFFFF"/>
                </a:solidFill>
              </a:rPr>
              <a:t>Orgullo</a:t>
            </a:r>
          </a:p>
        </p:txBody>
      </p:sp>
      <p:sp>
        <p:nvSpPr>
          <p:cNvPr id="16" name="15 CuadroTexto"/>
          <p:cNvSpPr txBox="1">
            <a:spLocks noChangeArrowheads="1"/>
          </p:cNvSpPr>
          <p:nvPr/>
        </p:nvSpPr>
        <p:spPr bwMode="auto">
          <a:xfrm>
            <a:off x="6084888" y="3667125"/>
            <a:ext cx="1069975" cy="400050"/>
          </a:xfrm>
          <a:prstGeom prst="rect">
            <a:avLst/>
          </a:prstGeom>
          <a:noFill/>
          <a:ln w="9525">
            <a:noFill/>
            <a:miter lim="800000"/>
            <a:headEnd/>
            <a:tailEnd/>
          </a:ln>
        </p:spPr>
        <p:txBody>
          <a:bodyPr wrap="none">
            <a:spAutoFit/>
          </a:bodyPr>
          <a:lstStyle/>
          <a:p>
            <a:r>
              <a:rPr lang="es-CL" sz="2000">
                <a:solidFill>
                  <a:srgbClr val="FFFFFF"/>
                </a:solidFill>
              </a:rPr>
              <a:t>Tensión</a:t>
            </a:r>
          </a:p>
        </p:txBody>
      </p:sp>
      <p:sp>
        <p:nvSpPr>
          <p:cNvPr id="17" name="16 CuadroTexto"/>
          <p:cNvSpPr txBox="1">
            <a:spLocks noChangeArrowheads="1"/>
          </p:cNvSpPr>
          <p:nvPr/>
        </p:nvSpPr>
        <p:spPr bwMode="auto">
          <a:xfrm>
            <a:off x="2555875" y="4025900"/>
            <a:ext cx="1222375" cy="339725"/>
          </a:xfrm>
          <a:prstGeom prst="rect">
            <a:avLst/>
          </a:prstGeom>
          <a:noFill/>
          <a:ln w="9525">
            <a:noFill/>
            <a:miter lim="800000"/>
            <a:headEnd/>
            <a:tailEnd/>
          </a:ln>
        </p:spPr>
        <p:txBody>
          <a:bodyPr wrap="none">
            <a:spAutoFit/>
          </a:bodyPr>
          <a:lstStyle/>
          <a:p>
            <a:r>
              <a:rPr lang="es-CL" sz="1600" b="1">
                <a:solidFill>
                  <a:srgbClr val="FFFFFF"/>
                </a:solidFill>
              </a:rPr>
              <a:t>Desilusión</a:t>
            </a:r>
          </a:p>
        </p:txBody>
      </p:sp>
      <p:sp>
        <p:nvSpPr>
          <p:cNvPr id="18" name="17 CuadroTexto"/>
          <p:cNvSpPr txBox="1">
            <a:spLocks noChangeArrowheads="1"/>
          </p:cNvSpPr>
          <p:nvPr/>
        </p:nvSpPr>
        <p:spPr bwMode="auto">
          <a:xfrm>
            <a:off x="6659563" y="2225675"/>
            <a:ext cx="1568450" cy="400050"/>
          </a:xfrm>
          <a:prstGeom prst="rect">
            <a:avLst/>
          </a:prstGeom>
          <a:noFill/>
          <a:ln w="9525">
            <a:noFill/>
            <a:miter lim="800000"/>
            <a:headEnd/>
            <a:tailEnd/>
          </a:ln>
        </p:spPr>
        <p:txBody>
          <a:bodyPr wrap="none">
            <a:spAutoFit/>
          </a:bodyPr>
          <a:lstStyle/>
          <a:p>
            <a:r>
              <a:rPr lang="es-CL" sz="2000">
                <a:solidFill>
                  <a:srgbClr val="FFFFFF"/>
                </a:solidFill>
              </a:rPr>
              <a:t>Satisfacción</a:t>
            </a:r>
          </a:p>
        </p:txBody>
      </p:sp>
      <p:sp>
        <p:nvSpPr>
          <p:cNvPr id="19" name="18 CuadroTexto"/>
          <p:cNvSpPr txBox="1">
            <a:spLocks noChangeArrowheads="1"/>
          </p:cNvSpPr>
          <p:nvPr/>
        </p:nvSpPr>
        <p:spPr bwMode="auto">
          <a:xfrm>
            <a:off x="1592263" y="2644775"/>
            <a:ext cx="2665412" cy="523875"/>
          </a:xfrm>
          <a:prstGeom prst="rect">
            <a:avLst/>
          </a:prstGeom>
          <a:noFill/>
          <a:ln w="9525">
            <a:noFill/>
            <a:miter lim="800000"/>
            <a:headEnd/>
            <a:tailEnd/>
          </a:ln>
        </p:spPr>
        <p:txBody>
          <a:bodyPr>
            <a:spAutoFit/>
          </a:bodyPr>
          <a:lstStyle/>
          <a:p>
            <a:pPr algn="just"/>
            <a:r>
              <a:rPr lang="es-CL" sz="2800">
                <a:solidFill>
                  <a:srgbClr val="FFFFFF"/>
                </a:solidFill>
              </a:rPr>
              <a:t>Euforia</a:t>
            </a:r>
          </a:p>
        </p:txBody>
      </p:sp>
      <p:sp>
        <p:nvSpPr>
          <p:cNvPr id="23" name="Rectangle 2"/>
          <p:cNvSpPr txBox="1">
            <a:spLocks noChangeArrowheads="1"/>
          </p:cNvSpPr>
          <p:nvPr/>
        </p:nvSpPr>
        <p:spPr bwMode="auto">
          <a:xfrm>
            <a:off x="468313" y="4652963"/>
            <a:ext cx="8424862" cy="720725"/>
          </a:xfrm>
          <a:prstGeom prst="rect">
            <a:avLst/>
          </a:prstGeom>
          <a:noFill/>
          <a:ln w="12700">
            <a:noFill/>
            <a:miter lim="800000"/>
            <a:headEnd/>
            <a:tailEnd/>
          </a:ln>
        </p:spPr>
        <p:txBody>
          <a:bodyPr lIns="45720" tIns="0" rIns="45720" bIns="0"/>
          <a:lstStyle/>
          <a:p>
            <a:pPr algn="ctr">
              <a:spcAft>
                <a:spcPts val="1200"/>
              </a:spcAft>
            </a:pPr>
            <a:r>
              <a:rPr lang="es-CL" sz="1600" i="1">
                <a:solidFill>
                  <a:srgbClr val="FFFFFF"/>
                </a:solidFill>
              </a:rPr>
              <a:t>“Entre adrenalina, competitividad, emoción, rabia, impotencia, felicidad. Es un conjunto de emociones bipolares, es súper complicado”</a:t>
            </a:r>
          </a:p>
        </p:txBody>
      </p:sp>
      <p:sp>
        <p:nvSpPr>
          <p:cNvPr id="162832" name="20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Emociones manifestadas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childTnLst>
                                </p:cTn>
                              </p:par>
                            </p:childTnLst>
                          </p:cTn>
                        </p:par>
                        <p:par>
                          <p:cTn id="40" fill="hold">
                            <p:stCondLst>
                              <p:cond delay="90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childTnLst>
                                </p:cTn>
                              </p:par>
                            </p:childTnLst>
                          </p:cTn>
                        </p:par>
                        <p:par>
                          <p:cTn id="44" fill="hold">
                            <p:stCondLst>
                              <p:cond delay="1000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childTnLst>
                                </p:cTn>
                              </p:par>
                            </p:childTnLst>
                          </p:cTn>
                        </p:par>
                        <p:par>
                          <p:cTn id="48" fill="hold">
                            <p:stCondLst>
                              <p:cond delay="11000"/>
                            </p:stCondLst>
                            <p:childTnLst>
                              <p:par>
                                <p:cTn id="49" presetID="10"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childTnLst>
                                </p:cTn>
                              </p:par>
                            </p:childTnLst>
                          </p:cTn>
                        </p:par>
                        <p:par>
                          <p:cTn id="52" fill="hold">
                            <p:stCondLst>
                              <p:cond delay="12000"/>
                            </p:stCondLst>
                            <p:childTnLst>
                              <p:par>
                                <p:cTn id="53" presetID="10"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childTnLst>
                                </p:cTn>
                              </p:par>
                            </p:childTnLst>
                          </p:cTn>
                        </p:par>
                        <p:par>
                          <p:cTn id="56" fill="hold">
                            <p:stCondLst>
                              <p:cond delay="1300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childTnLst>
                                </p:cTn>
                              </p:par>
                            </p:childTnLst>
                          </p:cTn>
                        </p:par>
                        <p:par>
                          <p:cTn id="60" fill="hold">
                            <p:stCondLst>
                              <p:cond delay="14000"/>
                            </p:stCondLst>
                            <p:childTnLst>
                              <p:par>
                                <p:cTn id="61" presetID="10" presetClass="entr" presetSubtype="0" fill="hold" grpId="0" nodeType="afterEffect">
                                  <p:stCondLst>
                                    <p:cond delay="0"/>
                                  </p:stCondLst>
                                  <p:childTnLst>
                                    <p:set>
                                      <p:cBhvr>
                                        <p:cTn id="62" dur="1" fill="hold">
                                          <p:stCondLst>
                                            <p:cond delay="0"/>
                                          </p:stCondLst>
                                        </p:cTn>
                                        <p:tgtEl>
                                          <p:spTgt spid="23">
                                            <p:txEl>
                                              <p:pRg st="0" end="0"/>
                                            </p:txEl>
                                          </p:spTgt>
                                        </p:tgtEl>
                                        <p:attrNameLst>
                                          <p:attrName>style.visibility</p:attrName>
                                        </p:attrNameLst>
                                      </p:cBhvr>
                                      <p:to>
                                        <p:strVal val="visible"/>
                                      </p:to>
                                    </p:set>
                                    <p:animEffect transition="in" filter="fade">
                                      <p:cBhvr>
                                        <p:cTn id="63" dur="10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1" grpId="0"/>
      <p:bldP spid="13" grpId="0"/>
      <p:bldP spid="14" grpId="0"/>
      <p:bldP spid="15" grpId="0"/>
      <p:bldP spid="16" grpId="0"/>
      <p:bldP spid="17" grpId="0"/>
      <p:bldP spid="18" grpId="0"/>
      <p:bldP spid="19" grpId="0"/>
      <p:bldP spid="2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body" idx="1"/>
          </p:nvPr>
        </p:nvSpPr>
        <p:spPr>
          <a:xfrm>
            <a:off x="250825" y="1125538"/>
            <a:ext cx="8302625" cy="2832100"/>
          </a:xfrm>
        </p:spPr>
        <p:txBody>
          <a:bodyPr/>
          <a:lstStyle/>
          <a:p>
            <a:pPr algn="just" eaLnBrk="1" hangingPunct="1">
              <a:spcBef>
                <a:spcPct val="0"/>
              </a:spcBef>
              <a:spcAft>
                <a:spcPts val="1800"/>
              </a:spcAft>
              <a:buFontTx/>
              <a:buChar char="-"/>
            </a:pPr>
            <a:r>
              <a:rPr lang="es-CL" sz="1800" smtClean="0">
                <a:solidFill>
                  <a:srgbClr val="FFFFFF"/>
                </a:solidFill>
              </a:rPr>
              <a:t>- Falta de tiempo para recreación y socialización</a:t>
            </a:r>
          </a:p>
          <a:p>
            <a:pPr algn="just" eaLnBrk="1" hangingPunct="1">
              <a:spcBef>
                <a:spcPct val="0"/>
              </a:spcBef>
              <a:spcAft>
                <a:spcPts val="1800"/>
              </a:spcAft>
              <a:buFontTx/>
              <a:buChar char="-"/>
            </a:pPr>
            <a:r>
              <a:rPr lang="es-CL" sz="1800" smtClean="0">
                <a:solidFill>
                  <a:srgbClr val="FFFFFF"/>
                </a:solidFill>
              </a:rPr>
              <a:t>- Desfase en horarios</a:t>
            </a:r>
          </a:p>
          <a:p>
            <a:pPr algn="just" eaLnBrk="1" hangingPunct="1">
              <a:spcBef>
                <a:spcPct val="0"/>
              </a:spcBef>
              <a:spcAft>
                <a:spcPts val="1800"/>
              </a:spcAft>
              <a:buFontTx/>
              <a:buChar char="-"/>
            </a:pPr>
            <a:r>
              <a:rPr lang="es-CL" sz="1800" smtClean="0">
                <a:solidFill>
                  <a:srgbClr val="FFFFFF"/>
                </a:solidFill>
              </a:rPr>
              <a:t>- Sistema de sufragio online visto como poco justo</a:t>
            </a:r>
          </a:p>
          <a:p>
            <a:pPr algn="just" eaLnBrk="1" hangingPunct="1">
              <a:spcBef>
                <a:spcPct val="0"/>
              </a:spcBef>
              <a:spcAft>
                <a:spcPts val="1800"/>
              </a:spcAft>
              <a:buFontTx/>
              <a:buChar char="-"/>
            </a:pPr>
            <a:r>
              <a:rPr lang="es-CL" sz="1800" smtClean="0">
                <a:solidFill>
                  <a:srgbClr val="FFFFFF"/>
                </a:solidFill>
              </a:rPr>
              <a:t>- Preguntas y respuestas en torneo final</a:t>
            </a:r>
          </a:p>
          <a:p>
            <a:pPr algn="just" eaLnBrk="1" hangingPunct="1">
              <a:spcBef>
                <a:spcPct val="0"/>
              </a:spcBef>
              <a:spcAft>
                <a:spcPts val="1800"/>
              </a:spcAft>
              <a:buFontTx/>
              <a:buChar char="-"/>
            </a:pPr>
            <a:r>
              <a:rPr lang="es-CL" sz="1800" smtClean="0">
                <a:solidFill>
                  <a:srgbClr val="FFFFFF"/>
                </a:solidFill>
              </a:rPr>
              <a:t>- Sistema de votación, no gana necesariamente el “mejor”</a:t>
            </a:r>
          </a:p>
          <a:p>
            <a:pPr algn="just" eaLnBrk="1" hangingPunct="1">
              <a:spcBef>
                <a:spcPct val="0"/>
              </a:spcBef>
              <a:spcAft>
                <a:spcPts val="1800"/>
              </a:spcAft>
              <a:buFontTx/>
              <a:buChar char="-"/>
            </a:pPr>
            <a:r>
              <a:rPr lang="es-CL" sz="1800" smtClean="0">
                <a:solidFill>
                  <a:srgbClr val="FFFFFF"/>
                </a:solidFill>
              </a:rPr>
              <a:t>- Desinformación de masters</a:t>
            </a:r>
          </a:p>
          <a:p>
            <a:pPr algn="just" eaLnBrk="1" hangingPunct="1">
              <a:spcBef>
                <a:spcPct val="0"/>
              </a:spcBef>
              <a:spcAft>
                <a:spcPts val="1800"/>
              </a:spcAft>
              <a:buFontTx/>
              <a:buChar char="-"/>
            </a:pPr>
            <a:r>
              <a:rPr lang="es-CL" sz="1800" smtClean="0">
                <a:solidFill>
                  <a:srgbClr val="FFFFFF"/>
                </a:solidFill>
              </a:rPr>
              <a:t>- Sobre carga de trabajo, agobio, pérdida de clases</a:t>
            </a:r>
          </a:p>
          <a:p>
            <a:pPr algn="just" eaLnBrk="1" hangingPunct="1">
              <a:spcBef>
                <a:spcPct val="0"/>
              </a:spcBef>
              <a:spcAft>
                <a:spcPts val="1800"/>
              </a:spcAft>
              <a:buFontTx/>
              <a:buChar char="-"/>
            </a:pPr>
            <a:r>
              <a:rPr lang="es-CL" sz="1800" smtClean="0">
                <a:solidFill>
                  <a:srgbClr val="FFFFFF"/>
                </a:solidFill>
              </a:rPr>
              <a:t>- Que puedan intervenir más de dos alumnos en la exposición</a:t>
            </a:r>
          </a:p>
          <a:p>
            <a:pPr algn="just" eaLnBrk="1" hangingPunct="1">
              <a:spcBef>
                <a:spcPct val="0"/>
              </a:spcBef>
              <a:spcAft>
                <a:spcPts val="1800"/>
              </a:spcAft>
              <a:buFontTx/>
              <a:buChar char="-"/>
            </a:pPr>
            <a:r>
              <a:rPr lang="es-CL" sz="1800" smtClean="0">
                <a:solidFill>
                  <a:srgbClr val="FFFFFF"/>
                </a:solidFill>
              </a:rPr>
              <a:t>- Mayor difusión del torneo</a:t>
            </a:r>
          </a:p>
          <a:p>
            <a:pPr algn="just" eaLnBrk="1" hangingPunct="1">
              <a:buFont typeface="Lucida Grande"/>
              <a:buNone/>
            </a:pPr>
            <a:endParaRPr lang="es-CL" sz="2400" smtClean="0">
              <a:solidFill>
                <a:srgbClr val="FFFFFF"/>
              </a:solidFill>
            </a:endParaRPr>
          </a:p>
        </p:txBody>
      </p:sp>
      <p:sp>
        <p:nvSpPr>
          <p:cNvPr id="164866" name="4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Críticas y recomendaciones</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1"/>
          <p:cNvSpPr>
            <a:spLocks noChangeArrowheads="1"/>
          </p:cNvSpPr>
          <p:nvPr/>
        </p:nvSpPr>
        <p:spPr bwMode="auto">
          <a:xfrm>
            <a:off x="-638175" y="-2979738"/>
            <a:ext cx="5786438" cy="12311063"/>
          </a:xfrm>
          <a:prstGeom prst="rect">
            <a:avLst/>
          </a:prstGeom>
          <a:noFill/>
          <a:ln w="9525">
            <a:noFill/>
            <a:miter lim="800000"/>
            <a:headEnd/>
            <a:tailEnd/>
          </a:ln>
        </p:spPr>
        <p:txBody>
          <a:bodyPr wrap="none" lIns="0" tIns="0" rIns="40639" bIns="0">
            <a:spAutoFit/>
          </a:bodyPr>
          <a:lstStyle/>
          <a:p>
            <a:pPr marL="39688"/>
            <a:r>
              <a:rPr lang="en-US" sz="80000" b="1">
                <a:solidFill>
                  <a:srgbClr val="AEAEAE"/>
                </a:solidFill>
              </a:rPr>
              <a:t>6</a:t>
            </a:r>
          </a:p>
        </p:txBody>
      </p:sp>
      <p:sp>
        <p:nvSpPr>
          <p:cNvPr id="166914" name="Rectangle 2"/>
          <p:cNvSpPr>
            <a:spLocks noGrp="1" noChangeArrowheads="1"/>
          </p:cNvSpPr>
          <p:nvPr>
            <p:ph type="title"/>
          </p:nvPr>
        </p:nvSpPr>
        <p:spPr>
          <a:xfrm>
            <a:off x="3783013" y="3213100"/>
            <a:ext cx="5397500" cy="1727200"/>
          </a:xfrm>
        </p:spPr>
        <p:txBody>
          <a:bodyPr/>
          <a:lstStyle/>
          <a:p>
            <a:pPr marL="0" indent="0" algn="l" eaLnBrk="1" hangingPunct="1">
              <a:lnSpc>
                <a:spcPct val="60000"/>
              </a:lnSpc>
            </a:pPr>
            <a:r>
              <a:rPr lang="en-US" sz="6000" smtClean="0">
                <a:solidFill>
                  <a:srgbClr val="FFFFFF"/>
                </a:solidFill>
              </a:rPr>
              <a:t>Aprendizajes y repercusiones para el futuro</a:t>
            </a:r>
          </a:p>
        </p:txBody>
      </p:sp>
      <p:sp>
        <p:nvSpPr>
          <p:cNvPr id="166915" name="Rectangle 3"/>
          <p:cNvSpPr>
            <a:spLocks noGrp="1" noChangeArrowheads="1"/>
          </p:cNvSpPr>
          <p:nvPr>
            <p:ph type="body" idx="1"/>
          </p:nvPr>
        </p:nvSpPr>
        <p:spPr>
          <a:xfrm>
            <a:off x="3995738" y="404813"/>
            <a:ext cx="3429000" cy="647700"/>
          </a:xfrm>
        </p:spPr>
        <p:txBody>
          <a:bodyPr/>
          <a:lstStyle/>
          <a:p>
            <a:pPr marL="0" indent="0" algn="ctr" eaLnBrk="1" hangingPunct="1">
              <a:lnSpc>
                <a:spcPct val="60000"/>
              </a:lnSpc>
              <a:buFont typeface="Lucida Grande"/>
              <a:buNone/>
            </a:pPr>
            <a:r>
              <a:rPr lang="en-US" sz="2800" smtClean="0">
                <a:solidFill>
                  <a:srgbClr val="FFFFFF"/>
                </a:solidFill>
              </a:rPr>
              <a:t>Sexta Parte</a:t>
            </a: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ChangeArrowheads="1"/>
          </p:cNvSpPr>
          <p:nvPr>
            <p:ph type="body" idx="1"/>
          </p:nvPr>
        </p:nvSpPr>
        <p:spPr>
          <a:xfrm>
            <a:off x="323850" y="1270000"/>
            <a:ext cx="8569325" cy="5111750"/>
          </a:xfrm>
        </p:spPr>
        <p:txBody>
          <a:bodyPr/>
          <a:lstStyle/>
          <a:p>
            <a:pPr marL="496888" indent="-496888" eaLnBrk="1" hangingPunct="1">
              <a:lnSpc>
                <a:spcPct val="80000"/>
              </a:lnSpc>
              <a:spcBef>
                <a:spcPts val="2400"/>
              </a:spcBef>
              <a:buClr>
                <a:srgbClr val="FFFFFF"/>
              </a:buClr>
              <a:buSzPct val="105000"/>
              <a:buFont typeface="Lucida Grande"/>
              <a:buChar char="๏"/>
            </a:pPr>
            <a:r>
              <a:rPr lang="es-CL" sz="2800" smtClean="0">
                <a:solidFill>
                  <a:srgbClr val="FFFFFF"/>
                </a:solidFill>
              </a:rPr>
              <a:t>Atisbo de lo que es política y cuál es el rol de los parlamentario. Posibilidad de estudiar carreras como derecho. </a:t>
            </a:r>
          </a:p>
          <a:p>
            <a:pPr marL="496888" indent="-496888" eaLnBrk="1" hangingPunct="1">
              <a:lnSpc>
                <a:spcPct val="80000"/>
              </a:lnSpc>
              <a:spcBef>
                <a:spcPts val="2400"/>
              </a:spcBef>
              <a:buClr>
                <a:srgbClr val="FFFFFF"/>
              </a:buClr>
              <a:buSzPct val="105000"/>
              <a:buFont typeface="Lucida Grande"/>
              <a:buChar char="๏"/>
            </a:pPr>
            <a:r>
              <a:rPr lang="es-CL" sz="2800" smtClean="0">
                <a:solidFill>
                  <a:srgbClr val="FFFFFF"/>
                </a:solidFill>
              </a:rPr>
              <a:t>Relacionarse con gente con otra historia, incluso dentro del mismo colegio.</a:t>
            </a:r>
          </a:p>
          <a:p>
            <a:pPr marL="496888" indent="-496888" eaLnBrk="1" hangingPunct="1">
              <a:lnSpc>
                <a:spcPct val="80000"/>
              </a:lnSpc>
              <a:spcBef>
                <a:spcPts val="2400"/>
              </a:spcBef>
              <a:buClr>
                <a:srgbClr val="FFFFFF"/>
              </a:buClr>
              <a:buSzPct val="105000"/>
              <a:buFont typeface="Lucida Grande"/>
              <a:buChar char="๏"/>
            </a:pPr>
            <a:r>
              <a:rPr lang="es-CL" sz="2800" smtClean="0">
                <a:solidFill>
                  <a:srgbClr val="FFFFFF"/>
                </a:solidFill>
              </a:rPr>
              <a:t>Aprender sobre las problemáticas de otras regiones.</a:t>
            </a:r>
          </a:p>
          <a:p>
            <a:pPr marL="496888" indent="-496888" eaLnBrk="1" hangingPunct="1">
              <a:lnSpc>
                <a:spcPct val="80000"/>
              </a:lnSpc>
              <a:buClr>
                <a:srgbClr val="FFFFFF"/>
              </a:buClr>
              <a:buSzPct val="105000"/>
              <a:buFont typeface="Lucida Grande"/>
              <a:buChar char="๏"/>
            </a:pPr>
            <a:endParaRPr lang="es-CL" sz="3600" smtClean="0">
              <a:solidFill>
                <a:srgbClr val="FFFFFF"/>
              </a:solidFill>
            </a:endParaRPr>
          </a:p>
        </p:txBody>
      </p:sp>
      <p:sp>
        <p:nvSpPr>
          <p:cNvPr id="168962" name="4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Aprendizajes</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body" idx="1"/>
          </p:nvPr>
        </p:nvSpPr>
        <p:spPr>
          <a:xfrm>
            <a:off x="323850" y="1270000"/>
            <a:ext cx="8569325" cy="5111750"/>
          </a:xfrm>
        </p:spPr>
        <p:txBody>
          <a:bodyPr/>
          <a:lstStyle/>
          <a:p>
            <a:pPr marL="496888" indent="-496888" eaLnBrk="1" hangingPunct="1">
              <a:lnSpc>
                <a:spcPct val="80000"/>
              </a:lnSpc>
              <a:spcBef>
                <a:spcPts val="2400"/>
              </a:spcBef>
              <a:buClr>
                <a:srgbClr val="FFFFFF"/>
              </a:buClr>
              <a:buSzPct val="105000"/>
              <a:buFont typeface="Lucida Grande"/>
              <a:buChar char="๏"/>
            </a:pPr>
            <a:r>
              <a:rPr lang="es-CL" sz="2800" smtClean="0">
                <a:solidFill>
                  <a:srgbClr val="FFFFFF"/>
                </a:solidFill>
              </a:rPr>
              <a:t>Desarrollo de habilidades oratorias, desplante escénico. Aprender a expresar sus ideas, defenderla y seducir al resto. </a:t>
            </a:r>
          </a:p>
          <a:p>
            <a:pPr marL="496888" indent="-496888" eaLnBrk="1" hangingPunct="1">
              <a:lnSpc>
                <a:spcPct val="80000"/>
              </a:lnSpc>
              <a:spcBef>
                <a:spcPts val="2400"/>
              </a:spcBef>
              <a:buClr>
                <a:srgbClr val="FFFFFF"/>
              </a:buClr>
              <a:buSzPct val="105000"/>
              <a:buFont typeface="Lucida Grande"/>
              <a:buChar char="๏"/>
            </a:pPr>
            <a:r>
              <a:rPr lang="es-CL" sz="2800" smtClean="0">
                <a:solidFill>
                  <a:srgbClr val="FFFFFF"/>
                </a:solidFill>
              </a:rPr>
              <a:t>Trabajar colaborativamente, llegar a acuerdos, dentro y fuera del equipo de trabajo. </a:t>
            </a:r>
          </a:p>
          <a:p>
            <a:pPr marL="496888" indent="-496888" eaLnBrk="1" hangingPunct="1">
              <a:lnSpc>
                <a:spcPct val="80000"/>
              </a:lnSpc>
              <a:spcBef>
                <a:spcPts val="2400"/>
              </a:spcBef>
              <a:buClr>
                <a:srgbClr val="FFFFFF"/>
              </a:buClr>
              <a:buSzPct val="105000"/>
              <a:buFont typeface="Lucida Grande"/>
              <a:buChar char="๏"/>
            </a:pPr>
            <a:r>
              <a:rPr lang="es-CL" sz="2800" smtClean="0">
                <a:solidFill>
                  <a:srgbClr val="FFFFFF"/>
                </a:solidFill>
              </a:rPr>
              <a:t>Capacidad de investigar sobre un tema, a través de fuentes primarias y secundarias.</a:t>
            </a:r>
          </a:p>
          <a:p>
            <a:pPr marL="496888" indent="-496888" eaLnBrk="1" hangingPunct="1">
              <a:lnSpc>
                <a:spcPct val="80000"/>
              </a:lnSpc>
              <a:spcBef>
                <a:spcPts val="2400"/>
              </a:spcBef>
              <a:buClr>
                <a:srgbClr val="FFFFFF"/>
              </a:buClr>
              <a:buSzPct val="105000"/>
              <a:buFont typeface="Lucida Grande"/>
              <a:buChar char="๏"/>
            </a:pPr>
            <a:r>
              <a:rPr lang="es-CL" sz="2800" smtClean="0">
                <a:solidFill>
                  <a:srgbClr val="FFFFFF"/>
                </a:solidFill>
              </a:rPr>
              <a:t>Escuchar las opiniones del otro con respeto y la tolerancia.</a:t>
            </a:r>
          </a:p>
          <a:p>
            <a:pPr marL="496888" indent="-496888" eaLnBrk="1" hangingPunct="1">
              <a:lnSpc>
                <a:spcPct val="80000"/>
              </a:lnSpc>
              <a:buClr>
                <a:srgbClr val="FFFFFF"/>
              </a:buClr>
              <a:buSzPct val="105000"/>
              <a:buFont typeface="Lucida Grande"/>
              <a:buChar char="๏"/>
            </a:pPr>
            <a:endParaRPr lang="es-CL" sz="3600" smtClean="0">
              <a:solidFill>
                <a:srgbClr val="FFFFFF"/>
              </a:solidFill>
            </a:endParaRPr>
          </a:p>
        </p:txBody>
      </p:sp>
      <p:sp>
        <p:nvSpPr>
          <p:cNvPr id="171010" name="4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Aprendizajes</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3 Marcador de número de diapositiva"/>
          <p:cNvSpPr>
            <a:spLocks noGrp="1"/>
          </p:cNvSpPr>
          <p:nvPr>
            <p:ph type="sldNum" sz="quarter" idx="10"/>
          </p:nvPr>
        </p:nvSpPr>
        <p:spPr>
          <a:noFill/>
        </p:spPr>
        <p:txBody>
          <a:bodyPr/>
          <a:lstStyle/>
          <a:p>
            <a:fld id="{72046DD7-F11A-4594-8667-79DDE8BBAA6F}" type="slidenum">
              <a:rPr lang="en-US" smtClean="0"/>
              <a:pPr/>
              <a:t>79</a:t>
            </a:fld>
            <a:endParaRPr lang="en-US" smtClean="0"/>
          </a:p>
        </p:txBody>
      </p:sp>
      <p:pic>
        <p:nvPicPr>
          <p:cNvPr id="24" name="23 Imagen" descr="DSC04846 (Small).JPG"/>
          <p:cNvPicPr>
            <a:picLocks noChangeAspect="1"/>
          </p:cNvPicPr>
          <p:nvPr/>
        </p:nvPicPr>
        <p:blipFill>
          <a:blip r:embed="rId2"/>
          <a:srcRect/>
          <a:stretch>
            <a:fillRect/>
          </a:stretch>
        </p:blipFill>
        <p:spPr bwMode="auto">
          <a:xfrm>
            <a:off x="6008688" y="3429000"/>
            <a:ext cx="3135312" cy="1763713"/>
          </a:xfrm>
          <a:prstGeom prst="rect">
            <a:avLst/>
          </a:prstGeom>
          <a:noFill/>
          <a:ln w="9525">
            <a:noFill/>
            <a:miter lim="800000"/>
            <a:headEnd/>
            <a:tailEnd/>
          </a:ln>
        </p:spPr>
      </p:pic>
      <p:pic>
        <p:nvPicPr>
          <p:cNvPr id="25" name="24 Imagen" descr="DSC04829 (Small).JPG"/>
          <p:cNvPicPr>
            <a:picLocks noChangeAspect="1"/>
          </p:cNvPicPr>
          <p:nvPr/>
        </p:nvPicPr>
        <p:blipFill>
          <a:blip r:embed="rId3"/>
          <a:srcRect/>
          <a:stretch>
            <a:fillRect/>
          </a:stretch>
        </p:blipFill>
        <p:spPr bwMode="auto">
          <a:xfrm>
            <a:off x="6008688" y="0"/>
            <a:ext cx="3135312" cy="1763713"/>
          </a:xfrm>
          <a:prstGeom prst="rect">
            <a:avLst/>
          </a:prstGeom>
          <a:noFill/>
          <a:ln w="9525">
            <a:noFill/>
            <a:miter lim="800000"/>
            <a:headEnd/>
            <a:tailEnd/>
          </a:ln>
        </p:spPr>
      </p:pic>
      <p:pic>
        <p:nvPicPr>
          <p:cNvPr id="27" name="26 Imagen" descr="DSC04924 (Small).JPG"/>
          <p:cNvPicPr>
            <a:picLocks noChangeAspect="1"/>
          </p:cNvPicPr>
          <p:nvPr/>
        </p:nvPicPr>
        <p:blipFill>
          <a:blip r:embed="rId4"/>
          <a:srcRect t="4082"/>
          <a:stretch>
            <a:fillRect/>
          </a:stretch>
        </p:blipFill>
        <p:spPr bwMode="auto">
          <a:xfrm>
            <a:off x="0" y="3429000"/>
            <a:ext cx="3135313" cy="1692275"/>
          </a:xfrm>
          <a:prstGeom prst="rect">
            <a:avLst/>
          </a:prstGeom>
          <a:noFill/>
          <a:ln w="9525">
            <a:noFill/>
            <a:miter lim="800000"/>
            <a:headEnd/>
            <a:tailEnd/>
          </a:ln>
        </p:spPr>
      </p:pic>
      <p:pic>
        <p:nvPicPr>
          <p:cNvPr id="31" name="30 Imagen" descr="DSC04890 (Small).JPG"/>
          <p:cNvPicPr>
            <a:picLocks noChangeAspect="1"/>
          </p:cNvPicPr>
          <p:nvPr/>
        </p:nvPicPr>
        <p:blipFill>
          <a:blip r:embed="rId5"/>
          <a:srcRect/>
          <a:stretch>
            <a:fillRect/>
          </a:stretch>
        </p:blipFill>
        <p:spPr bwMode="auto">
          <a:xfrm>
            <a:off x="0" y="0"/>
            <a:ext cx="3135313" cy="1763713"/>
          </a:xfrm>
          <a:prstGeom prst="rect">
            <a:avLst/>
          </a:prstGeom>
          <a:noFill/>
          <a:ln w="9525">
            <a:noFill/>
            <a:miter lim="800000"/>
            <a:headEnd/>
            <a:tailEnd/>
          </a:ln>
        </p:spPr>
      </p:pic>
      <p:pic>
        <p:nvPicPr>
          <p:cNvPr id="17" name="16 Imagen" descr="DSC04845 (Small).JPG"/>
          <p:cNvPicPr>
            <a:picLocks noChangeAspect="1"/>
          </p:cNvPicPr>
          <p:nvPr/>
        </p:nvPicPr>
        <p:blipFill>
          <a:blip r:embed="rId6"/>
          <a:srcRect r="8118"/>
          <a:stretch>
            <a:fillRect/>
          </a:stretch>
        </p:blipFill>
        <p:spPr bwMode="auto">
          <a:xfrm>
            <a:off x="3132138" y="1700213"/>
            <a:ext cx="2879725" cy="1765300"/>
          </a:xfrm>
          <a:prstGeom prst="rect">
            <a:avLst/>
          </a:prstGeom>
          <a:noFill/>
          <a:ln w="9525">
            <a:noFill/>
            <a:miter lim="800000"/>
            <a:headEnd/>
            <a:tailEnd/>
          </a:ln>
        </p:spPr>
      </p:pic>
      <p:sp>
        <p:nvSpPr>
          <p:cNvPr id="38" name="37 CuadroTexto"/>
          <p:cNvSpPr txBox="1">
            <a:spLocks noChangeArrowheads="1"/>
          </p:cNvSpPr>
          <p:nvPr/>
        </p:nvSpPr>
        <p:spPr bwMode="auto">
          <a:xfrm>
            <a:off x="3348038" y="3848100"/>
            <a:ext cx="2663825" cy="1016000"/>
          </a:xfrm>
          <a:prstGeom prst="rect">
            <a:avLst/>
          </a:prstGeom>
          <a:noFill/>
          <a:ln w="9525">
            <a:noFill/>
            <a:miter lim="800000"/>
            <a:headEnd/>
            <a:tailEnd/>
          </a:ln>
        </p:spPr>
        <p:txBody>
          <a:bodyPr>
            <a:spAutoFit/>
          </a:bodyPr>
          <a:lstStyle/>
          <a:p>
            <a:pPr algn="ctr"/>
            <a:r>
              <a:rPr lang="es-CL" sz="2000">
                <a:solidFill>
                  <a:srgbClr val="FFFFFF"/>
                </a:solidFill>
              </a:rPr>
              <a:t>Analizar el momento histórico en que se encuentran insertos</a:t>
            </a:r>
          </a:p>
        </p:txBody>
      </p:sp>
      <p:sp>
        <p:nvSpPr>
          <p:cNvPr id="39" name="38 CuadroTexto"/>
          <p:cNvSpPr txBox="1">
            <a:spLocks noChangeArrowheads="1"/>
          </p:cNvSpPr>
          <p:nvPr/>
        </p:nvSpPr>
        <p:spPr bwMode="auto">
          <a:xfrm>
            <a:off x="6300788" y="2060575"/>
            <a:ext cx="2663825" cy="1139825"/>
          </a:xfrm>
          <a:prstGeom prst="rect">
            <a:avLst/>
          </a:prstGeom>
          <a:noFill/>
          <a:ln w="9525">
            <a:noFill/>
            <a:miter lim="800000"/>
            <a:headEnd/>
            <a:tailEnd/>
          </a:ln>
        </p:spPr>
        <p:txBody>
          <a:bodyPr>
            <a:spAutoFit/>
          </a:bodyPr>
          <a:lstStyle/>
          <a:p>
            <a:pPr algn="ctr"/>
            <a:r>
              <a:rPr lang="es-CL" sz="2000">
                <a:solidFill>
                  <a:srgbClr val="FFFFFF"/>
                </a:solidFill>
              </a:rPr>
              <a:t>A muchos les gustaría hablar de </a:t>
            </a:r>
            <a:r>
              <a:rPr lang="es-CL" sz="2800">
                <a:solidFill>
                  <a:srgbClr val="FFFFFF"/>
                </a:solidFill>
              </a:rPr>
              <a:t>educación</a:t>
            </a:r>
            <a:endParaRPr lang="es-CL" sz="2000">
              <a:solidFill>
                <a:srgbClr val="FFFFFF"/>
              </a:solidFill>
            </a:endParaRPr>
          </a:p>
        </p:txBody>
      </p:sp>
      <p:sp>
        <p:nvSpPr>
          <p:cNvPr id="40" name="39 CuadroTexto"/>
          <p:cNvSpPr txBox="1">
            <a:spLocks noChangeArrowheads="1"/>
          </p:cNvSpPr>
          <p:nvPr/>
        </p:nvSpPr>
        <p:spPr bwMode="auto">
          <a:xfrm>
            <a:off x="3276600" y="260350"/>
            <a:ext cx="2663825" cy="1200150"/>
          </a:xfrm>
          <a:prstGeom prst="rect">
            <a:avLst/>
          </a:prstGeom>
          <a:noFill/>
          <a:ln w="9525">
            <a:noFill/>
            <a:miter lim="800000"/>
            <a:headEnd/>
            <a:tailEnd/>
          </a:ln>
        </p:spPr>
        <p:txBody>
          <a:bodyPr>
            <a:spAutoFit/>
          </a:bodyPr>
          <a:lstStyle/>
          <a:p>
            <a:pPr algn="ctr"/>
            <a:r>
              <a:rPr lang="es-CL" sz="2400" b="1">
                <a:solidFill>
                  <a:srgbClr val="FFFFFF"/>
                </a:solidFill>
              </a:rPr>
              <a:t>14 de 15 jóvenes volverían a participar</a:t>
            </a:r>
          </a:p>
        </p:txBody>
      </p:sp>
      <p:sp>
        <p:nvSpPr>
          <p:cNvPr id="15" name="14 Rectángulo"/>
          <p:cNvSpPr>
            <a:spLocks noChangeArrowheads="1"/>
          </p:cNvSpPr>
          <p:nvPr/>
        </p:nvSpPr>
        <p:spPr bwMode="auto">
          <a:xfrm>
            <a:off x="0" y="2060575"/>
            <a:ext cx="3132138" cy="1077913"/>
          </a:xfrm>
          <a:prstGeom prst="rect">
            <a:avLst/>
          </a:prstGeom>
          <a:noFill/>
          <a:ln w="9525">
            <a:noFill/>
            <a:miter lim="800000"/>
            <a:headEnd/>
            <a:tailEnd/>
          </a:ln>
        </p:spPr>
        <p:txBody>
          <a:bodyPr>
            <a:spAutoFit/>
          </a:bodyPr>
          <a:lstStyle/>
          <a:p>
            <a:pPr algn="ctr"/>
            <a:r>
              <a:rPr lang="es-CL" sz="3200" b="1">
                <a:solidFill>
                  <a:srgbClr val="FFFFFF"/>
                </a:solidFill>
              </a:rPr>
              <a:t>Experiencia única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1000"/>
                                        <p:tgtEl>
                                          <p:spTgt spid="40"/>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0"/>
                                        <p:tgtEl>
                                          <p:spTgt spid="31"/>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1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body" idx="1"/>
          </p:nvPr>
        </p:nvSpPr>
        <p:spPr>
          <a:xfrm>
            <a:off x="250825" y="1268413"/>
            <a:ext cx="8435975" cy="5184775"/>
          </a:xfrm>
        </p:spPr>
        <p:txBody>
          <a:bodyPr/>
          <a:lstStyle/>
          <a:p>
            <a:pPr marL="496888" indent="-496888" eaLnBrk="1" hangingPunct="1">
              <a:lnSpc>
                <a:spcPct val="80000"/>
              </a:lnSpc>
              <a:buClr>
                <a:srgbClr val="FFFFFF"/>
              </a:buClr>
              <a:buSzPct val="105000"/>
              <a:buFont typeface="Lucida Grande"/>
              <a:buChar char="๏"/>
            </a:pPr>
            <a:r>
              <a:rPr lang="es-CL" sz="2000" smtClean="0">
                <a:solidFill>
                  <a:srgbClr val="FFFFFF"/>
                </a:solidFill>
              </a:rPr>
              <a:t>Mayor validación de padres: los ven más maduros, los tratan como adultos, validan sus opiniones.</a:t>
            </a:r>
          </a:p>
          <a:p>
            <a:pPr marL="496888" indent="-496888" algn="ctr" eaLnBrk="1" hangingPunct="1">
              <a:lnSpc>
                <a:spcPct val="80000"/>
              </a:lnSpc>
              <a:buClr>
                <a:srgbClr val="FFFFFF"/>
              </a:buClr>
              <a:buSzPct val="105000"/>
              <a:buFont typeface="Lucida Grande"/>
              <a:buNone/>
            </a:pPr>
            <a:r>
              <a:rPr lang="es-CL" sz="1400" i="1" smtClean="0">
                <a:solidFill>
                  <a:srgbClr val="FFFFFF"/>
                </a:solidFill>
              </a:rPr>
              <a:t>	“Bueno, mis papás me dijeron que estaban orgullosos de mí, me han felicitado todos mis familiares. Yo creo que ha cambiado, porque nunca imaginaron que iba a viajar sola, que iba a viajar sin ellos, entonces igual, como que todos los papás de este equipo, han descubierto una faceta más responsable de nosotros, más independiente, que ellos no conocían.”</a:t>
            </a:r>
          </a:p>
          <a:p>
            <a:pPr marL="496888" indent="-496888" algn="ctr" eaLnBrk="1" hangingPunct="1">
              <a:lnSpc>
                <a:spcPct val="80000"/>
              </a:lnSpc>
              <a:buClr>
                <a:srgbClr val="FFFFFF"/>
              </a:buClr>
              <a:buSzPct val="105000"/>
              <a:buFont typeface="Lucida Grande"/>
              <a:buNone/>
            </a:pPr>
            <a:endParaRPr lang="es-CL" sz="1400" smtClean="0">
              <a:solidFill>
                <a:srgbClr val="FFFFFF"/>
              </a:solidFill>
            </a:endParaRPr>
          </a:p>
          <a:p>
            <a:pPr marL="496888" indent="-496888" eaLnBrk="1" hangingPunct="1">
              <a:lnSpc>
                <a:spcPct val="80000"/>
              </a:lnSpc>
              <a:buClr>
                <a:srgbClr val="FFFFFF"/>
              </a:buClr>
              <a:buSzPct val="105000"/>
              <a:buFont typeface="Lucida Grande"/>
              <a:buChar char="๏"/>
            </a:pPr>
            <a:r>
              <a:rPr lang="es-CL" sz="2000" smtClean="0">
                <a:solidFill>
                  <a:srgbClr val="FFFFFF"/>
                </a:solidFill>
              </a:rPr>
              <a:t>Familia y amigos orgullosos de ellos.</a:t>
            </a:r>
          </a:p>
          <a:p>
            <a:pPr marL="496888" indent="-496888" algn="ctr" eaLnBrk="1" hangingPunct="1">
              <a:lnSpc>
                <a:spcPct val="80000"/>
              </a:lnSpc>
              <a:buClr>
                <a:srgbClr val="FFFFFF"/>
              </a:buClr>
              <a:buSzPct val="105000"/>
              <a:buFont typeface="Lucida Grande"/>
              <a:buNone/>
            </a:pPr>
            <a:r>
              <a:rPr lang="es-CL" sz="1400" i="1" smtClean="0">
                <a:solidFill>
                  <a:srgbClr val="FFFFFF"/>
                </a:solidFill>
              </a:rPr>
              <a:t>	Bueno, es que  principalmente estoy participando mi hermana mayor y yo, y nosotras vivimos solas las 3 con mi mamá, mi mamá está demasiado orgullosa, o sea vuelta loca, le anda contando a todo el mundo, que voten en internet y la cuestión (se ríe)</a:t>
            </a:r>
          </a:p>
          <a:p>
            <a:pPr marL="496888" indent="-496888" eaLnBrk="1" hangingPunct="1">
              <a:lnSpc>
                <a:spcPct val="80000"/>
              </a:lnSpc>
              <a:buClr>
                <a:srgbClr val="FFFFFF"/>
              </a:buClr>
              <a:buSzPct val="105000"/>
              <a:buFont typeface="Lucida Grande"/>
              <a:buChar char="๏"/>
            </a:pPr>
            <a:endParaRPr lang="es-CL" sz="2000" smtClean="0">
              <a:solidFill>
                <a:srgbClr val="FFFFFF"/>
              </a:solidFill>
            </a:endParaRPr>
          </a:p>
          <a:p>
            <a:pPr marL="496888" indent="-496888" eaLnBrk="1" hangingPunct="1">
              <a:lnSpc>
                <a:spcPct val="80000"/>
              </a:lnSpc>
              <a:buClr>
                <a:srgbClr val="FFFFFF"/>
              </a:buClr>
              <a:buSzPct val="105000"/>
              <a:buFont typeface="Lucida Grande"/>
              <a:buChar char="๏"/>
            </a:pPr>
            <a:r>
              <a:rPr lang="es-CL" sz="2000" smtClean="0">
                <a:solidFill>
                  <a:srgbClr val="FFFFFF"/>
                </a:solidFill>
              </a:rPr>
              <a:t>Compañeros los ven como líderes, como alguien que los puede representar.</a:t>
            </a:r>
            <a:r>
              <a:rPr lang="es-CL" sz="1400" i="1" smtClean="0">
                <a:solidFill>
                  <a:srgbClr val="FFFFFF"/>
                </a:solidFill>
              </a:rPr>
              <a:t>	</a:t>
            </a:r>
          </a:p>
          <a:p>
            <a:pPr marL="496888" indent="-496888" algn="ctr" eaLnBrk="1" hangingPunct="1">
              <a:lnSpc>
                <a:spcPct val="80000"/>
              </a:lnSpc>
              <a:buClr>
                <a:srgbClr val="FFFFFF"/>
              </a:buClr>
              <a:buSzPct val="105000"/>
              <a:buFont typeface="Lucida Grande"/>
              <a:buNone/>
            </a:pPr>
            <a:r>
              <a:rPr lang="es-CL" sz="1400" smtClean="0">
                <a:solidFill>
                  <a:srgbClr val="FFFFFF"/>
                </a:solidFill>
              </a:rPr>
              <a:t>“nos podrían ver como un ejemplo a seguir, por ejemplo para los más chicos. Para los grandes, esperamos ser, no un líder ni nada por el estilo, si no que alguien en quien pueden confiar, y alguien que los pueda representar, sobretodo en el arte de hablar, que es algo muy difícil dentro de la juventud.</a:t>
            </a:r>
            <a:endParaRPr lang="es-CL" sz="1400" i="1" smtClean="0">
              <a:solidFill>
                <a:srgbClr val="FFFFFF"/>
              </a:solidFill>
            </a:endParaRPr>
          </a:p>
          <a:p>
            <a:pPr marL="496888" indent="-496888" eaLnBrk="1" hangingPunct="1">
              <a:lnSpc>
                <a:spcPct val="80000"/>
              </a:lnSpc>
              <a:buClr>
                <a:srgbClr val="FFFFFF"/>
              </a:buClr>
              <a:buSzPct val="105000"/>
              <a:buFont typeface="Lucida Grande"/>
              <a:buChar char="๏"/>
            </a:pPr>
            <a:endParaRPr lang="es-CL" sz="2800" smtClean="0">
              <a:solidFill>
                <a:srgbClr val="FFFFFF"/>
              </a:solidFill>
            </a:endParaRPr>
          </a:p>
          <a:p>
            <a:pPr marL="496888" indent="-496888" eaLnBrk="1" hangingPunct="1">
              <a:lnSpc>
                <a:spcPct val="80000"/>
              </a:lnSpc>
              <a:buClr>
                <a:srgbClr val="FFFFFF"/>
              </a:buClr>
              <a:buSzPct val="105000"/>
              <a:buFont typeface="Lucida Grande"/>
              <a:buChar char="๏"/>
            </a:pPr>
            <a:endParaRPr lang="es-CL" sz="2800" smtClean="0">
              <a:solidFill>
                <a:srgbClr val="FFFFFF"/>
              </a:solidFill>
            </a:endParaRPr>
          </a:p>
        </p:txBody>
      </p:sp>
      <p:sp>
        <p:nvSpPr>
          <p:cNvPr id="174082" name="4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Percepción del entorno cercano</a:t>
            </a: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body" idx="1"/>
          </p:nvPr>
        </p:nvSpPr>
        <p:spPr>
          <a:xfrm>
            <a:off x="179388" y="1268413"/>
            <a:ext cx="8713787" cy="4657725"/>
          </a:xfrm>
        </p:spPr>
        <p:txBody>
          <a:bodyPr/>
          <a:lstStyle/>
          <a:p>
            <a:pPr marL="496888" indent="-496888" eaLnBrk="1" hangingPunct="1">
              <a:lnSpc>
                <a:spcPct val="80000"/>
              </a:lnSpc>
              <a:buClr>
                <a:srgbClr val="FFFFFF"/>
              </a:buClr>
              <a:buSzPct val="105000"/>
              <a:buFont typeface="Lucida Grande"/>
              <a:buChar char="๏"/>
            </a:pPr>
            <a:r>
              <a:rPr lang="es-ES_tradnl" sz="2000" smtClean="0">
                <a:solidFill>
                  <a:srgbClr val="FFFFFF"/>
                </a:solidFill>
              </a:rPr>
              <a:t>Creen que sus iniciativas efectivamente serán tomadas en cuenta y presentadas por los parlamentarios, por lo cual están ayudando a su región y al país.</a:t>
            </a:r>
          </a:p>
          <a:p>
            <a:pPr marL="496888" indent="-496888" eaLnBrk="1" hangingPunct="1">
              <a:lnSpc>
                <a:spcPct val="80000"/>
              </a:lnSpc>
              <a:buClr>
                <a:srgbClr val="FFFFFF"/>
              </a:buClr>
              <a:buSzPct val="105000"/>
              <a:buFont typeface="Lucida Grande"/>
              <a:buChar char="๏"/>
            </a:pPr>
            <a:endParaRPr lang="es-ES_tradnl" sz="2000" smtClean="0">
              <a:solidFill>
                <a:srgbClr val="FFFFFF"/>
              </a:solidFill>
            </a:endParaRPr>
          </a:p>
          <a:p>
            <a:pPr marL="496888" indent="-496888" eaLnBrk="1" hangingPunct="1">
              <a:lnSpc>
                <a:spcPct val="80000"/>
              </a:lnSpc>
              <a:buClr>
                <a:srgbClr val="FFFFFF"/>
              </a:buClr>
              <a:buSzPct val="105000"/>
              <a:buFont typeface="Lucida Grande"/>
              <a:buChar char="๏"/>
            </a:pPr>
            <a:r>
              <a:rPr lang="es-ES_tradnl" sz="2000" smtClean="0">
                <a:solidFill>
                  <a:srgbClr val="FFFFFF"/>
                </a:solidFill>
              </a:rPr>
              <a:t>Consideran que esta experiencia será beneficiosa para su futuro, los prepara para futuras carreras (derecho) o para dedicarse a la política. Adquieren liderazgo.</a:t>
            </a:r>
          </a:p>
          <a:p>
            <a:pPr marL="496888" indent="-496888" eaLnBrk="1" hangingPunct="1">
              <a:lnSpc>
                <a:spcPct val="80000"/>
              </a:lnSpc>
              <a:buClr>
                <a:srgbClr val="FFFFFF"/>
              </a:buClr>
              <a:buSzPct val="105000"/>
              <a:buFont typeface="Lucida Grande"/>
              <a:buChar char="๏"/>
            </a:pPr>
            <a:endParaRPr lang="es-ES_tradnl" sz="2000" smtClean="0">
              <a:solidFill>
                <a:srgbClr val="FFFFFF"/>
              </a:solidFill>
            </a:endParaRPr>
          </a:p>
          <a:p>
            <a:pPr marL="496888" indent="-496888" eaLnBrk="1" hangingPunct="1">
              <a:lnSpc>
                <a:spcPct val="80000"/>
              </a:lnSpc>
              <a:buClr>
                <a:srgbClr val="FFFFFF"/>
              </a:buClr>
              <a:buSzPct val="105000"/>
              <a:buFont typeface="Lucida Grande"/>
              <a:buChar char="๏"/>
            </a:pPr>
            <a:r>
              <a:rPr lang="es-ES_tradnl" sz="2000" smtClean="0">
                <a:solidFill>
                  <a:srgbClr val="FFFFFF"/>
                </a:solidFill>
              </a:rPr>
              <a:t>Muchos de los jóvenes se encontraban  aún en catarsis, por lo cual no habían aterrizado las verdaderas repercusiones de esta experiencia en sus vidas.</a:t>
            </a:r>
          </a:p>
          <a:p>
            <a:pPr marL="496888" indent="-496888" eaLnBrk="1" hangingPunct="1">
              <a:lnSpc>
                <a:spcPct val="80000"/>
              </a:lnSpc>
              <a:buClr>
                <a:srgbClr val="FFFFFF"/>
              </a:buClr>
              <a:buSzPct val="105000"/>
              <a:buFont typeface="Lucida Grande"/>
              <a:buChar char="๏"/>
            </a:pPr>
            <a:endParaRPr lang="es-ES_tradnl" sz="2000" smtClean="0">
              <a:solidFill>
                <a:srgbClr val="FFFFFF"/>
              </a:solidFill>
            </a:endParaRPr>
          </a:p>
          <a:p>
            <a:pPr marL="496888" indent="-496888" eaLnBrk="1" hangingPunct="1">
              <a:lnSpc>
                <a:spcPct val="80000"/>
              </a:lnSpc>
              <a:buClr>
                <a:srgbClr val="FFFFFF"/>
              </a:buClr>
              <a:buSzPct val="105000"/>
              <a:buFont typeface="Lucida Grande"/>
              <a:buChar char="๏"/>
            </a:pPr>
            <a:r>
              <a:rPr lang="es-ES_tradnl" sz="2000" smtClean="0">
                <a:solidFill>
                  <a:srgbClr val="FFFFFF"/>
                </a:solidFill>
              </a:rPr>
              <a:t>Profesores y masters entrevistados están de acuerdo en que esta experiencia tiene una proyección muy fuerte en al vida de los jóvenes.</a:t>
            </a:r>
          </a:p>
          <a:p>
            <a:pPr marL="496888" indent="-496888" eaLnBrk="1" hangingPunct="1">
              <a:lnSpc>
                <a:spcPct val="80000"/>
              </a:lnSpc>
              <a:buClr>
                <a:srgbClr val="FFFFFF"/>
              </a:buClr>
              <a:buSzPct val="105000"/>
              <a:buFont typeface="Lucida Grande"/>
              <a:buChar char="๏"/>
            </a:pPr>
            <a:endParaRPr lang="es-CL" sz="2000" smtClean="0">
              <a:solidFill>
                <a:srgbClr val="FFFFFF"/>
              </a:solidFill>
            </a:endParaRPr>
          </a:p>
          <a:p>
            <a:pPr marL="496888" indent="-496888" eaLnBrk="1" hangingPunct="1">
              <a:lnSpc>
                <a:spcPct val="80000"/>
              </a:lnSpc>
              <a:buClr>
                <a:srgbClr val="FFFFFF"/>
              </a:buClr>
              <a:buSzPct val="105000"/>
              <a:buFont typeface="Lucida Grande"/>
              <a:buChar char="๏"/>
            </a:pPr>
            <a:endParaRPr lang="es-CL" sz="2800" smtClean="0">
              <a:solidFill>
                <a:srgbClr val="FFFFFF"/>
              </a:solidFill>
            </a:endParaRPr>
          </a:p>
        </p:txBody>
      </p:sp>
      <p:sp>
        <p:nvSpPr>
          <p:cNvPr id="176130" name="4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Expectativas para el futuro</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1"/>
          <p:cNvSpPr>
            <a:spLocks noChangeArrowheads="1"/>
          </p:cNvSpPr>
          <p:nvPr/>
        </p:nvSpPr>
        <p:spPr bwMode="auto">
          <a:xfrm>
            <a:off x="3825875" y="-2689225"/>
            <a:ext cx="5786438" cy="12311063"/>
          </a:xfrm>
          <a:prstGeom prst="rect">
            <a:avLst/>
          </a:prstGeom>
          <a:noFill/>
          <a:ln w="9525">
            <a:noFill/>
            <a:miter lim="800000"/>
            <a:headEnd/>
            <a:tailEnd/>
          </a:ln>
        </p:spPr>
        <p:txBody>
          <a:bodyPr wrap="none" lIns="0" tIns="0" rIns="40639" bIns="0">
            <a:spAutoFit/>
          </a:bodyPr>
          <a:lstStyle/>
          <a:p>
            <a:pPr marL="39688"/>
            <a:r>
              <a:rPr lang="en-US" sz="80000" b="1">
                <a:solidFill>
                  <a:srgbClr val="AEAEAE"/>
                </a:solidFill>
              </a:rPr>
              <a:t>7</a:t>
            </a:r>
          </a:p>
        </p:txBody>
      </p:sp>
      <p:sp>
        <p:nvSpPr>
          <p:cNvPr id="178178" name="Rectangle 2"/>
          <p:cNvSpPr>
            <a:spLocks noGrp="1" noChangeArrowheads="1"/>
          </p:cNvSpPr>
          <p:nvPr>
            <p:ph type="title"/>
          </p:nvPr>
        </p:nvSpPr>
        <p:spPr>
          <a:xfrm>
            <a:off x="1692275" y="1341438"/>
            <a:ext cx="5397500" cy="1727200"/>
          </a:xfrm>
        </p:spPr>
        <p:txBody>
          <a:bodyPr/>
          <a:lstStyle/>
          <a:p>
            <a:pPr marL="0" indent="0" algn="l" eaLnBrk="1" hangingPunct="1">
              <a:lnSpc>
                <a:spcPct val="60000"/>
              </a:lnSpc>
            </a:pPr>
            <a:r>
              <a:rPr lang="en-US" sz="6000" smtClean="0">
                <a:solidFill>
                  <a:srgbClr val="FFFFFF"/>
                </a:solidFill>
              </a:rPr>
              <a:t>Conclusiones</a:t>
            </a:r>
          </a:p>
        </p:txBody>
      </p:sp>
      <p:sp>
        <p:nvSpPr>
          <p:cNvPr id="178179" name="Rectangle 3"/>
          <p:cNvSpPr>
            <a:spLocks noGrp="1" noChangeArrowheads="1"/>
          </p:cNvSpPr>
          <p:nvPr>
            <p:ph type="body" idx="1"/>
          </p:nvPr>
        </p:nvSpPr>
        <p:spPr>
          <a:xfrm>
            <a:off x="0" y="2565400"/>
            <a:ext cx="3429000" cy="647700"/>
          </a:xfrm>
        </p:spPr>
        <p:txBody>
          <a:bodyPr/>
          <a:lstStyle/>
          <a:p>
            <a:pPr marL="0" indent="0" algn="ctr" eaLnBrk="1" hangingPunct="1">
              <a:lnSpc>
                <a:spcPct val="60000"/>
              </a:lnSpc>
              <a:buFont typeface="Lucida Grande"/>
              <a:buNone/>
            </a:pPr>
            <a:r>
              <a:rPr lang="en-US" sz="2800" smtClean="0">
                <a:solidFill>
                  <a:srgbClr val="FFFFFF"/>
                </a:solidFill>
              </a:rPr>
              <a:t>Séptima Parte</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body" idx="1"/>
          </p:nvPr>
        </p:nvSpPr>
        <p:spPr>
          <a:xfrm>
            <a:off x="900113" y="1524000"/>
            <a:ext cx="7993062" cy="720725"/>
          </a:xfrm>
        </p:spPr>
        <p:txBody>
          <a:bodyPr/>
          <a:lstStyle/>
          <a:p>
            <a:pPr marL="0" indent="0" algn="just" eaLnBrk="1" hangingPunct="1">
              <a:lnSpc>
                <a:spcPct val="70000"/>
              </a:lnSpc>
              <a:buClr>
                <a:srgbClr val="FFFFFF"/>
              </a:buClr>
              <a:buFont typeface="Lucida Grande"/>
              <a:buNone/>
            </a:pPr>
            <a:r>
              <a:rPr lang="es-CL" sz="2800" smtClean="0">
                <a:solidFill>
                  <a:srgbClr val="FFFFFF"/>
                </a:solidFill>
              </a:rPr>
              <a:t>Descripción</a:t>
            </a:r>
            <a:r>
              <a:rPr lang="es-CL" sz="2000" smtClean="0">
                <a:solidFill>
                  <a:srgbClr val="FFFFFF"/>
                </a:solidFill>
              </a:rPr>
              <a:t> del </a:t>
            </a:r>
            <a:r>
              <a:rPr lang="es-CL" sz="2800" smtClean="0">
                <a:solidFill>
                  <a:srgbClr val="FFFFFF"/>
                </a:solidFill>
              </a:rPr>
              <a:t>sentido</a:t>
            </a:r>
            <a:r>
              <a:rPr lang="es-CL" sz="2400" smtClean="0">
                <a:solidFill>
                  <a:srgbClr val="FFFFFF"/>
                </a:solidFill>
              </a:rPr>
              <a:t> </a:t>
            </a:r>
            <a:r>
              <a:rPr lang="es-CL" sz="2000" smtClean="0">
                <a:solidFill>
                  <a:srgbClr val="FFFFFF"/>
                </a:solidFill>
              </a:rPr>
              <a:t>que hoy le dan a la </a:t>
            </a:r>
            <a:r>
              <a:rPr lang="es-CL" sz="2800" smtClean="0">
                <a:solidFill>
                  <a:srgbClr val="FFFFFF"/>
                </a:solidFill>
              </a:rPr>
              <a:t>política</a:t>
            </a:r>
            <a:r>
              <a:rPr lang="es-CL" sz="2000" smtClean="0">
                <a:solidFill>
                  <a:srgbClr val="FFFFFF"/>
                </a:solidFill>
              </a:rPr>
              <a:t> los </a:t>
            </a:r>
            <a:r>
              <a:rPr lang="es-CL" sz="2800" smtClean="0">
                <a:solidFill>
                  <a:srgbClr val="FFFFFF"/>
                </a:solidFill>
              </a:rPr>
              <a:t>Jóvenes participantes.</a:t>
            </a:r>
            <a:endParaRPr lang="en-US" sz="2000" smtClean="0">
              <a:solidFill>
                <a:srgbClr val="FFFFFF"/>
              </a:solidFill>
            </a:endParaRPr>
          </a:p>
        </p:txBody>
      </p:sp>
      <p:sp>
        <p:nvSpPr>
          <p:cNvPr id="180226" name="3 Flecha derecha"/>
          <p:cNvSpPr>
            <a:spLocks noChangeArrowheads="1"/>
          </p:cNvSpPr>
          <p:nvPr/>
        </p:nvSpPr>
        <p:spPr bwMode="auto">
          <a:xfrm>
            <a:off x="252413" y="1412875"/>
            <a:ext cx="576262" cy="360363"/>
          </a:xfrm>
          <a:prstGeom prst="rightArrow">
            <a:avLst>
              <a:gd name="adj1" fmla="val 50000"/>
              <a:gd name="adj2" fmla="val 49972"/>
            </a:avLst>
          </a:prstGeom>
          <a:solidFill>
            <a:srgbClr val="FF0000"/>
          </a:solidFill>
          <a:ln w="3175" algn="ctr">
            <a:solidFill>
              <a:srgbClr val="000000"/>
            </a:solidFill>
            <a:round/>
            <a:headEnd/>
            <a:tailEnd/>
          </a:ln>
        </p:spPr>
        <p:txBody>
          <a:bodyPr/>
          <a:lstStyle/>
          <a:p>
            <a:endParaRPr lang="es-CL"/>
          </a:p>
        </p:txBody>
      </p:sp>
      <p:sp>
        <p:nvSpPr>
          <p:cNvPr id="180227" name="4 Flecha derecha"/>
          <p:cNvSpPr>
            <a:spLocks noChangeArrowheads="1"/>
          </p:cNvSpPr>
          <p:nvPr/>
        </p:nvSpPr>
        <p:spPr bwMode="auto">
          <a:xfrm>
            <a:off x="271463" y="2565400"/>
            <a:ext cx="576262" cy="358775"/>
          </a:xfrm>
          <a:prstGeom prst="rightArrow">
            <a:avLst>
              <a:gd name="adj1" fmla="val 50000"/>
              <a:gd name="adj2" fmla="val 50194"/>
            </a:avLst>
          </a:prstGeom>
          <a:solidFill>
            <a:srgbClr val="FF0000"/>
          </a:solidFill>
          <a:ln w="3175" algn="ctr">
            <a:solidFill>
              <a:srgbClr val="000000"/>
            </a:solidFill>
            <a:round/>
            <a:headEnd/>
            <a:tailEnd/>
          </a:ln>
        </p:spPr>
        <p:txBody>
          <a:bodyPr/>
          <a:lstStyle/>
          <a:p>
            <a:endParaRPr lang="es-CL"/>
          </a:p>
        </p:txBody>
      </p:sp>
      <p:sp>
        <p:nvSpPr>
          <p:cNvPr id="180228" name="5 Flecha derecha"/>
          <p:cNvSpPr>
            <a:spLocks noChangeArrowheads="1"/>
          </p:cNvSpPr>
          <p:nvPr/>
        </p:nvSpPr>
        <p:spPr bwMode="auto">
          <a:xfrm>
            <a:off x="258763" y="4005263"/>
            <a:ext cx="576262" cy="360362"/>
          </a:xfrm>
          <a:prstGeom prst="rightArrow">
            <a:avLst>
              <a:gd name="adj1" fmla="val 50000"/>
              <a:gd name="adj2" fmla="val 49972"/>
            </a:avLst>
          </a:prstGeom>
          <a:solidFill>
            <a:srgbClr val="FF0000"/>
          </a:solidFill>
          <a:ln w="3175" algn="ctr">
            <a:solidFill>
              <a:srgbClr val="000000"/>
            </a:solidFill>
            <a:round/>
            <a:headEnd/>
            <a:tailEnd/>
          </a:ln>
        </p:spPr>
        <p:txBody>
          <a:bodyPr/>
          <a:lstStyle/>
          <a:p>
            <a:endParaRPr lang="es-CL"/>
          </a:p>
        </p:txBody>
      </p:sp>
      <p:sp>
        <p:nvSpPr>
          <p:cNvPr id="10" name="Rectangle 2"/>
          <p:cNvSpPr txBox="1">
            <a:spLocks noChangeArrowheads="1"/>
          </p:cNvSpPr>
          <p:nvPr/>
        </p:nvSpPr>
        <p:spPr bwMode="auto">
          <a:xfrm>
            <a:off x="900113" y="2349500"/>
            <a:ext cx="7993062" cy="719138"/>
          </a:xfrm>
          <a:prstGeom prst="rect">
            <a:avLst/>
          </a:prstGeom>
          <a:noFill/>
          <a:ln w="12700">
            <a:noFill/>
            <a:miter lim="800000"/>
            <a:headEnd/>
            <a:tailEnd/>
          </a:ln>
        </p:spPr>
        <p:txBody>
          <a:bodyPr lIns="45720" tIns="0" rIns="45720" bIns="0"/>
          <a:lstStyle/>
          <a:p>
            <a:pPr algn="just">
              <a:lnSpc>
                <a:spcPct val="70000"/>
              </a:lnSpc>
              <a:spcBef>
                <a:spcPts val="700"/>
              </a:spcBef>
              <a:buClr>
                <a:srgbClr val="FFFFFF"/>
              </a:buClr>
              <a:buSzPct val="100000"/>
              <a:buFont typeface="Lucida Grande" pitchFamily="-80" charset="0"/>
              <a:buNone/>
              <a:defRPr/>
            </a:pPr>
            <a:r>
              <a:rPr lang="es-CL" sz="2800" kern="0" dirty="0">
                <a:solidFill>
                  <a:srgbClr val="FFFFFF"/>
                </a:solidFill>
                <a:latin typeface="+mn-lt"/>
                <a:cs typeface="+mn-cs"/>
              </a:rPr>
              <a:t>Emociones </a:t>
            </a:r>
            <a:r>
              <a:rPr lang="es-CL" sz="2000" kern="0" dirty="0">
                <a:solidFill>
                  <a:srgbClr val="FFFFFF"/>
                </a:solidFill>
                <a:latin typeface="+mn-lt"/>
                <a:cs typeface="+mn-cs"/>
              </a:rPr>
              <a:t>manifestadas por los jóvenes durante la jornada previa y durante el mismo día del </a:t>
            </a:r>
            <a:r>
              <a:rPr lang="es-CL" sz="2400" kern="0" dirty="0">
                <a:solidFill>
                  <a:srgbClr val="FFFFFF"/>
                </a:solidFill>
                <a:latin typeface="+mn-lt"/>
                <a:cs typeface="+mn-cs"/>
              </a:rPr>
              <a:t>encuentro</a:t>
            </a:r>
            <a:r>
              <a:rPr lang="es-CL" sz="2000" kern="0" dirty="0">
                <a:solidFill>
                  <a:srgbClr val="FFFFFF"/>
                </a:solidFill>
                <a:latin typeface="+mn-lt"/>
                <a:cs typeface="+mn-cs"/>
              </a:rPr>
              <a:t> final del Torneo</a:t>
            </a:r>
            <a:r>
              <a:rPr lang="es-CL" sz="2800" kern="0" dirty="0">
                <a:solidFill>
                  <a:srgbClr val="FFFFFF"/>
                </a:solidFill>
                <a:latin typeface="+mn-lt"/>
                <a:cs typeface="+mn-cs"/>
              </a:rPr>
              <a:t> DELIBERA  </a:t>
            </a:r>
            <a:endParaRPr lang="es-CL" sz="2000" kern="0" dirty="0">
              <a:solidFill>
                <a:srgbClr val="FFFFFF"/>
              </a:solidFill>
              <a:latin typeface="+mn-lt"/>
              <a:cs typeface="+mn-cs"/>
            </a:endParaRPr>
          </a:p>
        </p:txBody>
      </p:sp>
      <p:sp>
        <p:nvSpPr>
          <p:cNvPr id="11" name="Rectangle 2"/>
          <p:cNvSpPr txBox="1">
            <a:spLocks noChangeArrowheads="1"/>
          </p:cNvSpPr>
          <p:nvPr/>
        </p:nvSpPr>
        <p:spPr bwMode="auto">
          <a:xfrm>
            <a:off x="900113" y="3644900"/>
            <a:ext cx="7993062" cy="1192213"/>
          </a:xfrm>
          <a:prstGeom prst="rect">
            <a:avLst/>
          </a:prstGeom>
          <a:noFill/>
          <a:ln w="12700">
            <a:noFill/>
            <a:miter lim="800000"/>
            <a:headEnd/>
            <a:tailEnd/>
          </a:ln>
        </p:spPr>
        <p:txBody>
          <a:bodyPr lIns="45720" tIns="0" rIns="45720" bIns="0"/>
          <a:lstStyle/>
          <a:p>
            <a:pPr algn="just">
              <a:lnSpc>
                <a:spcPct val="70000"/>
              </a:lnSpc>
              <a:spcBef>
                <a:spcPts val="700"/>
              </a:spcBef>
              <a:buClr>
                <a:srgbClr val="FFFFFF"/>
              </a:buClr>
              <a:buSzPct val="100000"/>
              <a:buFont typeface="Lucida Grande" pitchFamily="-80" charset="0"/>
              <a:buNone/>
              <a:defRPr/>
            </a:pPr>
            <a:r>
              <a:rPr lang="es-CL" sz="2800" kern="0" dirty="0">
                <a:solidFill>
                  <a:srgbClr val="FFFFFF"/>
                </a:solidFill>
                <a:latin typeface="+mn-lt"/>
                <a:cs typeface="+mn-cs"/>
              </a:rPr>
              <a:t>S</a:t>
            </a:r>
            <a:r>
              <a:rPr lang="es-CL" sz="2800" kern="0" dirty="0" err="1">
                <a:solidFill>
                  <a:srgbClr val="FFFFFF"/>
                </a:solidFill>
                <a:latin typeface="+mn-lt"/>
                <a:cs typeface="+mn-cs"/>
              </a:rPr>
              <a:t>ignificados</a:t>
            </a:r>
            <a:r>
              <a:rPr lang="es-CL" sz="2000" kern="0" dirty="0">
                <a:solidFill>
                  <a:srgbClr val="FFFFFF"/>
                </a:solidFill>
                <a:latin typeface="+mn-lt"/>
                <a:cs typeface="+mn-cs"/>
              </a:rPr>
              <a:t> otorgados por estos jóvenes a la </a:t>
            </a:r>
            <a:r>
              <a:rPr lang="es-CL" sz="2400" kern="0" dirty="0">
                <a:solidFill>
                  <a:srgbClr val="FFFFFF"/>
                </a:solidFill>
                <a:latin typeface="+mn-lt"/>
                <a:cs typeface="+mn-cs"/>
              </a:rPr>
              <a:t>experiencia</a:t>
            </a:r>
            <a:r>
              <a:rPr lang="es-CL" sz="2000" kern="0" dirty="0">
                <a:solidFill>
                  <a:srgbClr val="FFFFFF"/>
                </a:solidFill>
                <a:latin typeface="+mn-lt"/>
                <a:cs typeface="+mn-cs"/>
              </a:rPr>
              <a:t> de participar en este torneo, así como los </a:t>
            </a:r>
            <a:r>
              <a:rPr lang="es-CL" sz="2800" kern="0" dirty="0">
                <a:solidFill>
                  <a:srgbClr val="FFFFFF"/>
                </a:solidFill>
                <a:latin typeface="+mn-lt"/>
                <a:cs typeface="+mn-cs"/>
              </a:rPr>
              <a:t>aprendizajes</a:t>
            </a:r>
            <a:r>
              <a:rPr lang="es-CL" sz="2000" kern="0" dirty="0">
                <a:solidFill>
                  <a:srgbClr val="FFFFFF"/>
                </a:solidFill>
                <a:latin typeface="+mn-lt"/>
                <a:cs typeface="+mn-cs"/>
              </a:rPr>
              <a:t> que incorporan en este proceso y las </a:t>
            </a:r>
            <a:r>
              <a:rPr lang="es-CL" sz="2800" kern="0" dirty="0">
                <a:solidFill>
                  <a:srgbClr val="FFFFFF"/>
                </a:solidFill>
                <a:latin typeface="+mn-lt"/>
                <a:cs typeface="+mn-cs"/>
              </a:rPr>
              <a:t>repercusiones</a:t>
            </a:r>
            <a:r>
              <a:rPr lang="es-CL" sz="2000" kern="0" dirty="0">
                <a:solidFill>
                  <a:srgbClr val="FFFFFF"/>
                </a:solidFill>
                <a:latin typeface="+mn-lt"/>
                <a:cs typeface="+mn-cs"/>
              </a:rPr>
              <a:t> que estos tienen para su </a:t>
            </a:r>
            <a:r>
              <a:rPr lang="es-CL" sz="2800" kern="0" dirty="0">
                <a:solidFill>
                  <a:srgbClr val="FFFFFF"/>
                </a:solidFill>
                <a:latin typeface="+mn-lt"/>
                <a:cs typeface="+mn-cs"/>
              </a:rPr>
              <a:t>futuro.</a:t>
            </a:r>
          </a:p>
          <a:p>
            <a:pPr algn="just">
              <a:lnSpc>
                <a:spcPct val="70000"/>
              </a:lnSpc>
              <a:spcBef>
                <a:spcPts val="700"/>
              </a:spcBef>
              <a:buClr>
                <a:srgbClr val="FFFFFF"/>
              </a:buClr>
              <a:buSzPct val="100000"/>
              <a:buFont typeface="Lucida Grande" pitchFamily="-80" charset="0"/>
              <a:buNone/>
              <a:defRPr/>
            </a:pPr>
            <a:endParaRPr lang="es-CL" sz="2000" kern="0" dirty="0">
              <a:solidFill>
                <a:srgbClr val="FFFFFF"/>
              </a:solidFill>
              <a:latin typeface="+mn-lt"/>
              <a:cs typeface="+mn-cs"/>
            </a:endParaRPr>
          </a:p>
          <a:p>
            <a:pPr algn="just">
              <a:lnSpc>
                <a:spcPct val="70000"/>
              </a:lnSpc>
              <a:spcBef>
                <a:spcPts val="700"/>
              </a:spcBef>
              <a:buClr>
                <a:srgbClr val="FFFFFF"/>
              </a:buClr>
              <a:buSzPct val="100000"/>
              <a:buFont typeface="Lucida Grande" pitchFamily="-80" charset="0"/>
              <a:buNone/>
              <a:defRPr/>
            </a:pPr>
            <a:endParaRPr lang="es-CL" sz="2000" kern="0" dirty="0">
              <a:solidFill>
                <a:srgbClr val="FFFFFF"/>
              </a:solidFill>
              <a:latin typeface="+mn-lt"/>
              <a:cs typeface="+mn-cs"/>
            </a:endParaRPr>
          </a:p>
        </p:txBody>
      </p:sp>
      <p:sp>
        <p:nvSpPr>
          <p:cNvPr id="180231" name="11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El pedido Inicial</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body" idx="1"/>
          </p:nvPr>
        </p:nvSpPr>
        <p:spPr>
          <a:xfrm>
            <a:off x="250825" y="1135063"/>
            <a:ext cx="8375650" cy="5018087"/>
          </a:xfrm>
        </p:spPr>
        <p:txBody>
          <a:bodyPr/>
          <a:lstStyle/>
          <a:p>
            <a:pPr marL="496888" indent="-496888" eaLnBrk="1" hangingPunct="1">
              <a:lnSpc>
                <a:spcPct val="80000"/>
              </a:lnSpc>
              <a:spcBef>
                <a:spcPct val="0"/>
              </a:spcBef>
              <a:spcAft>
                <a:spcPts val="1800"/>
              </a:spcAft>
              <a:buClr>
                <a:srgbClr val="FFFFFF"/>
              </a:buClr>
              <a:buSzPct val="105000"/>
              <a:buFont typeface="Lucida Grande"/>
              <a:buNone/>
            </a:pPr>
            <a:r>
              <a:rPr lang="es-CL" sz="2400" u="sng" smtClean="0">
                <a:solidFill>
                  <a:srgbClr val="FFFFFF"/>
                </a:solidFill>
              </a:rPr>
              <a:t>Sentido que dan a la política</a:t>
            </a:r>
          </a:p>
          <a:p>
            <a:pPr marL="496888" indent="-496888" eaLnBrk="1" hangingPunct="1">
              <a:lnSpc>
                <a:spcPct val="80000"/>
              </a:lnSpc>
              <a:spcBef>
                <a:spcPct val="0"/>
              </a:spcBef>
              <a:spcAft>
                <a:spcPts val="1800"/>
              </a:spcAft>
              <a:buClr>
                <a:srgbClr val="FFFFFF"/>
              </a:buClr>
              <a:buSzPct val="105000"/>
              <a:buFont typeface="Lucida Grande"/>
              <a:buNone/>
            </a:pPr>
            <a:endParaRPr lang="es-CL" sz="1800" smtClean="0">
              <a:solidFill>
                <a:srgbClr val="FFFFFF"/>
              </a:solidFill>
            </a:endParaRPr>
          </a:p>
          <a:p>
            <a:pPr marL="496888" indent="-496888" algn="just" eaLnBrk="1" hangingPunct="1">
              <a:lnSpc>
                <a:spcPct val="80000"/>
              </a:lnSpc>
              <a:spcBef>
                <a:spcPct val="0"/>
              </a:spcBef>
              <a:spcAft>
                <a:spcPts val="1800"/>
              </a:spcAft>
              <a:buClr>
                <a:srgbClr val="FFFFFF"/>
              </a:buClr>
              <a:buSzPct val="105000"/>
              <a:buFont typeface="Lucida Grande"/>
              <a:buChar char="๏"/>
            </a:pPr>
            <a:r>
              <a:rPr lang="es-CL" sz="1800" smtClean="0">
                <a:solidFill>
                  <a:srgbClr val="FFFFFF"/>
                </a:solidFill>
              </a:rPr>
              <a:t>Aunque los jóvenes participantes ingresan generalmente al torneo porque son elegidos por sus profesores, a medida que conocen de que se trata este, tienden a adherirse voluntariamente</a:t>
            </a:r>
          </a:p>
          <a:p>
            <a:pPr marL="496888" indent="-496888" algn="just" eaLnBrk="1" hangingPunct="1">
              <a:lnSpc>
                <a:spcPct val="80000"/>
              </a:lnSpc>
              <a:spcBef>
                <a:spcPct val="0"/>
              </a:spcBef>
              <a:spcAft>
                <a:spcPts val="1800"/>
              </a:spcAft>
              <a:buClr>
                <a:srgbClr val="FFFFFF"/>
              </a:buClr>
              <a:buSzPct val="105000"/>
              <a:buFont typeface="Lucida Grande"/>
              <a:buChar char="๏"/>
            </a:pPr>
            <a:r>
              <a:rPr lang="es-CL" sz="1800" smtClean="0">
                <a:solidFill>
                  <a:srgbClr val="FFFFFF"/>
                </a:solidFill>
              </a:rPr>
              <a:t>En general, jóvenes tienen nociones vagas sobre lo que es la política y cual es el rol de los parlamentarios, y esta experiencia les permite comprender más claramente su importancia</a:t>
            </a:r>
          </a:p>
          <a:p>
            <a:pPr marL="496888" indent="-496888" algn="just" eaLnBrk="1" hangingPunct="1">
              <a:lnSpc>
                <a:spcPct val="80000"/>
              </a:lnSpc>
              <a:spcBef>
                <a:spcPct val="0"/>
              </a:spcBef>
              <a:spcAft>
                <a:spcPts val="1800"/>
              </a:spcAft>
              <a:buClr>
                <a:srgbClr val="FFFFFF"/>
              </a:buClr>
              <a:buSzPct val="105000"/>
              <a:buFont typeface="Lucida Grande"/>
              <a:buChar char="๏"/>
            </a:pPr>
            <a:r>
              <a:rPr lang="es-CL" sz="1800" smtClean="0">
                <a:solidFill>
                  <a:srgbClr val="FFFFFF"/>
                </a:solidFill>
              </a:rPr>
              <a:t>Hay una visión en general negativo sobre el rol de los políticos, la cual cambió en diferentes niveles gracias al acercamiento que tuvieron a ellos a través del torneo. ¡Importancia de fomentar más este acercamiento!</a:t>
            </a:r>
          </a:p>
          <a:p>
            <a:pPr marL="496888" indent="-496888" eaLnBrk="1" hangingPunct="1">
              <a:lnSpc>
                <a:spcPct val="80000"/>
              </a:lnSpc>
              <a:spcBef>
                <a:spcPct val="0"/>
              </a:spcBef>
              <a:spcAft>
                <a:spcPts val="1800"/>
              </a:spcAft>
              <a:buClr>
                <a:srgbClr val="FFFFFF"/>
              </a:buClr>
              <a:buSzPct val="105000"/>
              <a:buFont typeface="Lucida Grande"/>
              <a:buChar char="๏"/>
            </a:pPr>
            <a:endParaRPr lang="es-CL" sz="1800" smtClean="0">
              <a:solidFill>
                <a:srgbClr val="FFFFFF"/>
              </a:solidFill>
            </a:endParaRPr>
          </a:p>
          <a:p>
            <a:pPr marL="496888" indent="-496888" eaLnBrk="1" hangingPunct="1">
              <a:lnSpc>
                <a:spcPct val="80000"/>
              </a:lnSpc>
              <a:spcBef>
                <a:spcPct val="0"/>
              </a:spcBef>
              <a:spcAft>
                <a:spcPts val="1800"/>
              </a:spcAft>
              <a:buClr>
                <a:srgbClr val="FFFFFF"/>
              </a:buClr>
              <a:buSzPct val="105000"/>
              <a:buFont typeface="Lucida Grande"/>
              <a:buChar char="๏"/>
            </a:pPr>
            <a:endParaRPr lang="es-CL" sz="1800" smtClean="0">
              <a:solidFill>
                <a:srgbClr val="FFFFFF"/>
              </a:solidFill>
            </a:endParaRPr>
          </a:p>
          <a:p>
            <a:pPr marL="496888" indent="-496888" eaLnBrk="1" hangingPunct="1">
              <a:lnSpc>
                <a:spcPct val="80000"/>
              </a:lnSpc>
              <a:spcBef>
                <a:spcPct val="0"/>
              </a:spcBef>
              <a:spcAft>
                <a:spcPts val="1800"/>
              </a:spcAft>
              <a:buClr>
                <a:srgbClr val="FFFFFF"/>
              </a:buClr>
              <a:buSzPct val="105000"/>
              <a:buFont typeface="Lucida Grande"/>
              <a:buChar char="๏"/>
            </a:pPr>
            <a:endParaRPr lang="es-CL" sz="1800" smtClean="0">
              <a:solidFill>
                <a:srgbClr val="FFFFFF"/>
              </a:solidFill>
            </a:endParaRPr>
          </a:p>
        </p:txBody>
      </p:sp>
      <p:sp>
        <p:nvSpPr>
          <p:cNvPr id="182274"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Conclusiones</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body" idx="1"/>
          </p:nvPr>
        </p:nvSpPr>
        <p:spPr>
          <a:xfrm>
            <a:off x="250825" y="1135063"/>
            <a:ext cx="8375650" cy="5018087"/>
          </a:xfrm>
        </p:spPr>
        <p:txBody>
          <a:bodyPr/>
          <a:lstStyle/>
          <a:p>
            <a:pPr marL="496888" indent="-496888" eaLnBrk="1" hangingPunct="1">
              <a:lnSpc>
                <a:spcPct val="80000"/>
              </a:lnSpc>
              <a:spcBef>
                <a:spcPct val="0"/>
              </a:spcBef>
              <a:spcAft>
                <a:spcPts val="1800"/>
              </a:spcAft>
              <a:buClr>
                <a:srgbClr val="FFFFFF"/>
              </a:buClr>
              <a:buSzPct val="105000"/>
              <a:buFont typeface="Lucida Grande"/>
              <a:buNone/>
            </a:pPr>
            <a:r>
              <a:rPr lang="es-CL" sz="2400" u="sng" smtClean="0">
                <a:solidFill>
                  <a:srgbClr val="FFFFFF"/>
                </a:solidFill>
              </a:rPr>
              <a:t>Sentido que dan a la política</a:t>
            </a:r>
          </a:p>
          <a:p>
            <a:pPr marL="496888" indent="-496888" eaLnBrk="1" hangingPunct="1">
              <a:lnSpc>
                <a:spcPct val="80000"/>
              </a:lnSpc>
              <a:spcBef>
                <a:spcPct val="0"/>
              </a:spcBef>
              <a:spcAft>
                <a:spcPts val="1800"/>
              </a:spcAft>
              <a:buClr>
                <a:srgbClr val="FFFFFF"/>
              </a:buClr>
              <a:buSzPct val="105000"/>
              <a:buFont typeface="Lucida Grande"/>
              <a:buNone/>
            </a:pPr>
            <a:endParaRPr lang="es-CL" sz="1800" smtClean="0">
              <a:solidFill>
                <a:srgbClr val="FFFFFF"/>
              </a:solidFill>
            </a:endParaRPr>
          </a:p>
          <a:p>
            <a:pPr marL="496888" indent="-496888" algn="just" eaLnBrk="1" hangingPunct="1">
              <a:lnSpc>
                <a:spcPct val="80000"/>
              </a:lnSpc>
              <a:spcBef>
                <a:spcPct val="0"/>
              </a:spcBef>
              <a:spcAft>
                <a:spcPts val="1800"/>
              </a:spcAft>
              <a:buClr>
                <a:srgbClr val="FFFFFF"/>
              </a:buClr>
              <a:buSzPct val="105000"/>
              <a:buFont typeface="Lucida Grande"/>
              <a:buChar char="๏"/>
            </a:pPr>
            <a:r>
              <a:rPr lang="es-CL" sz="1800" smtClean="0">
                <a:solidFill>
                  <a:srgbClr val="FFFFFF"/>
                </a:solidFill>
              </a:rPr>
              <a:t>Torneo tiene la capacidad de generar en los jóvenes interés en la política y de acercarlos al rol de los parlamentarios.</a:t>
            </a:r>
          </a:p>
          <a:p>
            <a:pPr marL="496888" lvl="1" indent="-496888" algn="just" eaLnBrk="1" hangingPunct="1">
              <a:lnSpc>
                <a:spcPct val="80000"/>
              </a:lnSpc>
              <a:spcBef>
                <a:spcPct val="0"/>
              </a:spcBef>
              <a:spcAft>
                <a:spcPts val="1800"/>
              </a:spcAft>
              <a:buClr>
                <a:srgbClr val="FFFFFF"/>
              </a:buClr>
              <a:buSzPct val="105000"/>
              <a:buFont typeface="Lucida Grande"/>
              <a:buChar char="๏"/>
            </a:pPr>
            <a:r>
              <a:rPr lang="es-CL" sz="1800" smtClean="0">
                <a:solidFill>
                  <a:srgbClr val="FFFFFF"/>
                </a:solidFill>
              </a:rPr>
              <a:t>Mayoría de las iniciativas corresponden al ejecutivo, lo que eventualmente separa al juego de la labor parlamentaria y distancia la posibilidad de que un de estas causas alcance un acogida por parte de un parlamentario</a:t>
            </a:r>
          </a:p>
          <a:p>
            <a:pPr marL="496888" indent="-496888" eaLnBrk="1" hangingPunct="1">
              <a:lnSpc>
                <a:spcPct val="80000"/>
              </a:lnSpc>
              <a:spcBef>
                <a:spcPct val="0"/>
              </a:spcBef>
              <a:spcAft>
                <a:spcPts val="1800"/>
              </a:spcAft>
              <a:buClr>
                <a:srgbClr val="FFFFFF"/>
              </a:buClr>
              <a:buSzPct val="105000"/>
              <a:buFont typeface="Lucida Grande"/>
              <a:buChar char="๏"/>
            </a:pPr>
            <a:endParaRPr lang="es-CL" sz="1800" smtClean="0">
              <a:solidFill>
                <a:srgbClr val="FFFFFF"/>
              </a:solidFill>
            </a:endParaRPr>
          </a:p>
          <a:p>
            <a:pPr marL="496888" indent="-496888" eaLnBrk="1" hangingPunct="1">
              <a:lnSpc>
                <a:spcPct val="80000"/>
              </a:lnSpc>
              <a:spcBef>
                <a:spcPct val="0"/>
              </a:spcBef>
              <a:spcAft>
                <a:spcPts val="1800"/>
              </a:spcAft>
              <a:buClr>
                <a:srgbClr val="FFFFFF"/>
              </a:buClr>
              <a:buSzPct val="105000"/>
              <a:buFont typeface="Lucida Grande"/>
              <a:buChar char="๏"/>
            </a:pPr>
            <a:endParaRPr lang="es-CL" sz="1800" smtClean="0">
              <a:solidFill>
                <a:srgbClr val="FFFFFF"/>
              </a:solidFill>
            </a:endParaRPr>
          </a:p>
          <a:p>
            <a:pPr marL="496888" indent="-496888" eaLnBrk="1" hangingPunct="1">
              <a:lnSpc>
                <a:spcPct val="80000"/>
              </a:lnSpc>
              <a:spcBef>
                <a:spcPct val="0"/>
              </a:spcBef>
              <a:spcAft>
                <a:spcPts val="1800"/>
              </a:spcAft>
              <a:buClr>
                <a:srgbClr val="FFFFFF"/>
              </a:buClr>
              <a:buSzPct val="105000"/>
              <a:buFont typeface="Lucida Grande"/>
              <a:buChar char="๏"/>
            </a:pPr>
            <a:endParaRPr lang="es-CL" sz="1800" smtClean="0">
              <a:solidFill>
                <a:srgbClr val="FFFFFF"/>
              </a:solidFill>
            </a:endParaRPr>
          </a:p>
        </p:txBody>
      </p:sp>
      <p:sp>
        <p:nvSpPr>
          <p:cNvPr id="184322" name="5 CuadroTexto"/>
          <p:cNvSpPr txBox="1">
            <a:spLocks noChangeArrowheads="1"/>
          </p:cNvSpPr>
          <p:nvPr/>
        </p:nvSpPr>
        <p:spPr bwMode="auto">
          <a:xfrm>
            <a:off x="361950" y="211138"/>
            <a:ext cx="8683625" cy="769937"/>
          </a:xfrm>
          <a:prstGeom prst="rect">
            <a:avLst/>
          </a:prstGeom>
          <a:noFill/>
          <a:ln w="9525">
            <a:noFill/>
            <a:miter lim="800000"/>
            <a:headEnd/>
            <a:tailEnd/>
          </a:ln>
        </p:spPr>
        <p:txBody>
          <a:bodyPr>
            <a:spAutoFit/>
          </a:bodyPr>
          <a:lstStyle/>
          <a:p>
            <a:r>
              <a:rPr lang="es-CL" sz="4400">
                <a:solidFill>
                  <a:srgbClr val="FFFFFF"/>
                </a:solidFill>
              </a:rPr>
              <a:t>Conclusiones</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1"/>
          <p:cNvSpPr>
            <a:spLocks noGrp="1" noChangeArrowheads="1"/>
          </p:cNvSpPr>
          <p:nvPr>
            <p:ph type="body" idx="1"/>
          </p:nvPr>
        </p:nvSpPr>
        <p:spPr>
          <a:xfrm>
            <a:off x="49213" y="274638"/>
            <a:ext cx="8686800" cy="6408737"/>
          </a:xfrm>
        </p:spPr>
        <p:txBody>
          <a:bodyPr/>
          <a:lstStyle/>
          <a:p>
            <a:pPr marL="784225" indent="-333375" eaLnBrk="1" hangingPunct="1">
              <a:spcBef>
                <a:spcPct val="0"/>
              </a:spcBef>
              <a:spcAft>
                <a:spcPts val="1800"/>
              </a:spcAft>
              <a:buClr>
                <a:srgbClr val="FFFFFF"/>
              </a:buClr>
              <a:buFont typeface="Lucida Grande"/>
              <a:buNone/>
            </a:pPr>
            <a:r>
              <a:rPr lang="es-CL" sz="2400" u="sng" smtClean="0">
                <a:solidFill>
                  <a:srgbClr val="FFFFFF"/>
                </a:solidFill>
              </a:rPr>
              <a:t>Emociones manifestadas</a:t>
            </a:r>
          </a:p>
          <a:p>
            <a:pPr marL="784225" lvl="1" indent="-333375" algn="just" eaLnBrk="1" hangingPunct="1">
              <a:spcBef>
                <a:spcPct val="0"/>
              </a:spcBef>
              <a:spcAft>
                <a:spcPts val="3000"/>
              </a:spcAft>
              <a:buClr>
                <a:srgbClr val="FFFFFF"/>
              </a:buClr>
              <a:buFont typeface="Lucida Grande"/>
              <a:buChar char="๏"/>
            </a:pPr>
            <a:r>
              <a:rPr lang="es-CL" sz="1800" smtClean="0">
                <a:solidFill>
                  <a:srgbClr val="FFFFFF"/>
                </a:solidFill>
              </a:rPr>
              <a:t>“Conjunto de Emociones Bipolares”</a:t>
            </a:r>
          </a:p>
          <a:p>
            <a:pPr marL="784225" lvl="1" indent="-333375" algn="just" eaLnBrk="1" hangingPunct="1">
              <a:spcBef>
                <a:spcPct val="0"/>
              </a:spcBef>
              <a:spcAft>
                <a:spcPts val="3000"/>
              </a:spcAft>
              <a:buClr>
                <a:srgbClr val="FFFFFF"/>
              </a:buClr>
              <a:buFont typeface="Lucida Grande"/>
              <a:buChar char="๏"/>
            </a:pPr>
            <a:r>
              <a:rPr lang="es-CL" sz="1800" smtClean="0">
                <a:solidFill>
                  <a:srgbClr val="FFFFFF"/>
                </a:solidFill>
              </a:rPr>
              <a:t>Día previo fue de exploraciones e incursiones, y el estado anímico preponderante fue de excitación y catarsis.</a:t>
            </a:r>
          </a:p>
          <a:p>
            <a:pPr marL="784225" lvl="1" indent="-333375" algn="just" eaLnBrk="1" hangingPunct="1">
              <a:spcBef>
                <a:spcPct val="0"/>
              </a:spcBef>
              <a:spcAft>
                <a:spcPts val="3000"/>
              </a:spcAft>
              <a:buClr>
                <a:srgbClr val="FFFFFF"/>
              </a:buClr>
              <a:buFont typeface="Lucida Grande"/>
              <a:buChar char="๏"/>
            </a:pPr>
            <a:r>
              <a:rPr lang="es-CL" sz="1800" smtClean="0">
                <a:solidFill>
                  <a:srgbClr val="FFFFFF"/>
                </a:solidFill>
              </a:rPr>
              <a:t>Todos los equipos consideraban que su iniciativa debería ser la ganadora. (altas expectativas)</a:t>
            </a:r>
          </a:p>
          <a:p>
            <a:pPr marL="784225" lvl="1" indent="-333375" algn="just" eaLnBrk="1" hangingPunct="1">
              <a:spcBef>
                <a:spcPct val="0"/>
              </a:spcBef>
              <a:spcAft>
                <a:spcPts val="3000"/>
              </a:spcAft>
              <a:buClr>
                <a:srgbClr val="FFFFFF"/>
              </a:buClr>
              <a:buFont typeface="Lucida Grande"/>
              <a:buChar char="๏"/>
            </a:pPr>
            <a:r>
              <a:rPr lang="es-CL" sz="1800" smtClean="0">
                <a:solidFill>
                  <a:srgbClr val="FFFFFF"/>
                </a:solidFill>
              </a:rPr>
              <a:t>Para los jóvenes es importante que en la instancia de la final se les otorgue mayores tiempos para conocerse y compartir entre los diferentes equipos. La experiencia para ellos no se limita al torneo. (Importancia de definir un espacio de mayor convivencia)</a:t>
            </a:r>
          </a:p>
          <a:p>
            <a:pPr marL="784225" lvl="1" indent="-333375" eaLnBrk="1" hangingPunct="1">
              <a:spcBef>
                <a:spcPct val="0"/>
              </a:spcBef>
              <a:spcAft>
                <a:spcPts val="1800"/>
              </a:spcAft>
              <a:buClr>
                <a:srgbClr val="FFFFFF"/>
              </a:buClr>
              <a:buFont typeface="Lucida Grande"/>
              <a:buChar char="๏"/>
            </a:pPr>
            <a:endParaRPr lang="es-CL" sz="2000" smtClean="0">
              <a:solidFill>
                <a:srgbClr val="FFFFFF"/>
              </a:solidFill>
            </a:endParaRPr>
          </a:p>
          <a:p>
            <a:pPr marL="784225" lvl="1" indent="-333375" eaLnBrk="1" hangingPunct="1">
              <a:spcBef>
                <a:spcPct val="0"/>
              </a:spcBef>
              <a:spcAft>
                <a:spcPts val="1800"/>
              </a:spcAft>
              <a:buClr>
                <a:srgbClr val="FFFFFF"/>
              </a:buClr>
              <a:buFont typeface="Lucida Grande"/>
              <a:buChar char="๏"/>
            </a:pPr>
            <a:endParaRPr lang="es-CL" sz="2000" smtClean="0">
              <a:solidFill>
                <a:srgbClr val="FFFFFF"/>
              </a:solidFill>
            </a:endParaRP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1"/>
          <p:cNvSpPr>
            <a:spLocks noGrp="1" noChangeArrowheads="1"/>
          </p:cNvSpPr>
          <p:nvPr>
            <p:ph type="body" idx="1"/>
          </p:nvPr>
        </p:nvSpPr>
        <p:spPr>
          <a:xfrm>
            <a:off x="109538" y="274638"/>
            <a:ext cx="8686800" cy="6408737"/>
          </a:xfrm>
        </p:spPr>
        <p:txBody>
          <a:bodyPr/>
          <a:lstStyle/>
          <a:p>
            <a:pPr marL="784225" indent="-333375" eaLnBrk="1" hangingPunct="1">
              <a:spcBef>
                <a:spcPct val="0"/>
              </a:spcBef>
              <a:spcAft>
                <a:spcPts val="1800"/>
              </a:spcAft>
              <a:buClr>
                <a:srgbClr val="FFFFFF"/>
              </a:buClr>
              <a:buFont typeface="Lucida Grande"/>
              <a:buNone/>
            </a:pPr>
            <a:r>
              <a:rPr lang="es-CL" sz="2400" u="sng" smtClean="0">
                <a:solidFill>
                  <a:srgbClr val="FFFFFF"/>
                </a:solidFill>
              </a:rPr>
              <a:t>Significados y repercusiones</a:t>
            </a:r>
            <a:endParaRPr lang="es-CL" sz="1800" smtClean="0">
              <a:solidFill>
                <a:srgbClr val="FFFFFF"/>
              </a:solidFill>
            </a:endParaRPr>
          </a:p>
          <a:p>
            <a:pPr marL="784225" indent="-333375" eaLnBrk="1" hangingPunct="1">
              <a:spcBef>
                <a:spcPct val="0"/>
              </a:spcBef>
              <a:spcAft>
                <a:spcPts val="1800"/>
              </a:spcAft>
              <a:buClr>
                <a:srgbClr val="FFFFFF"/>
              </a:buClr>
              <a:buFont typeface="Lucida Grande"/>
              <a:buChar char="๏"/>
            </a:pPr>
            <a:r>
              <a:rPr lang="es-CL" sz="1800" smtClean="0">
                <a:solidFill>
                  <a:srgbClr val="FFFFFF"/>
                </a:solidFill>
              </a:rPr>
              <a:t>En general, participantes consideran que el puro hecho de llegar a la final es un logro. </a:t>
            </a:r>
          </a:p>
          <a:p>
            <a:pPr marL="784225" lvl="1" indent="-333375" eaLnBrk="1" hangingPunct="1">
              <a:spcBef>
                <a:spcPct val="0"/>
              </a:spcBef>
              <a:spcAft>
                <a:spcPts val="1800"/>
              </a:spcAft>
              <a:buClr>
                <a:srgbClr val="FFFFFF"/>
              </a:buClr>
              <a:buFont typeface="Lucida Grande"/>
              <a:buChar char="๏"/>
            </a:pPr>
            <a:r>
              <a:rPr lang="es-CL" sz="1800" smtClean="0">
                <a:solidFill>
                  <a:srgbClr val="FFFFFF"/>
                </a:solidFill>
              </a:rPr>
              <a:t>Participantes creen que si sus iniciativas ganan serán efectivamente recuperadas por los parlamentarios y convertidas en proyectos de ley (lo que a la larga podría generar frustraciones).</a:t>
            </a:r>
          </a:p>
          <a:p>
            <a:pPr marL="784225" lvl="1" indent="-333375" eaLnBrk="1" hangingPunct="1">
              <a:spcBef>
                <a:spcPct val="0"/>
              </a:spcBef>
              <a:spcAft>
                <a:spcPts val="1800"/>
              </a:spcAft>
              <a:buClr>
                <a:srgbClr val="FFFFFF"/>
              </a:buClr>
              <a:buFont typeface="Lucida Grande"/>
              <a:buChar char="๏"/>
            </a:pPr>
            <a:r>
              <a:rPr lang="es-CL" sz="1800" smtClean="0">
                <a:solidFill>
                  <a:srgbClr val="FFFFFF"/>
                </a:solidFill>
              </a:rPr>
              <a:t>Experiencia les otorga a los jóvenes validación ante sus padres y compañeros</a:t>
            </a:r>
          </a:p>
          <a:p>
            <a:pPr marL="784225" lvl="1" indent="-333375" eaLnBrk="1" hangingPunct="1">
              <a:spcBef>
                <a:spcPct val="0"/>
              </a:spcBef>
              <a:spcAft>
                <a:spcPts val="1800"/>
              </a:spcAft>
              <a:buClr>
                <a:srgbClr val="FFFFFF"/>
              </a:buClr>
              <a:buFont typeface="Lucida Grande"/>
              <a:buChar char="๏"/>
            </a:pPr>
            <a:r>
              <a:rPr lang="es-CL" sz="1800" smtClean="0">
                <a:solidFill>
                  <a:srgbClr val="FFFFFF"/>
                </a:solidFill>
              </a:rPr>
              <a:t>A través de esta experiencia, jóvenes se empoderan y obtienen mayor liderazgo.</a:t>
            </a:r>
          </a:p>
          <a:p>
            <a:pPr marL="784225" lvl="1" indent="-333375" eaLnBrk="1" hangingPunct="1">
              <a:spcBef>
                <a:spcPct val="0"/>
              </a:spcBef>
              <a:spcAft>
                <a:spcPts val="1800"/>
              </a:spcAft>
              <a:buClr>
                <a:srgbClr val="FFFFFF"/>
              </a:buClr>
              <a:buFont typeface="Lucida Grande"/>
              <a:buChar char="๏"/>
            </a:pPr>
            <a:r>
              <a:rPr lang="es-ES_tradnl" sz="1800" smtClean="0">
                <a:solidFill>
                  <a:srgbClr val="FFFFFF"/>
                </a:solidFill>
              </a:rPr>
              <a:t>Jóvenes ven esta experiencia como un evento que puede marcar sus vidas y tener una proyección en sus futuros. Los prepara para carreras futuras y adquieren liderazgo. </a:t>
            </a:r>
            <a:endParaRPr lang="es-CL" sz="1800" smtClean="0">
              <a:solidFill>
                <a:srgbClr val="FFFFFF"/>
              </a:solidFill>
            </a:endParaRPr>
          </a:p>
          <a:p>
            <a:pPr marL="784225" lvl="1" indent="-333375" eaLnBrk="1" hangingPunct="1">
              <a:spcBef>
                <a:spcPct val="0"/>
              </a:spcBef>
              <a:spcAft>
                <a:spcPts val="1800"/>
              </a:spcAft>
              <a:buClr>
                <a:srgbClr val="FFFFFF"/>
              </a:buClr>
              <a:buFont typeface="Lucida Grande"/>
              <a:buChar char="๏"/>
            </a:pPr>
            <a:endParaRPr lang="es-CL" sz="2000" smtClean="0">
              <a:solidFill>
                <a:srgbClr val="FFFFFF"/>
              </a:solidFill>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
          <p:cNvSpPr>
            <a:spLocks noGrp="1" noChangeArrowheads="1"/>
          </p:cNvSpPr>
          <p:nvPr>
            <p:ph type="body" idx="1"/>
          </p:nvPr>
        </p:nvSpPr>
        <p:spPr>
          <a:xfrm>
            <a:off x="-252413" y="188913"/>
            <a:ext cx="9396413" cy="6765925"/>
          </a:xfrm>
        </p:spPr>
        <p:txBody>
          <a:bodyPr/>
          <a:lstStyle/>
          <a:p>
            <a:pPr marL="784225" indent="-333375" eaLnBrk="1" hangingPunct="1">
              <a:spcBef>
                <a:spcPct val="0"/>
              </a:spcBef>
              <a:spcAft>
                <a:spcPts val="1800"/>
              </a:spcAft>
              <a:buClr>
                <a:srgbClr val="FFFFFF"/>
              </a:buClr>
              <a:buFont typeface="Lucida Grande"/>
              <a:buNone/>
            </a:pPr>
            <a:r>
              <a:rPr lang="es-CL" sz="2400" u="sng" smtClean="0">
                <a:solidFill>
                  <a:srgbClr val="FFFFFF"/>
                </a:solidFill>
              </a:rPr>
              <a:t>Mecánica del torneo (extra)</a:t>
            </a:r>
          </a:p>
          <a:p>
            <a:pPr marL="784225" indent="-333375" eaLnBrk="1" hangingPunct="1">
              <a:spcBef>
                <a:spcPct val="0"/>
              </a:spcBef>
              <a:spcAft>
                <a:spcPts val="1800"/>
              </a:spcAft>
              <a:buClr>
                <a:srgbClr val="FFFFFF"/>
              </a:buClr>
              <a:buFont typeface="Lucida Grande"/>
              <a:buNone/>
            </a:pPr>
            <a:endParaRPr lang="es-CL" sz="1000" u="sng" smtClean="0">
              <a:solidFill>
                <a:srgbClr val="FFFFFF"/>
              </a:solidFill>
            </a:endParaRPr>
          </a:p>
          <a:p>
            <a:pPr marL="784225" indent="-333375" eaLnBrk="1" hangingPunct="1">
              <a:spcBef>
                <a:spcPct val="0"/>
              </a:spcBef>
              <a:spcAft>
                <a:spcPts val="1800"/>
              </a:spcAft>
              <a:buClr>
                <a:srgbClr val="FFFFFF"/>
              </a:buClr>
              <a:buFont typeface="Lucida Grande"/>
              <a:buChar char="๏"/>
            </a:pPr>
            <a:r>
              <a:rPr lang="es-CL" sz="1600" smtClean="0">
                <a:solidFill>
                  <a:srgbClr val="FFFFFF"/>
                </a:solidFill>
              </a:rPr>
              <a:t>La mecánica del torneo se ha mantenido, en líneas generales, desde sus inicios, lo que nos habla de cierta madurez del mismo.</a:t>
            </a:r>
          </a:p>
          <a:p>
            <a:pPr marL="784225" indent="-333375" eaLnBrk="1" hangingPunct="1">
              <a:spcBef>
                <a:spcPct val="0"/>
              </a:spcBef>
              <a:spcAft>
                <a:spcPts val="1800"/>
              </a:spcAft>
              <a:buClr>
                <a:srgbClr val="FFFFFF"/>
              </a:buClr>
              <a:buFont typeface="Lucida Grande"/>
              <a:buChar char="๏"/>
            </a:pPr>
            <a:r>
              <a:rPr lang="es-CL" sz="1600" smtClean="0">
                <a:solidFill>
                  <a:srgbClr val="FFFFFF"/>
                </a:solidFill>
              </a:rPr>
              <a:t>A pesar de que el manual de instrucciones del torneo debería ser un elemento constante para cada equipo, al no ser leído y ser interpretado por cada profesor, se convierte en una variable. </a:t>
            </a:r>
          </a:p>
          <a:p>
            <a:pPr marL="784225" lvl="1" indent="-333375" eaLnBrk="1" hangingPunct="1">
              <a:spcBef>
                <a:spcPct val="0"/>
              </a:spcBef>
              <a:spcAft>
                <a:spcPts val="1800"/>
              </a:spcAft>
              <a:buClr>
                <a:srgbClr val="FFFFFF"/>
              </a:buClr>
              <a:buFont typeface="Lucida Grande"/>
              <a:buChar char="๏"/>
            </a:pPr>
            <a:r>
              <a:rPr lang="es-CL" sz="1600" smtClean="0">
                <a:solidFill>
                  <a:srgbClr val="FFFFFF"/>
                </a:solidFill>
              </a:rPr>
              <a:t>Master es actualmente el elemento más variable de la dinámica, convirtiéndose en un elemento diferenciador, según su performance en cada región. </a:t>
            </a:r>
          </a:p>
          <a:p>
            <a:pPr marL="784225" lvl="1" indent="-333375" eaLnBrk="1" hangingPunct="1">
              <a:spcBef>
                <a:spcPct val="0"/>
              </a:spcBef>
              <a:spcAft>
                <a:spcPts val="1800"/>
              </a:spcAft>
              <a:buClr>
                <a:srgbClr val="FFFFFF"/>
              </a:buClr>
              <a:buFont typeface="Lucida Grande"/>
              <a:buChar char="๏"/>
            </a:pPr>
            <a:r>
              <a:rPr lang="es-CL" sz="1600" smtClean="0">
                <a:solidFill>
                  <a:srgbClr val="FFFFFF"/>
                </a:solidFill>
              </a:rPr>
              <a:t>El día previo al torneo es considerado como parte de la dinámica ya que se tomaron acuerdos entre los equipos.</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
          <p:cNvSpPr>
            <a:spLocks noGrp="1" noChangeArrowheads="1"/>
          </p:cNvSpPr>
          <p:nvPr>
            <p:ph type="body" idx="1"/>
          </p:nvPr>
        </p:nvSpPr>
        <p:spPr>
          <a:xfrm>
            <a:off x="-252413" y="188913"/>
            <a:ext cx="9396413" cy="6765925"/>
          </a:xfrm>
        </p:spPr>
        <p:txBody>
          <a:bodyPr/>
          <a:lstStyle/>
          <a:p>
            <a:pPr marL="784225" indent="-333375" eaLnBrk="1" hangingPunct="1">
              <a:spcBef>
                <a:spcPct val="0"/>
              </a:spcBef>
              <a:spcAft>
                <a:spcPts val="1800"/>
              </a:spcAft>
              <a:buClr>
                <a:srgbClr val="FFFFFF"/>
              </a:buClr>
              <a:buFont typeface="Lucida Grande"/>
              <a:buNone/>
            </a:pPr>
            <a:r>
              <a:rPr lang="es-CL" sz="2400" u="sng" smtClean="0">
                <a:solidFill>
                  <a:srgbClr val="FFFFFF"/>
                </a:solidFill>
              </a:rPr>
              <a:t>Mecánica del torneo </a:t>
            </a:r>
          </a:p>
          <a:p>
            <a:pPr marL="784225" indent="-333375" eaLnBrk="1" hangingPunct="1">
              <a:spcBef>
                <a:spcPct val="0"/>
              </a:spcBef>
              <a:spcAft>
                <a:spcPts val="1800"/>
              </a:spcAft>
              <a:buClr>
                <a:srgbClr val="FFFFFF"/>
              </a:buClr>
              <a:buFont typeface="Lucida Grande"/>
              <a:buNone/>
            </a:pPr>
            <a:endParaRPr lang="es-CL" sz="1000" u="sng" smtClean="0">
              <a:solidFill>
                <a:srgbClr val="FFFFFF"/>
              </a:solidFill>
            </a:endParaRPr>
          </a:p>
          <a:p>
            <a:pPr marL="784225" lvl="1" indent="-333375" eaLnBrk="1" hangingPunct="1">
              <a:spcBef>
                <a:spcPct val="0"/>
              </a:spcBef>
              <a:spcAft>
                <a:spcPts val="1800"/>
              </a:spcAft>
              <a:buClr>
                <a:srgbClr val="FFFFFF"/>
              </a:buClr>
              <a:buFont typeface="Lucida Grande"/>
              <a:buChar char="๏"/>
            </a:pPr>
            <a:r>
              <a:rPr lang="es-CL" sz="1600" smtClean="0">
                <a:solidFill>
                  <a:srgbClr val="FFFFFF"/>
                </a:solidFill>
              </a:rPr>
              <a:t>La jornada de la final resulta demasiado larga y es necesario planificar mejor los descansos para que participantes puedan mantener la concentración</a:t>
            </a:r>
          </a:p>
          <a:p>
            <a:pPr marL="784225" lvl="1" indent="-333375" eaLnBrk="1" hangingPunct="1">
              <a:spcBef>
                <a:spcPct val="0"/>
              </a:spcBef>
              <a:spcAft>
                <a:spcPts val="1800"/>
              </a:spcAft>
              <a:buClr>
                <a:srgbClr val="FFFFFF"/>
              </a:buClr>
              <a:buFont typeface="Lucida Grande"/>
              <a:buChar char="๏"/>
            </a:pPr>
            <a:r>
              <a:rPr lang="es-CL" sz="1600" smtClean="0">
                <a:solidFill>
                  <a:srgbClr val="FFFFFF"/>
                </a:solidFill>
              </a:rPr>
              <a:t>Algunos equipos hacían más de una pregunta, lo cual generó molestias ya que el tiempo para contestar todo no era suficiente.</a:t>
            </a:r>
          </a:p>
          <a:p>
            <a:pPr marL="784225" lvl="1" indent="-333375" eaLnBrk="1" hangingPunct="1">
              <a:spcBef>
                <a:spcPct val="0"/>
              </a:spcBef>
              <a:spcAft>
                <a:spcPts val="1800"/>
              </a:spcAft>
              <a:buClr>
                <a:srgbClr val="FFFFFF"/>
              </a:buClr>
              <a:buFont typeface="Lucida Grande"/>
              <a:buChar char="๏"/>
            </a:pPr>
            <a:r>
              <a:rPr lang="es-CL" sz="1600" smtClean="0">
                <a:solidFill>
                  <a:srgbClr val="FFFFFF"/>
                </a:solidFill>
              </a:rPr>
              <a:t>El sistema de votación fue lo que causó más polémica entre los participantes. En la fase online provocó una sensación de injusticia debido a las diferencias en las capacidades de captar seguidores, y en las finales se alegó que la votación de los mismos participantes se prestaba para vicios tales como votar por el más débil.</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1 Marcador de número de diapositiva"/>
          <p:cNvSpPr>
            <a:spLocks noGrp="1"/>
          </p:cNvSpPr>
          <p:nvPr>
            <p:ph type="sldNum" sz="quarter" idx="10"/>
          </p:nvPr>
        </p:nvSpPr>
        <p:spPr>
          <a:noFill/>
        </p:spPr>
        <p:txBody>
          <a:bodyPr/>
          <a:lstStyle/>
          <a:p>
            <a:fld id="{B53D9CFA-16CD-456F-A1A7-46315979B89D}" type="slidenum">
              <a:rPr lang="en-US" smtClean="0"/>
              <a:pPr/>
              <a:t>90</a:t>
            </a:fld>
            <a:endParaRPr lang="en-US" smtClean="0"/>
          </a:p>
        </p:txBody>
      </p:sp>
      <p:sp>
        <p:nvSpPr>
          <p:cNvPr id="3" name="2 Rectángulo"/>
          <p:cNvSpPr/>
          <p:nvPr/>
        </p:nvSpPr>
        <p:spPr>
          <a:xfrm>
            <a:off x="611188" y="1989138"/>
            <a:ext cx="8137525" cy="2519362"/>
          </a:xfrm>
          <a:prstGeom prst="rect">
            <a:avLst/>
          </a:prstGeom>
          <a:noFill/>
          <a:ln w="12700">
            <a:noFill/>
            <a:miter lim="800000"/>
            <a:headEnd/>
            <a:tailEnd/>
          </a:ln>
        </p:spPr>
        <p:txBody>
          <a:bodyPr lIns="45720" tIns="0" rIns="45720" bIns="0"/>
          <a:lstStyle/>
          <a:p>
            <a:pPr algn="ctr">
              <a:spcBef>
                <a:spcPts val="700"/>
              </a:spcBef>
              <a:buClr>
                <a:srgbClr val="000000"/>
              </a:buClr>
              <a:buSzPct val="100000"/>
              <a:defRPr/>
            </a:pPr>
            <a:r>
              <a:rPr lang="es-ES" sz="4800" dirty="0">
                <a:solidFill>
                  <a:schemeClr val="accent3">
                    <a:lumMod val="20000"/>
                    <a:lumOff val="80000"/>
                  </a:schemeClr>
                </a:solidFill>
                <a:latin typeface="+mn-lt"/>
                <a:cs typeface="+mn-cs"/>
              </a:rPr>
              <a:t>DESAFIOS</a:t>
            </a:r>
          </a:p>
          <a:p>
            <a:pPr algn="ctr">
              <a:spcBef>
                <a:spcPts val="700"/>
              </a:spcBef>
              <a:buClr>
                <a:srgbClr val="000000"/>
              </a:buClr>
              <a:buSzPct val="100000"/>
              <a:defRPr/>
            </a:pPr>
            <a:r>
              <a:rPr lang="es-ES" sz="4800" dirty="0">
                <a:solidFill>
                  <a:schemeClr val="accent3">
                    <a:lumMod val="20000"/>
                    <a:lumOff val="80000"/>
                  </a:schemeClr>
                </a:solidFill>
                <a:latin typeface="+mn-lt"/>
                <a:cs typeface="+mn-cs"/>
              </a:rPr>
              <a:t>2012</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1 Marcador de número de diapositiva"/>
          <p:cNvSpPr>
            <a:spLocks noGrp="1"/>
          </p:cNvSpPr>
          <p:nvPr>
            <p:ph type="sldNum" sz="quarter" idx="10"/>
          </p:nvPr>
        </p:nvSpPr>
        <p:spPr>
          <a:noFill/>
        </p:spPr>
        <p:txBody>
          <a:bodyPr/>
          <a:lstStyle/>
          <a:p>
            <a:fld id="{C33D7B64-1347-473C-AD76-6F30C4D611F5}" type="slidenum">
              <a:rPr lang="en-US" smtClean="0"/>
              <a:pPr/>
              <a:t>91</a:t>
            </a:fld>
            <a:endParaRPr lang="en-US" smtClean="0"/>
          </a:p>
        </p:txBody>
      </p:sp>
      <p:sp>
        <p:nvSpPr>
          <p:cNvPr id="3" name="2 Rectángulo"/>
          <p:cNvSpPr/>
          <p:nvPr/>
        </p:nvSpPr>
        <p:spPr>
          <a:xfrm>
            <a:off x="611188" y="1989138"/>
            <a:ext cx="8137525" cy="2519362"/>
          </a:xfrm>
          <a:prstGeom prst="rect">
            <a:avLst/>
          </a:prstGeom>
          <a:noFill/>
          <a:ln w="12700">
            <a:noFill/>
            <a:miter lim="800000"/>
            <a:headEnd/>
            <a:tailEnd/>
          </a:ln>
        </p:spPr>
        <p:txBody>
          <a:bodyPr lIns="45720" tIns="0" rIns="45720" bIns="0"/>
          <a:lstStyle/>
          <a:p>
            <a:pPr algn="ctr">
              <a:spcBef>
                <a:spcPts val="700"/>
              </a:spcBef>
              <a:buClr>
                <a:srgbClr val="000000"/>
              </a:buClr>
              <a:buSzPct val="100000"/>
              <a:defRPr/>
            </a:pPr>
            <a:r>
              <a:rPr lang="es-ES" sz="3200" dirty="0">
                <a:solidFill>
                  <a:schemeClr val="accent3">
                    <a:lumMod val="20000"/>
                    <a:lumOff val="80000"/>
                  </a:schemeClr>
                </a:solidFill>
                <a:latin typeface="+mn-lt"/>
                <a:cs typeface="+mn-cs"/>
              </a:rPr>
              <a:t>1. Simplificar el juego. El propósito es que rápidamente los jóvenes puedan reconocer el "valor del trabajo legislativo de los parlamentarios" y eliminar aquello que distrae del objetivo.</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1 Marcador de número de diapositiva"/>
          <p:cNvSpPr>
            <a:spLocks noGrp="1"/>
          </p:cNvSpPr>
          <p:nvPr>
            <p:ph type="sldNum" sz="quarter" idx="10"/>
          </p:nvPr>
        </p:nvSpPr>
        <p:spPr>
          <a:noFill/>
        </p:spPr>
        <p:txBody>
          <a:bodyPr/>
          <a:lstStyle/>
          <a:p>
            <a:fld id="{B950FB30-62EC-4BEC-816A-D385A40281F9}" type="slidenum">
              <a:rPr lang="en-US" smtClean="0"/>
              <a:pPr/>
              <a:t>92</a:t>
            </a:fld>
            <a:endParaRPr lang="en-US" smtClean="0"/>
          </a:p>
        </p:txBody>
      </p:sp>
      <p:sp>
        <p:nvSpPr>
          <p:cNvPr id="3" name="2 Rectángulo"/>
          <p:cNvSpPr/>
          <p:nvPr/>
        </p:nvSpPr>
        <p:spPr>
          <a:xfrm>
            <a:off x="684213" y="1176338"/>
            <a:ext cx="7920037" cy="4629150"/>
          </a:xfrm>
          <a:prstGeom prst="rect">
            <a:avLst/>
          </a:prstGeom>
          <a:noFill/>
          <a:ln w="12700">
            <a:noFill/>
            <a:miter lim="800000"/>
            <a:headEnd/>
            <a:tailEnd/>
          </a:ln>
        </p:spPr>
        <p:txBody>
          <a:bodyPr lIns="45720" tIns="0" rIns="45720" bIns="0"/>
          <a:lstStyle/>
          <a:p>
            <a:pPr algn="ctr">
              <a:spcBef>
                <a:spcPts val="700"/>
              </a:spcBef>
              <a:buClr>
                <a:srgbClr val="000000"/>
              </a:buClr>
              <a:buSzPct val="100000"/>
              <a:defRPr/>
            </a:pPr>
            <a:r>
              <a:rPr lang="es-ES" sz="3200" dirty="0">
                <a:solidFill>
                  <a:schemeClr val="accent3">
                    <a:lumMod val="20000"/>
                    <a:lumOff val="80000"/>
                  </a:schemeClr>
                </a:solidFill>
                <a:latin typeface="+mn-lt"/>
                <a:cs typeface="+mn-cs"/>
              </a:rPr>
              <a:t>2. Hacerlo más fácil de replicar y más rentable. Por un lado, hay un desafío de producir transferencia de </a:t>
            </a:r>
            <a:r>
              <a:rPr lang="es-ES" sz="3200" dirty="0" err="1">
                <a:solidFill>
                  <a:schemeClr val="accent3">
                    <a:lumMod val="20000"/>
                    <a:lumOff val="80000"/>
                  </a:schemeClr>
                </a:solidFill>
                <a:latin typeface="+mn-lt"/>
                <a:cs typeface="+mn-cs"/>
              </a:rPr>
              <a:t>knowhow</a:t>
            </a:r>
            <a:r>
              <a:rPr lang="es-ES" sz="3200" dirty="0">
                <a:solidFill>
                  <a:schemeClr val="accent3">
                    <a:lumMod val="20000"/>
                    <a:lumOff val="80000"/>
                  </a:schemeClr>
                </a:solidFill>
                <a:latin typeface="+mn-lt"/>
                <a:cs typeface="+mn-cs"/>
              </a:rPr>
              <a:t> a universidades e instituciones educativos o de orientación cívica para que ellos lo hagan y así aumentar el nivel de exposición del juego a los jóvenes, por otro lado, hay un desafío económico en el sentido de expandirse a bajo costo.</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1 Marcador de número de diapositiva"/>
          <p:cNvSpPr>
            <a:spLocks noGrp="1"/>
          </p:cNvSpPr>
          <p:nvPr>
            <p:ph type="sldNum" sz="quarter" idx="10"/>
          </p:nvPr>
        </p:nvSpPr>
        <p:spPr>
          <a:noFill/>
        </p:spPr>
        <p:txBody>
          <a:bodyPr/>
          <a:lstStyle/>
          <a:p>
            <a:fld id="{9E249A7A-43EF-4EC5-BDD2-7495ECA32B82}" type="slidenum">
              <a:rPr lang="en-US" smtClean="0"/>
              <a:pPr/>
              <a:t>93</a:t>
            </a:fld>
            <a:endParaRPr lang="en-US" smtClean="0"/>
          </a:p>
        </p:txBody>
      </p:sp>
      <p:sp>
        <p:nvSpPr>
          <p:cNvPr id="197634" name="3 Rectángulo"/>
          <p:cNvSpPr>
            <a:spLocks noChangeArrowheads="1"/>
          </p:cNvSpPr>
          <p:nvPr/>
        </p:nvSpPr>
        <p:spPr bwMode="auto">
          <a:xfrm>
            <a:off x="1403350" y="1557338"/>
            <a:ext cx="6985000" cy="3538537"/>
          </a:xfrm>
          <a:prstGeom prst="rect">
            <a:avLst/>
          </a:prstGeom>
          <a:noFill/>
          <a:ln w="9525">
            <a:noFill/>
            <a:miter lim="800000"/>
            <a:headEnd/>
            <a:tailEnd/>
          </a:ln>
        </p:spPr>
        <p:txBody>
          <a:bodyPr>
            <a:spAutoFit/>
          </a:bodyPr>
          <a:lstStyle/>
          <a:p>
            <a:pPr algn="ctr"/>
            <a:r>
              <a:rPr lang="es-ES" sz="3200">
                <a:solidFill>
                  <a:srgbClr val="EEEEEE"/>
                </a:solidFill>
              </a:rPr>
              <a:t>3. Hacerlo conocido, jugable y difundible a nivel de redes cibersociales. El juego tiene que tener una identidad pública mayor (ciertamente en el sentido de capital identitario) y transferir ese valor al CN vía la BCN.</a:t>
            </a:r>
            <a:endParaRPr lang="es-ES"/>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1 Marcador de número de diapositiva"/>
          <p:cNvSpPr>
            <a:spLocks noGrp="1"/>
          </p:cNvSpPr>
          <p:nvPr>
            <p:ph type="sldNum" sz="quarter" idx="10"/>
          </p:nvPr>
        </p:nvSpPr>
        <p:spPr>
          <a:noFill/>
        </p:spPr>
        <p:txBody>
          <a:bodyPr/>
          <a:lstStyle/>
          <a:p>
            <a:fld id="{F3C66F51-3D3D-4075-B2D6-66C0E632BDE2}" type="slidenum">
              <a:rPr lang="en-US" smtClean="0"/>
              <a:pPr/>
              <a:t>94</a:t>
            </a:fld>
            <a:endParaRPr lang="en-US" smtClean="0"/>
          </a:p>
        </p:txBody>
      </p:sp>
      <p:sp>
        <p:nvSpPr>
          <p:cNvPr id="198658" name="3 Rectángulo"/>
          <p:cNvSpPr>
            <a:spLocks noChangeArrowheads="1"/>
          </p:cNvSpPr>
          <p:nvPr/>
        </p:nvSpPr>
        <p:spPr bwMode="auto">
          <a:xfrm>
            <a:off x="1547813" y="1341438"/>
            <a:ext cx="6605587" cy="4032250"/>
          </a:xfrm>
          <a:prstGeom prst="rect">
            <a:avLst/>
          </a:prstGeom>
          <a:noFill/>
          <a:ln w="9525">
            <a:noFill/>
            <a:miter lim="800000"/>
            <a:headEnd/>
            <a:tailEnd/>
          </a:ln>
        </p:spPr>
        <p:txBody>
          <a:bodyPr>
            <a:spAutoFit/>
          </a:bodyPr>
          <a:lstStyle/>
          <a:p>
            <a:pPr algn="ctr">
              <a:spcBef>
                <a:spcPts val="700"/>
              </a:spcBef>
              <a:buClr>
                <a:srgbClr val="000000"/>
              </a:buClr>
              <a:buSzPct val="100000"/>
            </a:pPr>
            <a:r>
              <a:rPr lang="es-ES" sz="3200">
                <a:solidFill>
                  <a:srgbClr val="EEEEEE"/>
                </a:solidFill>
              </a:rPr>
              <a:t>4. Sociabilizar la innovación social e histórica. Constituir una comunidad autogestionada de "Másters Delibera", al estilo de las comunidades de juegos o de debates, talque se constituya en un verdadero semillero para la política futura.  </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3 Marcador de número de diapositiva"/>
          <p:cNvSpPr>
            <a:spLocks noGrp="1"/>
          </p:cNvSpPr>
          <p:nvPr>
            <p:ph type="sldNum" sz="quarter" idx="10"/>
          </p:nvPr>
        </p:nvSpPr>
        <p:spPr>
          <a:noFill/>
        </p:spPr>
        <p:txBody>
          <a:bodyPr/>
          <a:lstStyle/>
          <a:p>
            <a:fld id="{955C840A-8A90-445F-AFDA-88F1FA497600}" type="slidenum">
              <a:rPr lang="en-US" smtClean="0"/>
              <a:pPr/>
              <a:t>95</a:t>
            </a:fld>
            <a:endParaRPr lang="en-US" smtClean="0"/>
          </a:p>
        </p:txBody>
      </p:sp>
      <p:pic>
        <p:nvPicPr>
          <p:cNvPr id="17" name="16 Imagen" descr="DSC04845 (Small).JPG"/>
          <p:cNvPicPr>
            <a:picLocks noChangeAspect="1"/>
          </p:cNvPicPr>
          <p:nvPr/>
        </p:nvPicPr>
        <p:blipFill>
          <a:blip r:embed="rId2"/>
          <a:srcRect/>
          <a:stretch>
            <a:fillRect/>
          </a:stretch>
        </p:blipFill>
        <p:spPr bwMode="auto">
          <a:xfrm>
            <a:off x="827088" y="981075"/>
            <a:ext cx="3135312" cy="1763713"/>
          </a:xfrm>
          <a:prstGeom prst="rect">
            <a:avLst/>
          </a:prstGeom>
          <a:noFill/>
          <a:ln w="9525">
            <a:noFill/>
            <a:miter lim="800000"/>
            <a:headEnd/>
            <a:tailEnd/>
          </a:ln>
        </p:spPr>
      </p:pic>
      <p:pic>
        <p:nvPicPr>
          <p:cNvPr id="18" name="17 Imagen" descr="DSC04860 (Small).JPG"/>
          <p:cNvPicPr>
            <a:picLocks noChangeAspect="1"/>
          </p:cNvPicPr>
          <p:nvPr/>
        </p:nvPicPr>
        <p:blipFill>
          <a:blip r:embed="rId3"/>
          <a:srcRect/>
          <a:stretch>
            <a:fillRect/>
          </a:stretch>
        </p:blipFill>
        <p:spPr bwMode="auto">
          <a:xfrm>
            <a:off x="1042988" y="2852738"/>
            <a:ext cx="3135312" cy="1763712"/>
          </a:xfrm>
          <a:prstGeom prst="rect">
            <a:avLst/>
          </a:prstGeom>
          <a:noFill/>
          <a:ln w="9525">
            <a:noFill/>
            <a:miter lim="800000"/>
            <a:headEnd/>
            <a:tailEnd/>
          </a:ln>
        </p:spPr>
      </p:pic>
      <p:pic>
        <p:nvPicPr>
          <p:cNvPr id="19" name="18 Imagen" descr="DSC04800 (Small).JPG"/>
          <p:cNvPicPr>
            <a:picLocks noChangeAspect="1"/>
          </p:cNvPicPr>
          <p:nvPr/>
        </p:nvPicPr>
        <p:blipFill>
          <a:blip r:embed="rId4"/>
          <a:srcRect/>
          <a:stretch>
            <a:fillRect/>
          </a:stretch>
        </p:blipFill>
        <p:spPr bwMode="auto">
          <a:xfrm>
            <a:off x="2843213" y="4076700"/>
            <a:ext cx="3135312" cy="1763713"/>
          </a:xfrm>
          <a:prstGeom prst="rect">
            <a:avLst/>
          </a:prstGeom>
          <a:noFill/>
          <a:ln w="9525">
            <a:noFill/>
            <a:miter lim="800000"/>
            <a:headEnd/>
            <a:tailEnd/>
          </a:ln>
        </p:spPr>
      </p:pic>
      <p:pic>
        <p:nvPicPr>
          <p:cNvPr id="21" name="20 Imagen" descr="DSC04787 (Small).JPG"/>
          <p:cNvPicPr>
            <a:picLocks noChangeAspect="1"/>
          </p:cNvPicPr>
          <p:nvPr/>
        </p:nvPicPr>
        <p:blipFill>
          <a:blip r:embed="rId5"/>
          <a:srcRect/>
          <a:stretch>
            <a:fillRect/>
          </a:stretch>
        </p:blipFill>
        <p:spPr bwMode="auto">
          <a:xfrm>
            <a:off x="5651500" y="3573463"/>
            <a:ext cx="3135313" cy="1763712"/>
          </a:xfrm>
          <a:prstGeom prst="rect">
            <a:avLst/>
          </a:prstGeom>
          <a:noFill/>
          <a:ln w="9525">
            <a:noFill/>
            <a:miter lim="800000"/>
            <a:headEnd/>
            <a:tailEnd/>
          </a:ln>
        </p:spPr>
      </p:pic>
      <p:pic>
        <p:nvPicPr>
          <p:cNvPr id="22" name="21 Imagen" descr="DSC04997 (Small).JPG"/>
          <p:cNvPicPr>
            <a:picLocks noChangeAspect="1"/>
          </p:cNvPicPr>
          <p:nvPr/>
        </p:nvPicPr>
        <p:blipFill>
          <a:blip r:embed="rId6"/>
          <a:srcRect/>
          <a:stretch>
            <a:fillRect/>
          </a:stretch>
        </p:blipFill>
        <p:spPr bwMode="auto">
          <a:xfrm>
            <a:off x="3779838" y="2492375"/>
            <a:ext cx="3135312" cy="1765300"/>
          </a:xfrm>
          <a:prstGeom prst="rect">
            <a:avLst/>
          </a:prstGeom>
          <a:noFill/>
          <a:ln w="9525">
            <a:noFill/>
            <a:miter lim="800000"/>
            <a:headEnd/>
            <a:tailEnd/>
          </a:ln>
        </p:spPr>
      </p:pic>
      <p:pic>
        <p:nvPicPr>
          <p:cNvPr id="23" name="22 Imagen" descr="DSC05044 (Small).JPG"/>
          <p:cNvPicPr>
            <a:picLocks noChangeAspect="1"/>
          </p:cNvPicPr>
          <p:nvPr/>
        </p:nvPicPr>
        <p:blipFill>
          <a:blip r:embed="rId7"/>
          <a:srcRect/>
          <a:stretch>
            <a:fillRect/>
          </a:stretch>
        </p:blipFill>
        <p:spPr bwMode="auto">
          <a:xfrm>
            <a:off x="4572000" y="1557338"/>
            <a:ext cx="3135313" cy="1763712"/>
          </a:xfrm>
          <a:prstGeom prst="rect">
            <a:avLst/>
          </a:prstGeom>
          <a:noFill/>
          <a:ln w="9525">
            <a:noFill/>
            <a:miter lim="800000"/>
            <a:headEnd/>
            <a:tailEnd/>
          </a:ln>
        </p:spPr>
      </p:pic>
      <p:pic>
        <p:nvPicPr>
          <p:cNvPr id="20" name="19 Imagen" descr="DSC04794 (Small).JPG"/>
          <p:cNvPicPr>
            <a:picLocks noChangeAspect="1"/>
          </p:cNvPicPr>
          <p:nvPr/>
        </p:nvPicPr>
        <p:blipFill>
          <a:blip r:embed="rId8"/>
          <a:stretch>
            <a:fillRect/>
          </a:stretch>
        </p:blipFill>
        <p:spPr>
          <a:xfrm>
            <a:off x="-107950" y="549275"/>
            <a:ext cx="9340850" cy="525621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1"/>
          <p:cNvSpPr>
            <a:spLocks noGrp="1" noChangeArrowheads="1"/>
          </p:cNvSpPr>
          <p:nvPr>
            <p:ph type="title"/>
          </p:nvPr>
        </p:nvSpPr>
        <p:spPr>
          <a:xfrm>
            <a:off x="395288" y="2492375"/>
            <a:ext cx="8229600" cy="2006600"/>
          </a:xfrm>
        </p:spPr>
        <p:txBody>
          <a:bodyPr/>
          <a:lstStyle/>
          <a:p>
            <a:pPr marL="0" indent="0" algn="l" eaLnBrk="1" hangingPunct="1"/>
            <a:r>
              <a:rPr lang="en-US" sz="14400" smtClean="0">
                <a:solidFill>
                  <a:srgbClr val="FFFFFF"/>
                </a:solidFill>
                <a:latin typeface="Curlz MT" pitchFamily="82" charset="0"/>
                <a:sym typeface="Curlz MT" pitchFamily="82" charset="0"/>
              </a:rPr>
              <a:t>Fin…</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iseño predeterminado">
  <a:themeElements>
    <a:clrScheme name="">
      <a:dk1>
        <a:srgbClr val="000000"/>
      </a:dk1>
      <a:lt1>
        <a:srgbClr val="000000"/>
      </a:lt1>
      <a:dk2>
        <a:srgbClr val="000000"/>
      </a:dk2>
      <a:lt2>
        <a:srgbClr val="808080"/>
      </a:lt2>
      <a:accent1>
        <a:srgbClr val="B9E6E8"/>
      </a:accent1>
      <a:accent2>
        <a:srgbClr val="333399"/>
      </a:accent2>
      <a:accent3>
        <a:srgbClr val="AAAAAA"/>
      </a:accent3>
      <a:accent4>
        <a:srgbClr val="000000"/>
      </a:accent4>
      <a:accent5>
        <a:srgbClr val="D9F0F2"/>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B9E6E8"/>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cs typeface="Arial" charset="0"/>
            <a:sym typeface="Arial" charset="0"/>
          </a:defRPr>
        </a:defPPr>
      </a:lstStyle>
    </a:spDef>
    <a:lnDef>
      <a:spPr bwMode="auto">
        <a:xfrm>
          <a:off x="0" y="0"/>
          <a:ext cx="1" cy="1"/>
        </a:xfrm>
        <a:custGeom>
          <a:avLst/>
          <a:gdLst/>
          <a:ahLst/>
          <a:cxnLst/>
          <a:rect l="0" t="0" r="0" b="0"/>
          <a:pathLst/>
        </a:custGeom>
        <a:solidFill>
          <a:srgbClr val="B9E6E8"/>
        </a:solidFill>
        <a:ln w="127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Arial" charset="0"/>
            <a:cs typeface="Arial" charset="0"/>
            <a:sym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6285</TotalTime>
  <Pages>0</Pages>
  <Words>5458</Words>
  <Characters>0</Characters>
  <Application>Microsoft Office PowerPoint</Application>
  <PresentationFormat>On-screen Show (4:3)</PresentationFormat>
  <Lines>0</Lines>
  <Paragraphs>567</Paragraphs>
  <Slides>96</Slides>
  <Notes>88</Notes>
  <HiddenSlides>0</HiddenSlides>
  <MMClips>0</MMClips>
  <ScaleCrop>false</ScaleCrop>
  <HeadingPairs>
    <vt:vector size="6" baseType="variant">
      <vt:variant>
        <vt:lpstr>Fuentes usadas</vt:lpstr>
      </vt:variant>
      <vt:variant>
        <vt:i4>5</vt:i4>
      </vt:variant>
      <vt:variant>
        <vt:lpstr>Plantilla de diseño</vt:lpstr>
      </vt:variant>
      <vt:variant>
        <vt:i4>1</vt:i4>
      </vt:variant>
      <vt:variant>
        <vt:lpstr>Títulos de diapositiva</vt:lpstr>
      </vt:variant>
      <vt:variant>
        <vt:i4>96</vt:i4>
      </vt:variant>
    </vt:vector>
  </HeadingPairs>
  <TitlesOfParts>
    <vt:vector size="102" baseType="lpstr">
      <vt:lpstr>Arial</vt:lpstr>
      <vt:lpstr>Lucida Grande</vt:lpstr>
      <vt:lpstr>Brush Script MT</vt:lpstr>
      <vt:lpstr>Wingdings</vt:lpstr>
      <vt:lpstr>Curlz MT</vt:lpstr>
      <vt:lpstr>Diseño predeterminado</vt:lpstr>
      <vt:lpstr>    Delibera BCN</vt:lpstr>
      <vt:lpstr>Diapositiva 2</vt:lpstr>
      <vt:lpstr>                   Antecedentes</vt:lpstr>
      <vt:lpstr>Diapositiva 4</vt:lpstr>
      <vt:lpstr>Diapositiva 5</vt:lpstr>
      <vt:lpstr>Diapositiva 6</vt:lpstr>
      <vt:lpstr>Diapositiva 7</vt:lpstr>
      <vt:lpstr>Diapositiva 8</vt:lpstr>
      <vt:lpstr> Metodología de Investigación</vt:lpstr>
      <vt:lpstr>Diapositiva 10</vt:lpstr>
      <vt:lpstr>Diapositiva 11</vt:lpstr>
      <vt:lpstr>Diapositiva 12</vt:lpstr>
      <vt:lpstr>Los Participantes</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Sentidos asociados a la política</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El juego y las emociones que provoca</vt:lpstr>
      <vt:lpstr>Diapositiva 45</vt:lpstr>
      <vt:lpstr>Diapositiva 46</vt:lpstr>
      <vt:lpstr>Diapositiva 47</vt:lpstr>
      <vt:lpstr>Diapositiva 48</vt:lpstr>
      <vt:lpstr>Diapositiva 49</vt:lpstr>
      <vt:lpstr>Diapositiva 50</vt:lpstr>
      <vt:lpstr>Diapositiva 51</vt:lpstr>
      <vt:lpstr>Diapositiva 52</vt:lpstr>
      <vt:lpstr>Diapositiva 53</vt:lpstr>
      <vt:lpstr>Disparidad entre equipos:</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lpstr>Aprendizajes y repercusiones para el futuro</vt:lpstr>
      <vt:lpstr>Diapositiva 77</vt:lpstr>
      <vt:lpstr>Diapositiva 78</vt:lpstr>
      <vt:lpstr>Diapositiva 79</vt:lpstr>
      <vt:lpstr>Diapositiva 80</vt:lpstr>
      <vt:lpstr>Diapositiva 81</vt:lpstr>
      <vt:lpstr>Conclusiones</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Fin…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Propuesta Delibera BCN</dc:title>
  <dc:creator>Ignacia</dc:creator>
  <cp:lastModifiedBy>mvalenzuela</cp:lastModifiedBy>
  <cp:revision>229</cp:revision>
  <dcterms:modified xsi:type="dcterms:W3CDTF">2012-04-23T19:57:08Z</dcterms:modified>
</cp:coreProperties>
</file>