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pensiones</c:v>
                </c:pt>
              </c:strCache>
            </c:strRef>
          </c:tx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Hoja1!$A$2:$A$5</c:f>
              <c:strCache>
                <c:ptCount val="4"/>
                <c:pt idx="0">
                  <c:v>sueldo de trabajador afiliado</c:v>
                </c:pt>
                <c:pt idx="1">
                  <c:v>cotizacions,impociciones (rentas)</c:v>
                </c:pt>
                <c:pt idx="2">
                  <c:v> reciben en su jubilacion</c:v>
                </c:pt>
                <c:pt idx="3">
                  <c:v>cotizaciones, imposiciones</c:v>
                </c:pt>
              </c:strCache>
            </c:strRef>
          </c:cat>
          <c:val>
            <c:numRef>
              <c:f>Hoja1!$B$2:$B$5</c:f>
              <c:numCache>
                <c:formatCode>0%</c:formatCode>
                <c:ptCount val="4"/>
                <c:pt idx="0">
                  <c:v>0.8</c:v>
                </c:pt>
                <c:pt idx="1">
                  <c:v>0.4</c:v>
                </c:pt>
                <c:pt idx="2">
                  <c:v>0.3</c:v>
                </c:pt>
                <c:pt idx="3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CL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1129-F03B-44A6-BD18-97E153204E82}" type="datetimeFigureOut">
              <a:rPr lang="es-CL" smtClean="0"/>
              <a:t>30-08-2016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D3A1-26BC-40F2-94B9-A9D318A38476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1129-F03B-44A6-BD18-97E153204E82}" type="datetimeFigureOut">
              <a:rPr lang="es-CL" smtClean="0"/>
              <a:t>30-08-2016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D3A1-26BC-40F2-94B9-A9D318A3847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1129-F03B-44A6-BD18-97E153204E82}" type="datetimeFigureOut">
              <a:rPr lang="es-CL" smtClean="0"/>
              <a:t>30-08-2016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D3A1-26BC-40F2-94B9-A9D318A3847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1129-F03B-44A6-BD18-97E153204E82}" type="datetimeFigureOut">
              <a:rPr lang="es-CL" smtClean="0"/>
              <a:t>30-08-2016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D3A1-26BC-40F2-94B9-A9D318A3847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1129-F03B-44A6-BD18-97E153204E82}" type="datetimeFigureOut">
              <a:rPr lang="es-CL" smtClean="0"/>
              <a:t>30-08-2016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D3A1-26BC-40F2-94B9-A9D318A3847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1129-F03B-44A6-BD18-97E153204E82}" type="datetimeFigureOut">
              <a:rPr lang="es-CL" smtClean="0"/>
              <a:t>30-08-2016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D3A1-26BC-40F2-94B9-A9D318A3847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1129-F03B-44A6-BD18-97E153204E82}" type="datetimeFigureOut">
              <a:rPr lang="es-CL" smtClean="0"/>
              <a:t>30-08-2016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D3A1-26BC-40F2-94B9-A9D318A38476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1129-F03B-44A6-BD18-97E153204E82}" type="datetimeFigureOut">
              <a:rPr lang="es-CL" smtClean="0"/>
              <a:t>30-08-2016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D3A1-26BC-40F2-94B9-A9D318A3847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1129-F03B-44A6-BD18-97E153204E82}" type="datetimeFigureOut">
              <a:rPr lang="es-CL" smtClean="0"/>
              <a:t>30-08-2016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D3A1-26BC-40F2-94B9-A9D318A3847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1129-F03B-44A6-BD18-97E153204E82}" type="datetimeFigureOut">
              <a:rPr lang="es-CL" smtClean="0"/>
              <a:t>30-08-2016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D3A1-26BC-40F2-94B9-A9D318A3847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1129-F03B-44A6-BD18-97E153204E82}" type="datetimeFigureOut">
              <a:rPr lang="es-CL" smtClean="0"/>
              <a:t>30-08-2016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D3A1-26BC-40F2-94B9-A9D318A38476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0611129-F03B-44A6-BD18-97E153204E82}" type="datetimeFigureOut">
              <a:rPr lang="es-CL" smtClean="0"/>
              <a:t>30-08-2016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4A0D3A1-26BC-40F2-94B9-A9D318A38476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504" y="-99392"/>
            <a:ext cx="4464496" cy="7123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Marcador de contenido"/>
          <p:cNvSpPr>
            <a:spLocks noGrp="1"/>
          </p:cNvSpPr>
          <p:nvPr>
            <p:ph sz="quarter" idx="14"/>
          </p:nvPr>
        </p:nvSpPr>
        <p:spPr>
          <a:xfrm>
            <a:off x="4644008" y="188640"/>
            <a:ext cx="4038600" cy="6480720"/>
          </a:xfrm>
          <a:ln>
            <a:noFill/>
          </a:ln>
        </p:spPr>
        <p:txBody>
          <a:bodyPr>
            <a:normAutofit fontScale="62500" lnSpcReduction="20000"/>
          </a:bodyPr>
          <a:lstStyle/>
          <a:p>
            <a:pPr marL="64008" indent="0">
              <a:buNone/>
            </a:pPr>
            <a:endParaRPr lang="es-CL" dirty="0" smtClean="0">
              <a:latin typeface="Century" pitchFamily="18" charset="0"/>
            </a:endParaRPr>
          </a:p>
          <a:p>
            <a:pPr marL="64008" indent="0">
              <a:buNone/>
            </a:pPr>
            <a:r>
              <a:rPr lang="es-CL" dirty="0" smtClean="0">
                <a:latin typeface="Century" pitchFamily="18" charset="0"/>
              </a:rPr>
              <a:t> Estadísticas de la población adulto                    mayor</a:t>
            </a:r>
          </a:p>
          <a:p>
            <a:pPr marL="64008" indent="0">
              <a:buNone/>
            </a:pPr>
            <a:r>
              <a:rPr lang="es-CL" dirty="0">
                <a:latin typeface="Century" pitchFamily="18" charset="0"/>
              </a:rPr>
              <a:t> </a:t>
            </a:r>
            <a:r>
              <a:rPr lang="es-CL" dirty="0" smtClean="0">
                <a:latin typeface="Century" pitchFamily="18" charset="0"/>
              </a:rPr>
              <a:t>     </a:t>
            </a:r>
            <a:endParaRPr lang="es-CL" sz="1600" dirty="0" smtClean="0">
              <a:latin typeface="Century" pitchFamily="18" charset="0"/>
            </a:endParaRPr>
          </a:p>
          <a:p>
            <a:pPr marL="64008" indent="0">
              <a:buNone/>
            </a:pPr>
            <a:r>
              <a:rPr lang="es-CL" sz="1800" dirty="0" smtClean="0">
                <a:latin typeface="Century" pitchFamily="18" charset="0"/>
              </a:rPr>
              <a:t>  </a:t>
            </a:r>
          </a:p>
          <a:p>
            <a:pPr marL="64008" indent="0">
              <a:buNone/>
            </a:pPr>
            <a:r>
              <a:rPr lang="es-CL" sz="1800" dirty="0" smtClean="0">
                <a:latin typeface="Century" pitchFamily="18" charset="0"/>
              </a:rPr>
              <a:t>Entre </a:t>
            </a:r>
            <a:r>
              <a:rPr lang="es-CL" sz="1800" dirty="0">
                <a:latin typeface="Century" pitchFamily="18" charset="0"/>
              </a:rPr>
              <a:t>los principales resultados de la Encuesta, la directora nacional de SENAMA destacó el aumento de la población adulto mayor que alcanza al 16,7%, siendo el 57% de ellos mujeres.</a:t>
            </a:r>
          </a:p>
          <a:p>
            <a:pPr marL="64008" indent="0">
              <a:buNone/>
            </a:pPr>
            <a:endParaRPr lang="es-CL" sz="1800" dirty="0">
              <a:latin typeface="Century" pitchFamily="18" charset="0"/>
            </a:endParaRPr>
          </a:p>
          <a:p>
            <a:pPr marL="64008" indent="0">
              <a:buNone/>
            </a:pPr>
            <a:r>
              <a:rPr lang="es-CL" sz="1800" dirty="0">
                <a:latin typeface="Century" pitchFamily="18" charset="0"/>
              </a:rPr>
              <a:t>La región más envejecida es Los Ríos con un 19,7% de su población adulto mayor. Le sigue la región del Maule con un 18,7%  y la región de Valparaíso con un 18,3% de su población perteneciente a este grupo etario.</a:t>
            </a:r>
          </a:p>
          <a:p>
            <a:pPr marL="64008" indent="0">
              <a:buNone/>
            </a:pPr>
            <a:endParaRPr lang="es-CL" sz="1800" dirty="0">
              <a:latin typeface="Century" pitchFamily="18" charset="0"/>
            </a:endParaRPr>
          </a:p>
          <a:p>
            <a:pPr marL="64008" indent="0">
              <a:buNone/>
            </a:pPr>
            <a:r>
              <a:rPr lang="es-CL" sz="1800" dirty="0">
                <a:latin typeface="Century" pitchFamily="18" charset="0"/>
              </a:rPr>
              <a:t>El índice de envejecimiento de Los Ríos alcanza un 99,5% es decir, que existen 99 adultos mayores por cada 100 menores de 15 años.</a:t>
            </a:r>
          </a:p>
          <a:p>
            <a:pPr marL="64008" indent="0">
              <a:buNone/>
            </a:pPr>
            <a:endParaRPr lang="es-CL" sz="1800" dirty="0">
              <a:latin typeface="Century" pitchFamily="18" charset="0"/>
            </a:endParaRPr>
          </a:p>
          <a:p>
            <a:pPr marL="64008" indent="0">
              <a:buNone/>
            </a:pPr>
            <a:r>
              <a:rPr lang="es-CL" sz="1800" dirty="0">
                <a:latin typeface="Century" pitchFamily="18" charset="0"/>
              </a:rPr>
              <a:t>En este sentido cabe destacar que el 15% de los adultos mayores en Chile son de sectores rurales, destacando la región de La Araucanía con un 38% de población rural, seguida por el Maule con un 37%. En tanto la región que tiene menos ruralidad es Antofagasta con 1,9%, lo que coincide con el hecho de que es la región menos envejecida con un 11% de su población, seguida por Tarapacá con un 12% de adultos mayores.  </a:t>
            </a:r>
          </a:p>
          <a:p>
            <a:pPr marL="64008" indent="0">
              <a:buNone/>
            </a:pPr>
            <a:r>
              <a:rPr lang="es-CL" sz="1800" dirty="0">
                <a:latin typeface="Century" pitchFamily="18" charset="0"/>
              </a:rPr>
              <a:t>El mayor número de mujeres mayores se concentra en la Región Metropolitana, alcanzando el 59%, seguida de Coquimbo y Biobío. En tanto el menor porcentaje de mujeres está en la región de Aysén y Antofagasta ambos con un 52%.</a:t>
            </a:r>
          </a:p>
          <a:p>
            <a:pPr marL="64008" indent="0">
              <a:buNone/>
            </a:pPr>
            <a:endParaRPr lang="es-CL" sz="1800" dirty="0">
              <a:latin typeface="Century" pitchFamily="18" charset="0"/>
            </a:endParaRPr>
          </a:p>
          <a:p>
            <a:pPr marL="64008" indent="0">
              <a:buNone/>
            </a:pPr>
            <a:r>
              <a:rPr lang="es-CL" sz="1800" dirty="0">
                <a:latin typeface="Century" pitchFamily="18" charset="0"/>
              </a:rPr>
              <a:t>El 87% de las personas mayores se atiende en el sistema público y existe un aumento de los cohortes superiores a los 80 años concentrándose principalmente en la Región Metropolitana, Biobío y Valparaíso. En tanto las regiones con menos adultos mayores de 80 años son Aysén y Magallanes.</a:t>
            </a:r>
          </a:p>
        </p:txBody>
      </p:sp>
    </p:spTree>
    <p:extLst>
      <p:ext uri="{BB962C8B-B14F-4D97-AF65-F5344CB8AC3E}">
        <p14:creationId xmlns:p14="http://schemas.microsoft.com/office/powerpoint/2010/main" val="267706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00081310"/>
              </p:ext>
            </p:extLst>
          </p:nvPr>
        </p:nvGraphicFramePr>
        <p:xfrm>
          <a:off x="1143000" y="731838"/>
          <a:ext cx="6400800" cy="3475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323148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</TotalTime>
  <Words>306</Words>
  <Application>Microsoft Office PowerPoint</Application>
  <PresentationFormat>Presentación en pantalla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Transmisión de listas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 04</dc:creator>
  <cp:lastModifiedBy>Pc 04</cp:lastModifiedBy>
  <cp:revision>3</cp:revision>
  <dcterms:created xsi:type="dcterms:W3CDTF">2016-08-30T18:39:25Z</dcterms:created>
  <dcterms:modified xsi:type="dcterms:W3CDTF">2016-08-30T20:02:53Z</dcterms:modified>
</cp:coreProperties>
</file>