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76" r:id="rId2"/>
    <p:sldId id="277" r:id="rId3"/>
    <p:sldId id="278" r:id="rId4"/>
    <p:sldId id="280" r:id="rId5"/>
    <p:sldId id="281" r:id="rId6"/>
    <p:sldId id="282" r:id="rId7"/>
    <p:sldId id="275" r:id="rId8"/>
  </p:sldIdLst>
  <p:sldSz cx="12192000" cy="6858000"/>
  <p:notesSz cx="7102475" cy="12131675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10"/>
    <p:restoredTop sz="94677"/>
  </p:normalViewPr>
  <p:slideViewPr>
    <p:cSldViewPr snapToGrid="0" snapToObjects="1">
      <p:cViewPr varScale="1">
        <p:scale>
          <a:sx n="109" d="100"/>
          <a:sy n="109" d="100"/>
        </p:scale>
        <p:origin x="4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7270521207946991"/>
          <c:y val="2.8167571552861793E-2"/>
        </c:manualLayout>
      </c:layout>
      <c:overlay val="0"/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029917644844171E-2"/>
          <c:y val="0.13890312376659147"/>
          <c:w val="0.72663244941237981"/>
          <c:h val="0.82366745485858583"/>
        </c:manualLayout>
      </c:layout>
      <c:pie3DChart>
        <c:varyColors val="1"/>
        <c:ser>
          <c:idx val="0"/>
          <c:order val="0"/>
          <c:tx>
            <c:strRef>
              <c:f>Hoja1!$F$12</c:f>
              <c:strCache>
                <c:ptCount val="1"/>
                <c:pt idx="0">
                  <c:v>Nº Empresas</c:v>
                </c:pt>
              </c:strCache>
            </c:strRef>
          </c:tx>
          <c:dPt>
            <c:idx val="0"/>
            <c:bubble3D val="0"/>
            <c:explosion val="5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2B3-4790-BFA3-A2AEAF7FD2C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2B3-4790-BFA3-A2AEAF7FD2C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2B3-4790-BFA3-A2AEAF7FD2CB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2B3-4790-BFA3-A2AEAF7FD2CB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2B3-4790-BFA3-A2AEAF7FD2CB}"/>
              </c:ext>
            </c:extLst>
          </c:dPt>
          <c:dLbls>
            <c:dLbl>
              <c:idx val="2"/>
              <c:layout>
                <c:manualLayout>
                  <c:x val="-4.1569471205776497E-2"/>
                  <c:y val="-3.43727863189556E-2"/>
                </c:manualLayout>
              </c:layout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085192321540401"/>
                      <c:h val="7.59991532377807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2B3-4790-BFA3-A2AEAF7FD2CB}"/>
                </c:ext>
              </c:extLst>
            </c:dLbl>
            <c:dLbl>
              <c:idx val="3"/>
              <c:layout>
                <c:manualLayout>
                  <c:x val="3.0916885060957602E-2"/>
                  <c:y val="-2.3102695351858899E-2"/>
                </c:manualLayout>
              </c:layout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2B3-4790-BFA3-A2AEAF7FD2CB}"/>
                </c:ext>
              </c:extLst>
            </c:dLbl>
            <c:dLbl>
              <c:idx val="4"/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E2B3-4790-BFA3-A2AEAF7FD2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Hoja1!$E$13:$E$17</c:f>
              <c:strCache>
                <c:ptCount val="5"/>
                <c:pt idx="0">
                  <c:v>MICRO</c:v>
                </c:pt>
                <c:pt idx="1">
                  <c:v>PEQUEÑA</c:v>
                </c:pt>
                <c:pt idx="2">
                  <c:v>MEDIANA</c:v>
                </c:pt>
                <c:pt idx="3">
                  <c:v>GRANDE</c:v>
                </c:pt>
                <c:pt idx="4">
                  <c:v>MEGA</c:v>
                </c:pt>
              </c:strCache>
            </c:strRef>
          </c:cat>
          <c:val>
            <c:numRef>
              <c:f>Hoja1!$F$13:$F$17</c:f>
              <c:numCache>
                <c:formatCode>#,##0</c:formatCode>
                <c:ptCount val="5"/>
                <c:pt idx="0">
                  <c:v>855421</c:v>
                </c:pt>
                <c:pt idx="1">
                  <c:v>195028</c:v>
                </c:pt>
                <c:pt idx="2">
                  <c:v>29660</c:v>
                </c:pt>
                <c:pt idx="3">
                  <c:v>12447</c:v>
                </c:pt>
                <c:pt idx="4">
                  <c:v>2117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2B3-4790-BFA3-A2AEAF7FD2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581491100272373"/>
          <c:y val="3.8871327252859725E-3"/>
          <c:w val="0.190627493149259"/>
          <c:h val="0.99611282766869302"/>
        </c:manualLayout>
      </c:layout>
      <c:overlay val="0"/>
      <c:spPr>
        <a:solidFill>
          <a:schemeClr val="accent5">
            <a:lumMod val="40000"/>
            <a:lumOff val="6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gradFill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0945643455972421"/>
          <c:y val="2.7192978073609465E-2"/>
        </c:manualLayout>
      </c:layout>
      <c:overlay val="0"/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6296837208721385E-2"/>
          <c:y val="0.15101524020107102"/>
          <c:w val="0.69701706788523632"/>
          <c:h val="0.7751636753201242"/>
        </c:manualLayout>
      </c:layout>
      <c:pie3DChart>
        <c:varyColors val="1"/>
        <c:ser>
          <c:idx val="0"/>
          <c:order val="0"/>
          <c:tx>
            <c:strRef>
              <c:f>Hoja1!$N$21</c:f>
              <c:strCache>
                <c:ptCount val="1"/>
                <c:pt idx="0">
                  <c:v>% 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7B9-40B5-A3CC-085F204554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7B9-40B5-A3CC-085F2045547B}"/>
              </c:ext>
            </c:extLst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7B9-40B5-A3CC-085F2045547B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7B9-40B5-A3CC-085F2045547B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7B9-40B5-A3CC-085F2045547B}"/>
              </c:ext>
            </c:extLst>
          </c:dPt>
          <c:dLbls>
            <c:dLbl>
              <c:idx val="0"/>
              <c:spPr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7B9-40B5-A3CC-085F2045547B}"/>
                </c:ext>
              </c:extLst>
            </c:dLbl>
            <c:dLbl>
              <c:idx val="1"/>
              <c:spPr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7B9-40B5-A3CC-085F2045547B}"/>
                </c:ext>
              </c:extLst>
            </c:dLbl>
            <c:dLbl>
              <c:idx val="2"/>
              <c:spPr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7B9-40B5-A3CC-085F2045547B}"/>
                </c:ext>
              </c:extLst>
            </c:dLbl>
            <c:dLbl>
              <c:idx val="3"/>
              <c:spPr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97B9-40B5-A3CC-085F2045547B}"/>
                </c:ext>
              </c:extLst>
            </c:dLbl>
            <c:dLbl>
              <c:idx val="4"/>
              <c:spPr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97B9-40B5-A3CC-085F2045547B}"/>
                </c:ext>
              </c:extLst>
            </c:dLbl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Hoja1!$M$22:$M$26</c:f>
              <c:strCache>
                <c:ptCount val="5"/>
                <c:pt idx="0">
                  <c:v>MICRO</c:v>
                </c:pt>
                <c:pt idx="1">
                  <c:v>PEQUEÑA</c:v>
                </c:pt>
                <c:pt idx="2">
                  <c:v>MEDIANA</c:v>
                </c:pt>
                <c:pt idx="3">
                  <c:v>GRANDE</c:v>
                </c:pt>
                <c:pt idx="4">
                  <c:v>MEGA</c:v>
                </c:pt>
              </c:strCache>
            </c:strRef>
          </c:cat>
          <c:val>
            <c:numRef>
              <c:f>Hoja1!$N$22:$N$26</c:f>
              <c:numCache>
                <c:formatCode>0%</c:formatCode>
                <c:ptCount val="5"/>
                <c:pt idx="0">
                  <c:v>1.8099612503533299E-2</c:v>
                </c:pt>
                <c:pt idx="1">
                  <c:v>6.5753209500013704E-2</c:v>
                </c:pt>
                <c:pt idx="2">
                  <c:v>6.5676629331592407E-2</c:v>
                </c:pt>
                <c:pt idx="3">
                  <c:v>0.15900880115403199</c:v>
                </c:pt>
                <c:pt idx="4">
                  <c:v>0.69146174751082801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7B9-40B5-A3CC-085F204554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2842909487799"/>
          <c:y val="0"/>
          <c:w val="0.21715708010621701"/>
          <c:h val="1"/>
        </c:manualLayout>
      </c:layout>
      <c:overlay val="0"/>
      <c:spPr>
        <a:solidFill>
          <a:schemeClr val="accent1">
            <a:lumMod val="40000"/>
            <a:lumOff val="6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gradFill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0.44807</cdr:x>
      <cdr:y>0.5</cdr:y>
    </cdr:from>
    <cdr:to>
      <cdr:x>0.55193</cdr:x>
      <cdr:y>0.56341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44C36F16-A6E4-4950-A4C9-74DD852DBC0B}"/>
            </a:ext>
          </a:extLst>
        </cdr:cNvPr>
        <cdr:cNvSpPr txBox="1"/>
      </cdr:nvSpPr>
      <cdr:spPr>
        <a:xfrm xmlns:a="http://schemas.openxmlformats.org/drawingml/2006/main">
          <a:off x="2511156" y="2802194"/>
          <a:ext cx="582071" cy="355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L" sz="900" b="1" dirty="0"/>
            <a:t>MICRO</a:t>
          </a:r>
        </a:p>
      </cdr:txBody>
    </cdr:sp>
  </cdr:relSizeAnchor>
  <cdr:relSizeAnchor xmlns:cdr="http://schemas.openxmlformats.org/drawingml/2006/chartDrawing">
    <cdr:from>
      <cdr:x>0.24784</cdr:x>
      <cdr:y>0.42237</cdr:y>
    </cdr:from>
    <cdr:to>
      <cdr:x>0.40643</cdr:x>
      <cdr:y>0.48159</cdr:y>
    </cdr:to>
    <cdr:sp macro="" textlink="">
      <cdr:nvSpPr>
        <cdr:cNvPr id="3" name="CuadroTexto 2">
          <a:extLst xmlns:a="http://schemas.openxmlformats.org/drawingml/2006/main">
            <a:ext uri="{FF2B5EF4-FFF2-40B4-BE49-F238E27FC236}">
              <a16:creationId xmlns:a16="http://schemas.microsoft.com/office/drawing/2014/main" id="{DF5669D2-D3ED-45CD-B7BC-CAEB5B4E62FD}"/>
            </a:ext>
          </a:extLst>
        </cdr:cNvPr>
        <cdr:cNvSpPr txBox="1"/>
      </cdr:nvSpPr>
      <cdr:spPr>
        <a:xfrm xmlns:a="http://schemas.openxmlformats.org/drawingml/2006/main">
          <a:off x="1389013" y="2367116"/>
          <a:ext cx="888800" cy="3318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L" sz="900" b="1" dirty="0"/>
            <a:t>PEQUEÑA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0.39939</cdr:x>
      <cdr:y>0.92539</cdr:y>
    </cdr:from>
    <cdr:to>
      <cdr:x>0.77228</cdr:x>
      <cdr:y>0.98767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FA9D5062-4479-4B9B-8DF9-BD568EB40F1E}"/>
            </a:ext>
          </a:extLst>
        </cdr:cNvPr>
        <cdr:cNvSpPr txBox="1"/>
      </cdr:nvSpPr>
      <cdr:spPr>
        <a:xfrm xmlns:a="http://schemas.openxmlformats.org/drawingml/2006/main">
          <a:off x="2561492" y="5748216"/>
          <a:ext cx="2391508" cy="3868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L" sz="1100" b="1" dirty="0"/>
            <a:t>Fuente Servicio de Impuestos Internos</a:t>
          </a:r>
        </a:p>
      </cdr:txBody>
    </cdr:sp>
  </cdr:relSizeAnchor>
  <cdr:relSizeAnchor xmlns:cdr="http://schemas.openxmlformats.org/drawingml/2006/chartDrawing">
    <cdr:from>
      <cdr:x>0.55012</cdr:x>
      <cdr:y>0.45789</cdr:y>
    </cdr:from>
    <cdr:to>
      <cdr:x>0.6927</cdr:x>
      <cdr:y>0.5</cdr:y>
    </cdr:to>
    <cdr:sp macro="" textlink="">
      <cdr:nvSpPr>
        <cdr:cNvPr id="3" name="CuadroTexto 2">
          <a:extLst xmlns:a="http://schemas.openxmlformats.org/drawingml/2006/main">
            <a:ext uri="{FF2B5EF4-FFF2-40B4-BE49-F238E27FC236}">
              <a16:creationId xmlns:a16="http://schemas.microsoft.com/office/drawing/2014/main" id="{81412FFE-7C5D-4896-8BFD-9418DBCDE07B}"/>
            </a:ext>
          </a:extLst>
        </cdr:cNvPr>
        <cdr:cNvSpPr txBox="1"/>
      </cdr:nvSpPr>
      <cdr:spPr>
        <a:xfrm xmlns:a="http://schemas.openxmlformats.org/drawingml/2006/main">
          <a:off x="3083082" y="2566193"/>
          <a:ext cx="799074" cy="2360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L" sz="900" b="1" dirty="0"/>
            <a:t>GRANDE</a:t>
          </a:r>
        </a:p>
      </cdr:txBody>
    </cdr:sp>
  </cdr:relSizeAnchor>
  <cdr:relSizeAnchor xmlns:cdr="http://schemas.openxmlformats.org/drawingml/2006/chartDrawing">
    <cdr:from>
      <cdr:x>0.5</cdr:x>
      <cdr:y>0.37096</cdr:y>
    </cdr:from>
    <cdr:to>
      <cdr:x>0.64257</cdr:x>
      <cdr:y>0.42237</cdr:y>
    </cdr:to>
    <cdr:sp macro="" textlink="">
      <cdr:nvSpPr>
        <cdr:cNvPr id="4" name="CuadroTexto 3">
          <a:extLst xmlns:a="http://schemas.openxmlformats.org/drawingml/2006/main">
            <a:ext uri="{FF2B5EF4-FFF2-40B4-BE49-F238E27FC236}">
              <a16:creationId xmlns:a16="http://schemas.microsoft.com/office/drawing/2014/main" id="{A96A1F65-FA70-4203-BCE6-C7DB15A0E41E}"/>
            </a:ext>
          </a:extLst>
        </cdr:cNvPr>
        <cdr:cNvSpPr txBox="1"/>
      </cdr:nvSpPr>
      <cdr:spPr>
        <a:xfrm xmlns:a="http://schemas.openxmlformats.org/drawingml/2006/main">
          <a:off x="2802192" y="2078994"/>
          <a:ext cx="799017" cy="2881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L" sz="900" b="1" dirty="0"/>
            <a:t>MEDIANA</a:t>
          </a:r>
        </a:p>
      </cdr:txBody>
    </cdr:sp>
  </cdr:relSizeAnchor>
  <cdr:relSizeAnchor xmlns:cdr="http://schemas.openxmlformats.org/drawingml/2006/chartDrawing">
    <cdr:from>
      <cdr:x>0.40361</cdr:x>
      <cdr:y>0.34834</cdr:y>
    </cdr:from>
    <cdr:to>
      <cdr:x>0.54619</cdr:x>
      <cdr:y>0.39533</cdr:y>
    </cdr:to>
    <cdr:sp macro="" textlink="">
      <cdr:nvSpPr>
        <cdr:cNvPr id="5" name="CuadroTexto 4">
          <a:extLst xmlns:a="http://schemas.openxmlformats.org/drawingml/2006/main">
            <a:ext uri="{FF2B5EF4-FFF2-40B4-BE49-F238E27FC236}">
              <a16:creationId xmlns:a16="http://schemas.microsoft.com/office/drawing/2014/main" id="{4BA4DD0C-E5E3-4EA9-8AE9-089BC7DBDA24}"/>
            </a:ext>
          </a:extLst>
        </cdr:cNvPr>
        <cdr:cNvSpPr txBox="1"/>
      </cdr:nvSpPr>
      <cdr:spPr>
        <a:xfrm xmlns:a="http://schemas.openxmlformats.org/drawingml/2006/main">
          <a:off x="2261979" y="1952227"/>
          <a:ext cx="799073" cy="263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L" sz="900" b="1" dirty="0"/>
            <a:t>PEQUEÑA</a:t>
          </a:r>
        </a:p>
      </cdr:txBody>
    </cdr:sp>
  </cdr:relSizeAnchor>
  <cdr:relSizeAnchor xmlns:cdr="http://schemas.openxmlformats.org/drawingml/2006/chartDrawing">
    <cdr:from>
      <cdr:x>0.30711</cdr:x>
      <cdr:y>0.5</cdr:y>
    </cdr:from>
    <cdr:to>
      <cdr:x>0.47027</cdr:x>
      <cdr:y>0.57028</cdr:y>
    </cdr:to>
    <cdr:sp macro="" textlink="">
      <cdr:nvSpPr>
        <cdr:cNvPr id="7" name="CuadroTexto 6">
          <a:extLst xmlns:a="http://schemas.openxmlformats.org/drawingml/2006/main">
            <a:ext uri="{FF2B5EF4-FFF2-40B4-BE49-F238E27FC236}">
              <a16:creationId xmlns:a16="http://schemas.microsoft.com/office/drawing/2014/main" id="{300D99EE-810D-46C9-B3B3-BAC6D8090DEB}"/>
            </a:ext>
          </a:extLst>
        </cdr:cNvPr>
        <cdr:cNvSpPr txBox="1"/>
      </cdr:nvSpPr>
      <cdr:spPr>
        <a:xfrm xmlns:a="http://schemas.openxmlformats.org/drawingml/2006/main">
          <a:off x="1721172" y="2802194"/>
          <a:ext cx="914400" cy="3938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L" sz="900" dirty="0"/>
            <a:t>MEGA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608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608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E7FB3-ED3F-4DB4-9D48-3E2FFAD15326}" type="datetimeFigureOut">
              <a:rPr lang="es-CL" smtClean="0"/>
              <a:t>02-12-2019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-87313" y="1516063"/>
            <a:ext cx="7277101" cy="4094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9613" y="5838825"/>
            <a:ext cx="5683250" cy="47767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1523663"/>
            <a:ext cx="3078163" cy="608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2725" y="11523663"/>
            <a:ext cx="3078163" cy="608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6A1B2-7EF4-48DC-8E20-22013E5054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4265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B710-B00E-FF4E-A7CC-DC849FE255FF}" type="datetimeFigureOut">
              <a:rPr lang="es-ES_tradnl" smtClean="0"/>
              <a:t>02/12/2019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97B0-B893-894A-BA88-A9640CA7FE4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3613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B710-B00E-FF4E-A7CC-DC849FE255FF}" type="datetimeFigureOut">
              <a:rPr lang="es-ES_tradnl" smtClean="0"/>
              <a:t>02/12/2019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97B0-B893-894A-BA88-A9640CA7FE4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383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B710-B00E-FF4E-A7CC-DC849FE255FF}" type="datetimeFigureOut">
              <a:rPr lang="es-ES_tradnl" smtClean="0"/>
              <a:t>02/12/2019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97B0-B893-894A-BA88-A9640CA7FE4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8111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B710-B00E-FF4E-A7CC-DC849FE255FF}" type="datetimeFigureOut">
              <a:rPr lang="es-ES_tradnl" smtClean="0"/>
              <a:t>02/12/2019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97B0-B893-894A-BA88-A9640CA7FE4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68522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B710-B00E-FF4E-A7CC-DC849FE255FF}" type="datetimeFigureOut">
              <a:rPr lang="es-ES_tradnl" smtClean="0"/>
              <a:t>02/12/2019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97B0-B893-894A-BA88-A9640CA7FE4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93369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B710-B00E-FF4E-A7CC-DC849FE255FF}" type="datetimeFigureOut">
              <a:rPr lang="es-ES_tradnl" smtClean="0"/>
              <a:t>02/12/2019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97B0-B893-894A-BA88-A9640CA7FE4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2862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B710-B00E-FF4E-A7CC-DC849FE255FF}" type="datetimeFigureOut">
              <a:rPr lang="es-ES_tradnl" smtClean="0"/>
              <a:t>02/12/2019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97B0-B893-894A-BA88-A9640CA7FE4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7838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B710-B00E-FF4E-A7CC-DC849FE255FF}" type="datetimeFigureOut">
              <a:rPr lang="es-ES_tradnl" smtClean="0"/>
              <a:t>02/12/2019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97B0-B893-894A-BA88-A9640CA7FE4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1572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B710-B00E-FF4E-A7CC-DC849FE255FF}" type="datetimeFigureOut">
              <a:rPr lang="es-ES_tradnl" smtClean="0"/>
              <a:t>02/12/2019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97B0-B893-894A-BA88-A9640CA7FE4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122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B710-B00E-FF4E-A7CC-DC849FE255FF}" type="datetimeFigureOut">
              <a:rPr lang="es-ES_tradnl" smtClean="0"/>
              <a:t>02/12/2019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97B0-B893-894A-BA88-A9640CA7FE4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5962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B710-B00E-FF4E-A7CC-DC849FE255FF}" type="datetimeFigureOut">
              <a:rPr lang="es-ES_tradnl" smtClean="0"/>
              <a:t>02/12/2019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97B0-B893-894A-BA88-A9640CA7FE4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0366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CB710-B00E-FF4E-A7CC-DC849FE255FF}" type="datetimeFigureOut">
              <a:rPr lang="es-ES_tradnl" smtClean="0"/>
              <a:t>02/12/2019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297B0-B893-894A-BA88-A9640CA7FE4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2877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7D3A2BA4-0BC1-4ADF-BF68-1793EA21226F}"/>
              </a:ext>
            </a:extLst>
          </p:cNvPr>
          <p:cNvSpPr/>
          <p:nvPr/>
        </p:nvSpPr>
        <p:spPr>
          <a:xfrm>
            <a:off x="1382597" y="3549482"/>
            <a:ext cx="9426806" cy="14244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s-CL" sz="2400">
                <a:latin typeface="+mj-lt"/>
                <a:ea typeface="+mj-ea"/>
                <a:cs typeface="+mj-cs"/>
              </a:rPr>
              <a:t>Presentación Senado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s-CL" sz="2400">
                <a:latin typeface="+mj-lt"/>
                <a:ea typeface="+mj-ea"/>
                <a:cs typeface="+mj-cs"/>
              </a:rPr>
              <a:t>comisión Derechos Humanos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s-CL" sz="2400">
                <a:latin typeface="+mj-lt"/>
                <a:ea typeface="+mj-ea"/>
                <a:cs typeface="+mj-cs"/>
              </a:rPr>
              <a:t>Nacionalidad y Ciudadanía</a:t>
            </a:r>
          </a:p>
        </p:txBody>
      </p:sp>
      <p:grpSp>
        <p:nvGrpSpPr>
          <p:cNvPr id="1028" name="Group 70">
            <a:extLst>
              <a:ext uri="{FF2B5EF4-FFF2-40B4-BE49-F238E27FC236}">
                <a16:creationId xmlns:a16="http://schemas.microsoft.com/office/drawing/2014/main" id="{A593CEE4-E162-4607-B41F-8B5C94E932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540045" y="919232"/>
            <a:ext cx="3111910" cy="2465933"/>
            <a:chOff x="7807230" y="2012810"/>
            <a:chExt cx="3251252" cy="3459865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97E1F1E4-E1B9-4F6B-8BBD-652E55B3CA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9" name="Rectangle 72">
              <a:extLst>
                <a:ext uri="{FF2B5EF4-FFF2-40B4-BE49-F238E27FC236}">
                  <a16:creationId xmlns:a16="http://schemas.microsoft.com/office/drawing/2014/main" id="{4E1974EC-8A03-40D1-9A4E-9F2ABEF0ED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4C4C4C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2DAED695-BDE2-495D-B051-6580B91178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692" y="1077778"/>
            <a:ext cx="2790616" cy="2148840"/>
          </a:xfrm>
          <a:prstGeom prst="rect">
            <a:avLst/>
          </a:prstGeom>
          <a:solidFill>
            <a:srgbClr val="FFFFFE"/>
          </a:solidFill>
          <a:ln w="6350">
            <a:solidFill>
              <a:srgbClr val="E7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Onepage">
            <a:extLst>
              <a:ext uri="{FF2B5EF4-FFF2-40B4-BE49-F238E27FC236}">
                <a16:creationId xmlns:a16="http://schemas.microsoft.com/office/drawing/2014/main" id="{5121009E-B38D-43C0-9A85-ECFD4D6261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60"/>
          <a:stretch/>
        </p:blipFill>
        <p:spPr bwMode="auto">
          <a:xfrm>
            <a:off x="4861560" y="1237798"/>
            <a:ext cx="246888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9AD20FE8-ED02-4CDE-83B1-A1436305C3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75960" y="5277717"/>
            <a:ext cx="640080" cy="0"/>
          </a:xfrm>
          <a:prstGeom prst="line">
            <a:avLst/>
          </a:prstGeom>
          <a:ln w="28575">
            <a:solidFill>
              <a:srgbClr val="FEDE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FEF8AA30-F06F-4856-9A57-D8416C9091AF}"/>
              </a:ext>
            </a:extLst>
          </p:cNvPr>
          <p:cNvSpPr txBox="1"/>
          <p:nvPr/>
        </p:nvSpPr>
        <p:spPr>
          <a:xfrm>
            <a:off x="7020232" y="5132439"/>
            <a:ext cx="3054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CL" sz="1600" b="1" dirty="0"/>
              <a:t>Santiago 02 de diciembre de 2019</a:t>
            </a:r>
          </a:p>
        </p:txBody>
      </p:sp>
    </p:spTree>
    <p:extLst>
      <p:ext uri="{BB962C8B-B14F-4D97-AF65-F5344CB8AC3E}">
        <p14:creationId xmlns:p14="http://schemas.microsoft.com/office/powerpoint/2010/main" val="17638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4">
            <a:extLst>
              <a:ext uri="{FF2B5EF4-FFF2-40B4-BE49-F238E27FC236}">
                <a16:creationId xmlns:a16="http://schemas.microsoft.com/office/drawing/2014/main" id="{261FB0A8-9137-449E-A2AC-138934C0E31E}"/>
              </a:ext>
            </a:extLst>
          </p:cNvPr>
          <p:cNvSpPr txBox="1">
            <a:spLocks/>
          </p:cNvSpPr>
          <p:nvPr/>
        </p:nvSpPr>
        <p:spPr>
          <a:xfrm>
            <a:off x="838200" y="963877"/>
            <a:ext cx="3494362" cy="4930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Aft>
                <a:spcPts val="600"/>
              </a:spcAft>
            </a:pPr>
            <a:r>
              <a:rPr lang="es-CL" b="1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Subsidio para alcanzar un ingreso mínimo</a:t>
            </a:r>
            <a:br>
              <a:rPr lang="es-CL" b="1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s-CL" b="1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garantizado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>
            <a:extLst>
              <a:ext uri="{FF2B5EF4-FFF2-40B4-BE49-F238E27FC236}">
                <a16:creationId xmlns:a16="http://schemas.microsoft.com/office/drawing/2014/main" id="{B0EA4AB8-9B58-4C9F-BFD8-AC2DB401F219}"/>
              </a:ext>
            </a:extLst>
          </p:cNvPr>
          <p:cNvSpPr/>
          <p:nvPr/>
        </p:nvSpPr>
        <p:spPr>
          <a:xfrm>
            <a:off x="4976031" y="963877"/>
            <a:ext cx="6377769" cy="4930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668338" lvl="0" indent="-2286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s-CL" sz="2000" dirty="0"/>
              <a:t>LAS EMPRESAS EN CHILE SE AGRUPAN EN DOS SEGMENTOS MUY      DISTINTOS (Las Pymes y las Grandes Empresas).</a:t>
            </a:r>
          </a:p>
          <a:p>
            <a:pPr marL="668338" lvl="0" indent="-2286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s-CL" sz="2000" dirty="0"/>
              <a:t>LAS RELACIONES LABORALES SON MUY DISTINTAS EN CADA SEGMENTO.</a:t>
            </a:r>
          </a:p>
          <a:p>
            <a:pPr marL="668338" lvl="0" indent="-2286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s-CL" sz="2000" dirty="0"/>
              <a:t>LAS ESPALDAS FINANCIERAS  DE CADA SEGMENTO SON TAMBIEN MUY DISTINTAS Y CADA GRUPO POSEE CAPACIDADES MUY DIFERENTES PARA HACER FRENTE A AUMENTOS DE COSTOS NO RELACIONADOS CON AUMENTOS DE PRODUCTIVIDAD.</a:t>
            </a:r>
          </a:p>
        </p:txBody>
      </p:sp>
    </p:spTree>
    <p:extLst>
      <p:ext uri="{BB962C8B-B14F-4D97-AF65-F5344CB8AC3E}">
        <p14:creationId xmlns:p14="http://schemas.microsoft.com/office/powerpoint/2010/main" val="2224803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5A89D5C-EE99-40B0-9245-90B735CAAA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558148"/>
              </p:ext>
            </p:extLst>
          </p:nvPr>
        </p:nvGraphicFramePr>
        <p:xfrm>
          <a:off x="191729" y="1061884"/>
          <a:ext cx="5604385" cy="5604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297C8B7-22CA-4721-B80B-B0F4BE5139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1187651"/>
              </p:ext>
            </p:extLst>
          </p:nvPr>
        </p:nvGraphicFramePr>
        <p:xfrm>
          <a:off x="6395886" y="1061884"/>
          <a:ext cx="5604385" cy="5604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EB52EEA2-6FED-4903-B43F-7666A5E2CA18}"/>
              </a:ext>
            </a:extLst>
          </p:cNvPr>
          <p:cNvSpPr/>
          <p:nvPr/>
        </p:nvSpPr>
        <p:spPr>
          <a:xfrm>
            <a:off x="2025142" y="341482"/>
            <a:ext cx="81417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/>
              <a:t>DISTRIBUCIÓN DE LAS EMPRESAS Y SUS VENTAS</a:t>
            </a:r>
          </a:p>
        </p:txBody>
      </p:sp>
    </p:spTree>
    <p:extLst>
      <p:ext uri="{BB962C8B-B14F-4D97-AF65-F5344CB8AC3E}">
        <p14:creationId xmlns:p14="http://schemas.microsoft.com/office/powerpoint/2010/main" val="1302803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C5BB191-7E24-4DDC-A25B-CB48BD15F6CC}"/>
              </a:ext>
            </a:extLst>
          </p:cNvPr>
          <p:cNvSpPr txBox="1">
            <a:spLocks/>
          </p:cNvSpPr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27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DISTRIBUCIÓN DE LA MANO DE OBRA OCUPADA POR TAMAÑO DE EMPRESA</a:t>
            </a:r>
          </a:p>
        </p:txBody>
      </p:sp>
      <p:pic>
        <p:nvPicPr>
          <p:cNvPr id="3" name="Marcador de contenido 3">
            <a:extLst>
              <a:ext uri="{FF2B5EF4-FFF2-40B4-BE49-F238E27FC236}">
                <a16:creationId xmlns:a16="http://schemas.microsoft.com/office/drawing/2014/main" id="{E2BB1FED-33F3-4ECA-926A-A81488309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364" y="1675227"/>
            <a:ext cx="9053272" cy="4394199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CF932FA-42ED-4EDD-A847-116B294DD6A8}"/>
              </a:ext>
            </a:extLst>
          </p:cNvPr>
          <p:cNvSpPr txBox="1"/>
          <p:nvPr/>
        </p:nvSpPr>
        <p:spPr>
          <a:xfrm>
            <a:off x="6386732" y="2250831"/>
            <a:ext cx="7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Micro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AAFAACC-7FD4-4562-BDC6-B54E00CEB17A}"/>
              </a:ext>
            </a:extLst>
          </p:cNvPr>
          <p:cNvSpPr txBox="1"/>
          <p:nvPr/>
        </p:nvSpPr>
        <p:spPr>
          <a:xfrm>
            <a:off x="7526215" y="2954215"/>
            <a:ext cx="100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Pequeña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3B9D174-3E4F-42CC-B214-0445CFBA9E1B}"/>
              </a:ext>
            </a:extLst>
          </p:cNvPr>
          <p:cNvSpPr txBox="1"/>
          <p:nvPr/>
        </p:nvSpPr>
        <p:spPr>
          <a:xfrm>
            <a:off x="6386732" y="4135902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Mediana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2BA3101-C02C-42F0-9D9E-AD0CD93C8303}"/>
              </a:ext>
            </a:extLst>
          </p:cNvPr>
          <p:cNvSpPr txBox="1"/>
          <p:nvPr/>
        </p:nvSpPr>
        <p:spPr>
          <a:xfrm>
            <a:off x="3967089" y="3938954"/>
            <a:ext cx="875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Grande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86919F5-249A-4123-9ADB-1CE26179CAD8}"/>
              </a:ext>
            </a:extLst>
          </p:cNvPr>
          <p:cNvSpPr txBox="1"/>
          <p:nvPr/>
        </p:nvSpPr>
        <p:spPr>
          <a:xfrm>
            <a:off x="3967089" y="2461846"/>
            <a:ext cx="712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Mega</a:t>
            </a:r>
          </a:p>
        </p:txBody>
      </p:sp>
    </p:spTree>
    <p:extLst>
      <p:ext uri="{BB962C8B-B14F-4D97-AF65-F5344CB8AC3E}">
        <p14:creationId xmlns:p14="http://schemas.microsoft.com/office/powerpoint/2010/main" val="2657852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4C4ED6F-EB51-4EDD-8561-C3B5AC711ED5}"/>
              </a:ext>
            </a:extLst>
          </p:cNvPr>
          <p:cNvSpPr txBox="1"/>
          <p:nvPr/>
        </p:nvSpPr>
        <p:spPr>
          <a:xfrm>
            <a:off x="838200" y="963877"/>
            <a:ext cx="3494362" cy="4930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INTEGRANTES DE CONAPYME EN CHILE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2E024CA2-F779-44E1-9EF8-99AC8F7258DE}"/>
              </a:ext>
            </a:extLst>
          </p:cNvPr>
          <p:cNvSpPr txBox="1"/>
          <p:nvPr/>
        </p:nvSpPr>
        <p:spPr>
          <a:xfrm>
            <a:off x="5073482" y="990254"/>
            <a:ext cx="6377768" cy="5199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2400" dirty="0"/>
              <a:t>Confederación Nacional del Comercio detallista y Turismo de Chile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2400" dirty="0"/>
              <a:t>Confederación Nacional de Dueños de Camiones de Chile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2400" dirty="0"/>
              <a:t>Confederación Nacional de Transporte Escolar de Chile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2400" dirty="0"/>
              <a:t>Confederación Nacional de Taxis Colectivos de Chile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2400" dirty="0"/>
              <a:t>Federación Nacional de Buses del Transporte de Pasajeros </a:t>
            </a:r>
            <a:r>
              <a:rPr lang="es-CL" sz="2400" dirty="0" smtClean="0"/>
              <a:t>Rural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2400" dirty="0" smtClean="0"/>
              <a:t>Federación de Panaderos de Chile</a:t>
            </a:r>
            <a:endParaRPr lang="es-CL" sz="24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2400" dirty="0"/>
              <a:t>Confederación Nacional de la Micro Pequeña y Mediana Empresa de Chile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81747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828F565-095D-4693-9DB2-8B74E049D6F4}"/>
              </a:ext>
            </a:extLst>
          </p:cNvPr>
          <p:cNvSpPr txBox="1"/>
          <p:nvPr/>
        </p:nvSpPr>
        <p:spPr>
          <a:xfrm>
            <a:off x="838200" y="963877"/>
            <a:ext cx="3494362" cy="4930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SITUACION ACTUAL DEL GREMIO EN CHILE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1D051377-09D2-4F40-ACA6-658C35C8AE65}"/>
              </a:ext>
            </a:extLst>
          </p:cNvPr>
          <p:cNvSpPr txBox="1"/>
          <p:nvPr/>
        </p:nvSpPr>
        <p:spPr>
          <a:xfrm>
            <a:off x="4976031" y="963877"/>
            <a:ext cx="6377769" cy="4930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700" dirty="0"/>
              <a:t>Transporte Escolar: En noviembre se cortan todos los contratos con los usuarios directos, producto de que muchos padres han quedado cesantes, esto deja a los transportistas sin pago de mensualidades.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700" dirty="0"/>
              <a:t>Camioneros: Se encuentran miles de camioneros con contratos de transporte cancelados con anterioridad, consecuencia de la crisis.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700" dirty="0"/>
              <a:t>Taxis Colectivos: Producto de la crisis estos se encuentran trabajando de forma esporádica, terminando sus servicios con anterioridad, se trabaja por espacios mas cortos.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700" dirty="0"/>
              <a:t>Comercio Detallista: Miles de comerciantes con sus cortinas cerradas, otros cientos con sus locales saqueados, los puntos más conflictivos son, Valparaíso, Concepción, Temuco, Santiago, Antofagasta.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700" dirty="0"/>
              <a:t>Buses Interprovinciales: Con servicios interrumpidos, falta de seguridad en las carreteras, baja significante en los usuarios.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700" dirty="0"/>
              <a:t>Micro y Pequeña Empresa de La Manufactura: Falta de Venta, se trabaja media jornada por que el personal se retira al medio día, pagos atrasados</a:t>
            </a:r>
            <a:r>
              <a:rPr lang="es-CL" sz="1700" dirty="0" smtClean="0"/>
              <a:t>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700" dirty="0" smtClean="0"/>
              <a:t>Panaderos: Serios problemas de abastecimiento de insumos, inseguridad en sus establecimientos, problema de transporte de los trabajadores en turnos </a:t>
            </a:r>
            <a:r>
              <a:rPr lang="es-CL" sz="1700" smtClean="0"/>
              <a:t>de noche.</a:t>
            </a:r>
            <a:endParaRPr lang="es-CL" sz="17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CL" sz="1700" dirty="0"/>
          </a:p>
        </p:txBody>
      </p:sp>
    </p:spTree>
    <p:extLst>
      <p:ext uri="{BB962C8B-B14F-4D97-AF65-F5344CB8AC3E}">
        <p14:creationId xmlns:p14="http://schemas.microsoft.com/office/powerpoint/2010/main" val="3319301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SUGERENCIAS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/>
          <p:cNvSpPr>
            <a:spLocks noGrp="1"/>
          </p:cNvSpPr>
          <p:nvPr>
            <p:ph type="subTitle"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s-CL" dirty="0"/>
              <a:t>Ingreso Mínimo Garantizado, sea para los trabajadores de la Micro y Pequeña Empresa. (Micro Venta Hasta 70M$, y Pequeña Venta Hasta 700M$)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s-CL" dirty="0"/>
              <a:t>Pago a 30 días (Ley Corta)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s-CL" dirty="0"/>
              <a:t>Reforma tributaria. (Discriminación Positiva).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s-CL" dirty="0"/>
              <a:t>Reforma del SENCE (Hoy 25%, debe llegar al 50% de los trabajadores).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s-CL" dirty="0"/>
              <a:t>Portabilidad Crediticia.</a:t>
            </a:r>
          </a:p>
          <a:p>
            <a:pPr marL="0" indent="-228600" algn="l">
              <a:buFont typeface="Arial" panose="020B0604020202020204" pitchFamily="34" charset="0"/>
              <a:buChar char="•"/>
            </a:pPr>
            <a:endParaRPr lang="es-CL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781879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445</Words>
  <Application>Microsoft Office PowerPoint</Application>
  <PresentationFormat>Panorámica</PresentationFormat>
  <Paragraphs>54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SUGERENCIAS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Seguel Soto</dc:creator>
  <cp:lastModifiedBy>Usuario</cp:lastModifiedBy>
  <cp:revision>10</cp:revision>
  <dcterms:created xsi:type="dcterms:W3CDTF">2019-12-02T14:15:48Z</dcterms:created>
  <dcterms:modified xsi:type="dcterms:W3CDTF">2019-12-02T16:22:35Z</dcterms:modified>
</cp:coreProperties>
</file>