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346" r:id="rId3"/>
    <p:sldId id="261" r:id="rId4"/>
    <p:sldId id="348" r:id="rId5"/>
    <p:sldId id="350" r:id="rId6"/>
    <p:sldId id="347" r:id="rId7"/>
    <p:sldId id="349" r:id="rId8"/>
    <p:sldId id="360" r:id="rId9"/>
    <p:sldId id="363" r:id="rId10"/>
    <p:sldId id="351" r:id="rId11"/>
    <p:sldId id="364" r:id="rId12"/>
    <p:sldId id="352" r:id="rId13"/>
    <p:sldId id="376" r:id="rId14"/>
    <p:sldId id="323" r:id="rId15"/>
    <p:sldId id="367" r:id="rId16"/>
    <p:sldId id="368" r:id="rId17"/>
    <p:sldId id="369" r:id="rId18"/>
    <p:sldId id="370" r:id="rId19"/>
    <p:sldId id="366" r:id="rId20"/>
    <p:sldId id="325" r:id="rId21"/>
    <p:sldId id="372" r:id="rId22"/>
    <p:sldId id="371" r:id="rId23"/>
    <p:sldId id="373" r:id="rId24"/>
    <p:sldId id="374" r:id="rId25"/>
    <p:sldId id="375" r:id="rId26"/>
    <p:sldId id="263"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E_06_12_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E_06_12_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E_06_12_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stado%20excepci&#243;n%2004%20diciembre%2009%20horas%20(PM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E_06_12_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E_06_12_201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E_06_12_20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amela%20Melendez\Documents\Documentos%20unidad%20de%20estudios\Informe%20estallido%20social\Informe%20Actualizado\Casos%20Unidad%20Protecci&#243;n_EE_06_12_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bin" panose="00000500000000000000" pitchFamily="2" charset="0"/>
                <a:ea typeface="+mn-ea"/>
                <a:cs typeface="+mn-cs"/>
              </a:defRPr>
            </a:pPr>
            <a:r>
              <a:rPr lang="es-CL" sz="1800"/>
              <a:t>TOTAL: 450 casos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bin" panose="00000500000000000000" pitchFamily="2" charset="0"/>
              <a:ea typeface="+mn-ea"/>
              <a:cs typeface="+mn-cs"/>
            </a:defRPr>
          </a:pPr>
          <a:endParaRPr lang="es-CL"/>
        </a:p>
      </c:txPr>
    </c:title>
    <c:autoTitleDeleted val="0"/>
    <c:plotArea>
      <c:layout/>
      <c:barChart>
        <c:barDir val="bar"/>
        <c:grouping val="stacked"/>
        <c:varyColors val="0"/>
        <c:ser>
          <c:idx val="0"/>
          <c:order val="0"/>
          <c:tx>
            <c:strRef>
              <c:f>Tablas2!$D$5</c:f>
              <c:strCache>
                <c:ptCount val="1"/>
                <c:pt idx="0">
                  <c:v>Octubre (18-31) </c:v>
                </c:pt>
              </c:strCache>
            </c:strRef>
          </c:tx>
          <c:spPr>
            <a:solidFill>
              <a:schemeClr val="accent1"/>
            </a:solidFill>
            <a:ln>
              <a:noFill/>
            </a:ln>
            <a:effectLst/>
          </c:spPr>
          <c:invertIfNegative val="0"/>
          <c:dLbls>
            <c:dLbl>
              <c:idx val="0"/>
              <c:tx>
                <c:rich>
                  <a:bodyPr/>
                  <a:lstStyle/>
                  <a:p>
                    <a:fld id="{A4F317B4-7E2F-44B9-8480-417AD5873C44}" type="SERIESNAME">
                      <a:rPr lang="en-US" smtClean="0"/>
                      <a:pPr/>
                      <a:t>[NOMBRE DE LA SERIE]</a:t>
                    </a:fld>
                    <a:r>
                      <a:rPr lang="en-US" baseline="0" dirty="0"/>
                      <a:t> </a:t>
                    </a:r>
                    <a:fld id="{C1138EB3-24A5-46E3-90C5-74D1E0278E9A}" type="VALUE">
                      <a:rPr lang="en-US" baseline="0" smtClean="0"/>
                      <a:pPr/>
                      <a:t>[VALOR]</a:t>
                    </a:fld>
                    <a:r>
                      <a:rPr lang="en-US" baseline="0" dirty="0"/>
                      <a:t> </a:t>
                    </a:r>
                    <a:r>
                      <a:rPr lang="en-US" baseline="0" dirty="0" err="1"/>
                      <a:t>casos</a:t>
                    </a:r>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5B-4E9D-A557-5775C791B2D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Tablas2!$E$5</c:f>
              <c:numCache>
                <c:formatCode>General</c:formatCode>
                <c:ptCount val="1"/>
                <c:pt idx="0">
                  <c:v>149</c:v>
                </c:pt>
              </c:numCache>
            </c:numRef>
          </c:val>
          <c:extLst>
            <c:ext xmlns:c16="http://schemas.microsoft.com/office/drawing/2014/chart" uri="{C3380CC4-5D6E-409C-BE32-E72D297353CC}">
              <c16:uniqueId val="{00000000-D35B-4E9D-A557-5775C791B2D3}"/>
            </c:ext>
          </c:extLst>
        </c:ser>
        <c:ser>
          <c:idx val="1"/>
          <c:order val="1"/>
          <c:tx>
            <c:strRef>
              <c:f>Tablas2!$D$6</c:f>
              <c:strCache>
                <c:ptCount val="1"/>
                <c:pt idx="0">
                  <c:v>Noviembre</c:v>
                </c:pt>
              </c:strCache>
            </c:strRef>
          </c:tx>
          <c:spPr>
            <a:solidFill>
              <a:srgbClr val="EB5B35"/>
            </a:solidFill>
            <a:ln>
              <a:noFill/>
            </a:ln>
            <a:effectLst/>
          </c:spPr>
          <c:invertIfNegative val="0"/>
          <c:dLbls>
            <c:dLbl>
              <c:idx val="0"/>
              <c:tx>
                <c:rich>
                  <a:bodyPr/>
                  <a:lstStyle/>
                  <a:p>
                    <a:fld id="{AE8C9C3D-4898-49FB-9243-4D86A52A881E}" type="SERIESNAME">
                      <a:rPr lang="en-US" smtClean="0"/>
                      <a:pPr/>
                      <a:t>[NOMBRE DE LA SERIE]</a:t>
                    </a:fld>
                    <a:r>
                      <a:rPr lang="en-US" baseline="0" dirty="0"/>
                      <a:t> </a:t>
                    </a:r>
                  </a:p>
                  <a:p>
                    <a:fld id="{3880B2CC-CF54-42A9-8EB0-C276E79E1F84}" type="VALUE">
                      <a:rPr lang="en-US" baseline="0" smtClean="0"/>
                      <a:pPr/>
                      <a:t>[VALOR]</a:t>
                    </a:fld>
                    <a:r>
                      <a:rPr lang="en-US" baseline="0" dirty="0"/>
                      <a:t> </a:t>
                    </a:r>
                    <a:r>
                      <a:rPr lang="en-US" baseline="0" dirty="0" err="1"/>
                      <a:t>casos</a:t>
                    </a:r>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35B-4E9D-A557-5775C791B2D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Tablas2!$E$6</c:f>
              <c:numCache>
                <c:formatCode>General</c:formatCode>
                <c:ptCount val="1"/>
                <c:pt idx="0">
                  <c:v>280</c:v>
                </c:pt>
              </c:numCache>
            </c:numRef>
          </c:val>
          <c:extLst>
            <c:ext xmlns:c16="http://schemas.microsoft.com/office/drawing/2014/chart" uri="{C3380CC4-5D6E-409C-BE32-E72D297353CC}">
              <c16:uniqueId val="{00000001-D35B-4E9D-A557-5775C791B2D3}"/>
            </c:ext>
          </c:extLst>
        </c:ser>
        <c:ser>
          <c:idx val="2"/>
          <c:order val="2"/>
          <c:tx>
            <c:strRef>
              <c:f>Tablas2!$D$7</c:f>
              <c:strCache>
                <c:ptCount val="1"/>
                <c:pt idx="0">
                  <c:v>Diciembre (01-06)</c:v>
                </c:pt>
              </c:strCache>
            </c:strRef>
          </c:tx>
          <c:spPr>
            <a:solidFill>
              <a:srgbClr val="92D050"/>
            </a:solidFill>
            <a:ln>
              <a:noFill/>
            </a:ln>
            <a:effectLst/>
          </c:spPr>
          <c:invertIfNegative val="0"/>
          <c:dLbls>
            <c:dLbl>
              <c:idx val="0"/>
              <c:layout>
                <c:manualLayout>
                  <c:x val="-3.1907733271704979E-2"/>
                  <c:y val="1.0521209100663615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Cabin" panose="00000500000000000000" pitchFamily="2" charset="0"/>
                        <a:ea typeface="+mn-ea"/>
                        <a:cs typeface="+mn-cs"/>
                      </a:defRPr>
                    </a:pPr>
                    <a:r>
                      <a:rPr lang="en-US" baseline="0" dirty="0" err="1">
                        <a:solidFill>
                          <a:schemeClr val="bg1"/>
                        </a:solidFill>
                      </a:rPr>
                      <a:t>Diciembre</a:t>
                    </a:r>
                    <a:endParaRPr lang="en-US" baseline="0" dirty="0">
                      <a:solidFill>
                        <a:schemeClr val="bg1"/>
                      </a:solidFill>
                    </a:endParaRPr>
                  </a:p>
                  <a:p>
                    <a:pPr>
                      <a:defRPr>
                        <a:solidFill>
                          <a:schemeClr val="bg1"/>
                        </a:solidFill>
                      </a:defRPr>
                    </a:pPr>
                    <a:r>
                      <a:rPr lang="en-US" baseline="0" dirty="0">
                        <a:solidFill>
                          <a:schemeClr val="bg1"/>
                        </a:solidFill>
                      </a:rPr>
                      <a:t>(01-06) </a:t>
                    </a:r>
                  </a:p>
                  <a:p>
                    <a:pPr>
                      <a:defRPr>
                        <a:solidFill>
                          <a:schemeClr val="bg1"/>
                        </a:solidFill>
                      </a:defRPr>
                    </a:pPr>
                    <a:fld id="{04A11374-5BBE-477C-BC96-EAA25CF4007E}" type="VALUE">
                      <a:rPr lang="en-US" baseline="0" smtClean="0">
                        <a:solidFill>
                          <a:schemeClr val="bg1"/>
                        </a:solidFill>
                      </a:rPr>
                      <a:pPr>
                        <a:defRPr>
                          <a:solidFill>
                            <a:schemeClr val="bg1"/>
                          </a:solidFill>
                        </a:defRPr>
                      </a:pPr>
                      <a:t>[VALOR]</a:t>
                    </a:fld>
                    <a:r>
                      <a:rPr lang="en-US" baseline="0" dirty="0">
                        <a:solidFill>
                          <a:schemeClr val="bg1"/>
                        </a:solidFill>
                      </a:rPr>
                      <a:t> </a:t>
                    </a:r>
                    <a:r>
                      <a:rPr lang="en-US" baseline="0" dirty="0" err="1">
                        <a:solidFill>
                          <a:schemeClr val="bg1"/>
                        </a:solidFill>
                      </a:rPr>
                      <a:t>casos</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Cabin" panose="00000500000000000000" pitchFamily="2" charset="0"/>
                      <a:ea typeface="+mn-ea"/>
                      <a:cs typeface="+mn-cs"/>
                    </a:defRPr>
                  </a:pPr>
                  <a:endParaRPr lang="es-CL"/>
                </a:p>
              </c:txPr>
              <c:showLegendKey val="0"/>
              <c:showVal val="1"/>
              <c:showCatName val="0"/>
              <c:showSerName val="1"/>
              <c:showPercent val="0"/>
              <c:showBubbleSize val="0"/>
              <c:extLst>
                <c:ext xmlns:c15="http://schemas.microsoft.com/office/drawing/2012/chart" uri="{CE6537A1-D6FC-4f65-9D91-7224C49458BB}">
                  <c15:layout>
                    <c:manualLayout>
                      <c:w val="0.20507047919664542"/>
                      <c:h val="0.24207197898806845"/>
                    </c:manualLayout>
                  </c15:layout>
                  <c15:dlblFieldTable/>
                  <c15:showDataLabelsRange val="0"/>
                </c:ext>
                <c:ext xmlns:c16="http://schemas.microsoft.com/office/drawing/2014/chart" uri="{C3380CC4-5D6E-409C-BE32-E72D297353CC}">
                  <c16:uniqueId val="{00000005-D35B-4E9D-A557-5775C791B2D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Tablas2!$E$7</c:f>
              <c:numCache>
                <c:formatCode>General</c:formatCode>
                <c:ptCount val="1"/>
                <c:pt idx="0">
                  <c:v>21</c:v>
                </c:pt>
              </c:numCache>
            </c:numRef>
          </c:val>
          <c:extLst>
            <c:ext xmlns:c16="http://schemas.microsoft.com/office/drawing/2014/chart" uri="{C3380CC4-5D6E-409C-BE32-E72D297353CC}">
              <c16:uniqueId val="{00000002-D35B-4E9D-A557-5775C791B2D3}"/>
            </c:ext>
          </c:extLst>
        </c:ser>
        <c:dLbls>
          <c:showLegendKey val="0"/>
          <c:showVal val="0"/>
          <c:showCatName val="0"/>
          <c:showSerName val="0"/>
          <c:showPercent val="0"/>
          <c:showBubbleSize val="0"/>
        </c:dLbls>
        <c:gapWidth val="55"/>
        <c:overlap val="100"/>
        <c:axId val="387685272"/>
        <c:axId val="379189648"/>
      </c:barChart>
      <c:catAx>
        <c:axId val="387685272"/>
        <c:scaling>
          <c:orientation val="minMax"/>
        </c:scaling>
        <c:delete val="1"/>
        <c:axPos val="l"/>
        <c:numFmt formatCode="General" sourceLinked="1"/>
        <c:majorTickMark val="none"/>
        <c:minorTickMark val="none"/>
        <c:tickLblPos val="nextTo"/>
        <c:crossAx val="379189648"/>
        <c:crosses val="autoZero"/>
        <c:auto val="1"/>
        <c:lblAlgn val="ctr"/>
        <c:lblOffset val="100"/>
        <c:noMultiLvlLbl val="0"/>
      </c:catAx>
      <c:valAx>
        <c:axId val="379189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bin" panose="00000500000000000000" pitchFamily="2" charset="0"/>
                <a:ea typeface="+mn-ea"/>
                <a:cs typeface="+mn-cs"/>
              </a:defRPr>
            </a:pPr>
            <a:endParaRPr lang="es-CL"/>
          </a:p>
        </c:txPr>
        <c:crossAx val="387685272"/>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Cabin" panose="00000500000000000000" pitchFamily="2" charset="0"/>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FF-4F46-9CB1-28FE66A030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FF-4F46-9CB1-28FE66A030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FF-4F46-9CB1-28FE66A030C8}"/>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1"/>
              <c:showSerName val="0"/>
              <c:showPercent val="1"/>
              <c:showBubbleSize val="0"/>
              <c:extLst>
                <c:ext xmlns:c16="http://schemas.microsoft.com/office/drawing/2014/chart" uri="{C3380CC4-5D6E-409C-BE32-E72D297353CC}">
                  <c16:uniqueId val="{00000001-BBFF-4F46-9CB1-28FE66A030C8}"/>
                </c:ext>
              </c:extLst>
            </c:dLbl>
            <c:dLbl>
              <c:idx val="2"/>
              <c:layout>
                <c:manualLayout>
                  <c:x val="0.19569260727857327"/>
                  <c:y val="1.48128853741438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FF-4F46-9CB1-28FE66A030C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Tablas2!$H$163:$J$163</c:f>
              <c:strCache>
                <c:ptCount val="3"/>
                <c:pt idx="0">
                  <c:v>Chilena</c:v>
                </c:pt>
                <c:pt idx="1">
                  <c:v>Otra Nacionalidad </c:v>
                </c:pt>
                <c:pt idx="2">
                  <c:v>Sin información</c:v>
                </c:pt>
              </c:strCache>
            </c:strRef>
          </c:cat>
          <c:val>
            <c:numRef>
              <c:f>Tablas2!$H$164:$J$164</c:f>
              <c:numCache>
                <c:formatCode>General</c:formatCode>
                <c:ptCount val="3"/>
                <c:pt idx="0">
                  <c:v>414</c:v>
                </c:pt>
                <c:pt idx="1">
                  <c:v>4</c:v>
                </c:pt>
                <c:pt idx="2">
                  <c:v>32</c:v>
                </c:pt>
              </c:numCache>
            </c:numRef>
          </c:val>
          <c:extLst>
            <c:ext xmlns:c16="http://schemas.microsoft.com/office/drawing/2014/chart" uri="{C3380CC4-5D6E-409C-BE32-E72D297353CC}">
              <c16:uniqueId val="{00000006-BBFF-4F46-9CB1-28FE66A030C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bin" panose="00000500000000000000" pitchFamily="2" charset="0"/>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66-4293-8315-B2E40E237B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66-4293-8315-B2E40E237BD0}"/>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0E66-4293-8315-B2E40E237BD0}"/>
              </c:ext>
            </c:extLst>
          </c:dPt>
          <c:dPt>
            <c:idx val="3"/>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7-0E66-4293-8315-B2E40E237B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E66-4293-8315-B2E40E237BD0}"/>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1"/>
              <c:showSerName val="0"/>
              <c:showPercent val="1"/>
              <c:showBubbleSize val="0"/>
              <c:extLst>
                <c:ext xmlns:c16="http://schemas.microsoft.com/office/drawing/2014/chart" uri="{C3380CC4-5D6E-409C-BE32-E72D297353CC}">
                  <c16:uniqueId val="{00000007-0E66-4293-8315-B2E40E237BD0}"/>
                </c:ext>
              </c:extLst>
            </c:dLbl>
            <c:dLbl>
              <c:idx val="4"/>
              <c:layout>
                <c:manualLayout>
                  <c:x val="-6.3662336010681844E-2"/>
                  <c:y val="9.11443944274683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E66-4293-8315-B2E40E237B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Tablas2!$I$120:$M$120</c:f>
              <c:strCache>
                <c:ptCount val="5"/>
                <c:pt idx="0">
                  <c:v>Militar </c:v>
                </c:pt>
                <c:pt idx="1">
                  <c:v>Otra persona</c:v>
                </c:pt>
                <c:pt idx="2">
                  <c:v>PDI</c:v>
                </c:pt>
                <c:pt idx="3">
                  <c:v>Carabineros</c:v>
                </c:pt>
                <c:pt idx="4">
                  <c:v>Sin información</c:v>
                </c:pt>
              </c:strCache>
            </c:strRef>
          </c:cat>
          <c:val>
            <c:numRef>
              <c:f>Tablas2!$I$121:$M$121</c:f>
              <c:numCache>
                <c:formatCode>General</c:formatCode>
                <c:ptCount val="5"/>
                <c:pt idx="0">
                  <c:v>11</c:v>
                </c:pt>
                <c:pt idx="1">
                  <c:v>17</c:v>
                </c:pt>
                <c:pt idx="2">
                  <c:v>6</c:v>
                </c:pt>
                <c:pt idx="3">
                  <c:v>376</c:v>
                </c:pt>
                <c:pt idx="4">
                  <c:v>40</c:v>
                </c:pt>
              </c:numCache>
            </c:numRef>
          </c:val>
          <c:extLst>
            <c:ext xmlns:c16="http://schemas.microsoft.com/office/drawing/2014/chart" uri="{C3380CC4-5D6E-409C-BE32-E72D297353CC}">
              <c16:uniqueId val="{0000000A-0E66-4293-8315-B2E40E237BD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bin" panose="00000500000000000000" pitchFamily="2" charset="0"/>
                <a:ea typeface="+mn-ea"/>
                <a:cs typeface="+mn-cs"/>
              </a:defRPr>
            </a:pPr>
            <a:r>
              <a:rPr lang="es-CL" sz="1200"/>
              <a:t>Casos ingresados a la DDN por género del NNA*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bin" panose="00000500000000000000" pitchFamily="2" charset="0"/>
              <a:ea typeface="+mn-ea"/>
              <a:cs typeface="+mn-cs"/>
            </a:defRPr>
          </a:pPr>
          <a:endParaRPr lang="es-CL"/>
        </a:p>
      </c:txPr>
    </c:title>
    <c:autoTitleDeleted val="0"/>
    <c:plotArea>
      <c:layout/>
      <c:pieChart>
        <c:varyColors val="1"/>
        <c:ser>
          <c:idx val="0"/>
          <c:order val="0"/>
          <c:dPt>
            <c:idx val="0"/>
            <c:bubble3D val="0"/>
            <c:spPr>
              <a:solidFill>
                <a:srgbClr val="A8DCEE"/>
              </a:solidFill>
              <a:ln w="19050">
                <a:solidFill>
                  <a:schemeClr val="lt1"/>
                </a:solidFill>
              </a:ln>
              <a:effectLst/>
            </c:spPr>
            <c:extLst>
              <c:ext xmlns:c16="http://schemas.microsoft.com/office/drawing/2014/chart" uri="{C3380CC4-5D6E-409C-BE32-E72D297353CC}">
                <c16:uniqueId val="{00000001-34E3-4772-837E-1D90224CF54B}"/>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34E3-4772-837E-1D90224CF54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Tablas2!$G$180:$G$181</c:f>
              <c:strCache>
                <c:ptCount val="2"/>
                <c:pt idx="0">
                  <c:v>Femenino</c:v>
                </c:pt>
                <c:pt idx="1">
                  <c:v>Masculino</c:v>
                </c:pt>
              </c:strCache>
            </c:strRef>
          </c:cat>
          <c:val>
            <c:numRef>
              <c:f>Tablas2!$H$180:$H$181</c:f>
              <c:numCache>
                <c:formatCode>General</c:formatCode>
                <c:ptCount val="2"/>
                <c:pt idx="0">
                  <c:v>86</c:v>
                </c:pt>
                <c:pt idx="1">
                  <c:v>323</c:v>
                </c:pt>
              </c:numCache>
            </c:numRef>
          </c:val>
          <c:extLst>
            <c:ext xmlns:c16="http://schemas.microsoft.com/office/drawing/2014/chart" uri="{C3380CC4-5D6E-409C-BE32-E72D297353CC}">
              <c16:uniqueId val="{00000004-34E3-4772-837E-1D90224CF54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bin" panose="00000500000000000000" pitchFamily="2" charset="0"/>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B5B3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Tablas2!$H$274:$K$274</c:f>
              <c:strCache>
                <c:ptCount val="4"/>
                <c:pt idx="0">
                  <c:v>Marcha o manifestaciones</c:v>
                </c:pt>
                <c:pt idx="1">
                  <c:v>Situaciones cotidianas</c:v>
                </c:pt>
                <c:pt idx="2">
                  <c:v>Eventual comisión de delito/falta</c:v>
                </c:pt>
                <c:pt idx="3">
                  <c:v>Sin información</c:v>
                </c:pt>
              </c:strCache>
            </c:strRef>
          </c:cat>
          <c:val>
            <c:numRef>
              <c:f>Tablas2!$H$275:$K$275</c:f>
              <c:numCache>
                <c:formatCode>0%</c:formatCode>
                <c:ptCount val="4"/>
                <c:pt idx="0">
                  <c:v>0.44</c:v>
                </c:pt>
                <c:pt idx="1">
                  <c:v>0.34</c:v>
                </c:pt>
                <c:pt idx="2">
                  <c:v>0.12</c:v>
                </c:pt>
                <c:pt idx="3">
                  <c:v>0.1</c:v>
                </c:pt>
              </c:numCache>
            </c:numRef>
          </c:val>
          <c:extLst>
            <c:ext xmlns:c16="http://schemas.microsoft.com/office/drawing/2014/chart" uri="{C3380CC4-5D6E-409C-BE32-E72D297353CC}">
              <c16:uniqueId val="{00000000-491D-4717-9EF6-F122590F5BBE}"/>
            </c:ext>
          </c:extLst>
        </c:ser>
        <c:dLbls>
          <c:showLegendKey val="0"/>
          <c:showVal val="0"/>
          <c:showCatName val="0"/>
          <c:showSerName val="0"/>
          <c:showPercent val="0"/>
          <c:showBubbleSize val="0"/>
        </c:dLbls>
        <c:gapWidth val="219"/>
        <c:overlap val="-27"/>
        <c:axId val="391750472"/>
        <c:axId val="391751128"/>
      </c:barChart>
      <c:catAx>
        <c:axId val="39175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bin" panose="00000500000000000000" pitchFamily="2" charset="0"/>
                <a:ea typeface="+mn-ea"/>
                <a:cs typeface="+mn-cs"/>
              </a:defRPr>
            </a:pPr>
            <a:endParaRPr lang="es-CL"/>
          </a:p>
        </c:txPr>
        <c:crossAx val="391751128"/>
        <c:crosses val="autoZero"/>
        <c:auto val="1"/>
        <c:lblAlgn val="ctr"/>
        <c:lblOffset val="100"/>
        <c:noMultiLvlLbl val="0"/>
      </c:catAx>
      <c:valAx>
        <c:axId val="391751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bin" panose="00000500000000000000" pitchFamily="2" charset="0"/>
                <a:ea typeface="+mn-ea"/>
                <a:cs typeface="+mn-cs"/>
              </a:defRPr>
            </a:pPr>
            <a:endParaRPr lang="es-CL"/>
          </a:p>
        </c:txPr>
        <c:crossAx val="391750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bin" panose="00000500000000000000" pitchFamily="2" charset="0"/>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'Tablas genero'!$B$280</c:f>
              <c:strCache>
                <c:ptCount val="1"/>
                <c:pt idx="0">
                  <c:v>Marcha o manifestaciones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genero'!$C$279:$D$279</c:f>
              <c:strCache>
                <c:ptCount val="2"/>
                <c:pt idx="0">
                  <c:v>Femenino</c:v>
                </c:pt>
                <c:pt idx="1">
                  <c:v>Masculino</c:v>
                </c:pt>
              </c:strCache>
            </c:strRef>
          </c:cat>
          <c:val>
            <c:numRef>
              <c:f>'Tablas genero'!$C$280:$D$280</c:f>
              <c:numCache>
                <c:formatCode>0%</c:formatCode>
                <c:ptCount val="2"/>
                <c:pt idx="0">
                  <c:v>0.4</c:v>
                </c:pt>
                <c:pt idx="1">
                  <c:v>0.45</c:v>
                </c:pt>
              </c:numCache>
            </c:numRef>
          </c:val>
          <c:extLst>
            <c:ext xmlns:c16="http://schemas.microsoft.com/office/drawing/2014/chart" uri="{C3380CC4-5D6E-409C-BE32-E72D297353CC}">
              <c16:uniqueId val="{00000000-A63F-4F09-8903-FC38A1B5A70A}"/>
            </c:ext>
          </c:extLst>
        </c:ser>
        <c:ser>
          <c:idx val="1"/>
          <c:order val="1"/>
          <c:tx>
            <c:strRef>
              <c:f>'Tablas genero'!$B$281</c:f>
              <c:strCache>
                <c:ptCount val="1"/>
                <c:pt idx="0">
                  <c:v>Situaciones cotidianas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genero'!$C$279:$D$279</c:f>
              <c:strCache>
                <c:ptCount val="2"/>
                <c:pt idx="0">
                  <c:v>Femenino</c:v>
                </c:pt>
                <c:pt idx="1">
                  <c:v>Masculino</c:v>
                </c:pt>
              </c:strCache>
            </c:strRef>
          </c:cat>
          <c:val>
            <c:numRef>
              <c:f>'Tablas genero'!$C$281:$D$281</c:f>
              <c:numCache>
                <c:formatCode>0%</c:formatCode>
                <c:ptCount val="2"/>
                <c:pt idx="0">
                  <c:v>0.41</c:v>
                </c:pt>
                <c:pt idx="1">
                  <c:v>0.33</c:v>
                </c:pt>
              </c:numCache>
            </c:numRef>
          </c:val>
          <c:extLst>
            <c:ext xmlns:c16="http://schemas.microsoft.com/office/drawing/2014/chart" uri="{C3380CC4-5D6E-409C-BE32-E72D297353CC}">
              <c16:uniqueId val="{00000001-A63F-4F09-8903-FC38A1B5A70A}"/>
            </c:ext>
          </c:extLst>
        </c:ser>
        <c:ser>
          <c:idx val="2"/>
          <c:order val="2"/>
          <c:tx>
            <c:strRef>
              <c:f>'Tablas genero'!$B$282</c:f>
              <c:strCache>
                <c:ptCount val="1"/>
                <c:pt idx="0">
                  <c:v>Eventual comisión de delito/falta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genero'!$C$279:$D$279</c:f>
              <c:strCache>
                <c:ptCount val="2"/>
                <c:pt idx="0">
                  <c:v>Femenino</c:v>
                </c:pt>
                <c:pt idx="1">
                  <c:v>Masculino</c:v>
                </c:pt>
              </c:strCache>
            </c:strRef>
          </c:cat>
          <c:val>
            <c:numRef>
              <c:f>'Tablas genero'!$C$282:$D$282</c:f>
              <c:numCache>
                <c:formatCode>0%</c:formatCode>
                <c:ptCount val="2"/>
                <c:pt idx="0">
                  <c:v>0.13</c:v>
                </c:pt>
                <c:pt idx="1">
                  <c:v>0.12</c:v>
                </c:pt>
              </c:numCache>
            </c:numRef>
          </c:val>
          <c:extLst>
            <c:ext xmlns:c16="http://schemas.microsoft.com/office/drawing/2014/chart" uri="{C3380CC4-5D6E-409C-BE32-E72D297353CC}">
              <c16:uniqueId val="{00000002-A63F-4F09-8903-FC38A1B5A70A}"/>
            </c:ext>
          </c:extLst>
        </c:ser>
        <c:ser>
          <c:idx val="3"/>
          <c:order val="3"/>
          <c:tx>
            <c:strRef>
              <c:f>'Tablas genero'!$B$283</c:f>
              <c:strCache>
                <c:ptCount val="1"/>
                <c:pt idx="0">
                  <c:v>Sin información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genero'!$C$279:$D$279</c:f>
              <c:strCache>
                <c:ptCount val="2"/>
                <c:pt idx="0">
                  <c:v>Femenino</c:v>
                </c:pt>
                <c:pt idx="1">
                  <c:v>Masculino</c:v>
                </c:pt>
              </c:strCache>
            </c:strRef>
          </c:cat>
          <c:val>
            <c:numRef>
              <c:f>'Tablas genero'!$C$283:$D$283</c:f>
              <c:numCache>
                <c:formatCode>0%</c:formatCode>
                <c:ptCount val="2"/>
                <c:pt idx="0">
                  <c:v>0.06</c:v>
                </c:pt>
                <c:pt idx="1">
                  <c:v>0.1</c:v>
                </c:pt>
              </c:numCache>
            </c:numRef>
          </c:val>
          <c:extLst>
            <c:ext xmlns:c16="http://schemas.microsoft.com/office/drawing/2014/chart" uri="{C3380CC4-5D6E-409C-BE32-E72D297353CC}">
              <c16:uniqueId val="{00000003-A63F-4F09-8903-FC38A1B5A70A}"/>
            </c:ext>
          </c:extLst>
        </c:ser>
        <c:dLbls>
          <c:dLblPos val="outEnd"/>
          <c:showLegendKey val="0"/>
          <c:showVal val="1"/>
          <c:showCatName val="0"/>
          <c:showSerName val="0"/>
          <c:showPercent val="0"/>
          <c:showBubbleSize val="0"/>
        </c:dLbls>
        <c:gapWidth val="219"/>
        <c:overlap val="-27"/>
        <c:axId val="546142512"/>
        <c:axId val="546140544"/>
      </c:barChart>
      <c:catAx>
        <c:axId val="54614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bin" panose="00000500000000000000" pitchFamily="2" charset="0"/>
                <a:ea typeface="+mn-ea"/>
                <a:cs typeface="+mn-cs"/>
              </a:defRPr>
            </a:pPr>
            <a:endParaRPr lang="es-CL"/>
          </a:p>
        </c:txPr>
        <c:crossAx val="546140544"/>
        <c:crosses val="autoZero"/>
        <c:auto val="1"/>
        <c:lblAlgn val="ctr"/>
        <c:lblOffset val="100"/>
        <c:noMultiLvlLbl val="0"/>
      </c:catAx>
      <c:valAx>
        <c:axId val="54614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bin" panose="00000500000000000000" pitchFamily="2" charset="0"/>
                <a:ea typeface="+mn-ea"/>
                <a:cs typeface="+mn-cs"/>
              </a:defRPr>
            </a:pPr>
            <a:endParaRPr lang="es-CL"/>
          </a:p>
        </c:txPr>
        <c:crossAx val="54614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bin" panose="00000500000000000000" pitchFamily="2" charset="0"/>
              <a:ea typeface="+mn-ea"/>
              <a:cs typeface="+mn-cs"/>
            </a:defRPr>
          </a:pPr>
          <a:endParaRPr lang="es-CL"/>
        </a:p>
      </c:txPr>
    </c:legend>
    <c:plotVisOnly val="1"/>
    <c:dispBlanksAs val="gap"/>
    <c:showDLblsOverMax val="0"/>
  </c:chart>
  <c:spPr>
    <a:noFill/>
    <a:ln>
      <a:noFill/>
    </a:ln>
    <a:effectLst/>
  </c:spPr>
  <c:txPr>
    <a:bodyPr/>
    <a:lstStyle/>
    <a:p>
      <a:pPr>
        <a:defRPr>
          <a:latin typeface="Cabin" panose="00000500000000000000" pitchFamily="2" charset="0"/>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EB5B35"/>
              </a:solidFill>
              <a:ln w="19050">
                <a:solidFill>
                  <a:schemeClr val="lt1"/>
                </a:solidFill>
              </a:ln>
              <a:effectLst/>
            </c:spPr>
            <c:extLst>
              <c:ext xmlns:c16="http://schemas.microsoft.com/office/drawing/2014/chart" uri="{C3380CC4-5D6E-409C-BE32-E72D297353CC}">
                <c16:uniqueId val="{00000001-8BFE-426B-BB8C-4F16F50D1D4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BFE-426B-BB8C-4F16F50D1D45}"/>
              </c:ext>
            </c:extLst>
          </c:dPt>
          <c:dLbls>
            <c:dLbl>
              <c:idx val="1"/>
              <c:layout>
                <c:manualLayout>
                  <c:x val="0.12226220015167037"/>
                  <c:y val="-0.181996244956994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BFE-426B-BB8C-4F16F50D1D45}"/>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genero'!$O$97:$P$97</c:f>
              <c:strCache>
                <c:ptCount val="2"/>
                <c:pt idx="0">
                  <c:v>Femenino</c:v>
                </c:pt>
                <c:pt idx="1">
                  <c:v>Masculino</c:v>
                </c:pt>
              </c:strCache>
            </c:strRef>
          </c:cat>
          <c:val>
            <c:numRef>
              <c:f>'Tablas genero'!$O$98:$P$98</c:f>
              <c:numCache>
                <c:formatCode>0%</c:formatCode>
                <c:ptCount val="2"/>
                <c:pt idx="0">
                  <c:v>0.22</c:v>
                </c:pt>
                <c:pt idx="1">
                  <c:v>0.78</c:v>
                </c:pt>
              </c:numCache>
            </c:numRef>
          </c:val>
          <c:extLst>
            <c:ext xmlns:c16="http://schemas.microsoft.com/office/drawing/2014/chart" uri="{C3380CC4-5D6E-409C-BE32-E72D297353CC}">
              <c16:uniqueId val="{00000004-8BFE-426B-BB8C-4F16F50D1D4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bin" panose="00000500000000000000" pitchFamily="2" charset="0"/>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D88-49D0-BA42-681A7BCCD66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D88-49D0-BA42-681A7BCCD66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D88-49D0-BA42-681A7BCCD664}"/>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1"/>
              <c:showSerName val="0"/>
              <c:showPercent val="1"/>
              <c:showBubbleSize val="0"/>
              <c:extLst>
                <c:ext xmlns:c16="http://schemas.microsoft.com/office/drawing/2014/chart" uri="{C3380CC4-5D6E-409C-BE32-E72D297353CC}">
                  <c16:uniqueId val="{00000001-5D88-49D0-BA42-681A7BCCD664}"/>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1"/>
              <c:showSerName val="0"/>
              <c:showPercent val="1"/>
              <c:showBubbleSize val="0"/>
              <c:extLst>
                <c:ext xmlns:c16="http://schemas.microsoft.com/office/drawing/2014/chart" uri="{C3380CC4-5D6E-409C-BE32-E72D297353CC}">
                  <c16:uniqueId val="{00000003-5D88-49D0-BA42-681A7BCCD664}"/>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Cabin" panose="00000500000000000000" pitchFamily="2" charset="0"/>
                      <a:ea typeface="+mn-ea"/>
                      <a:cs typeface="+mn-cs"/>
                    </a:defRPr>
                  </a:pPr>
                  <a:endParaRPr lang="es-CL"/>
                </a:p>
              </c:txPr>
              <c:showLegendKey val="0"/>
              <c:showVal val="0"/>
              <c:showCatName val="1"/>
              <c:showSerName val="0"/>
              <c:showPercent val="1"/>
              <c:showBubbleSize val="0"/>
              <c:extLst>
                <c:ext xmlns:c16="http://schemas.microsoft.com/office/drawing/2014/chart" uri="{C3380CC4-5D6E-409C-BE32-E72D297353CC}">
                  <c16:uniqueId val="{00000005-5D88-49D0-BA42-681A7BCCD66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bin" panose="00000500000000000000" pitchFamily="2" charset="0"/>
                    <a:ea typeface="+mn-ea"/>
                    <a:cs typeface="+mn-cs"/>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Tablas2!$G$98:$I$98</c:f>
              <c:strCache>
                <c:ptCount val="3"/>
                <c:pt idx="0">
                  <c:v>Protección</c:v>
                </c:pt>
                <c:pt idx="1">
                  <c:v>RPA</c:v>
                </c:pt>
                <c:pt idx="2">
                  <c:v>Sin información</c:v>
                </c:pt>
              </c:strCache>
            </c:strRef>
          </c:cat>
          <c:val>
            <c:numRef>
              <c:f>Tablas2!$G$99:$I$99</c:f>
              <c:numCache>
                <c:formatCode>0%</c:formatCode>
                <c:ptCount val="3"/>
                <c:pt idx="0">
                  <c:v>0.52</c:v>
                </c:pt>
                <c:pt idx="1">
                  <c:v>0.34</c:v>
                </c:pt>
                <c:pt idx="2">
                  <c:v>0.14000000000000001</c:v>
                </c:pt>
              </c:numCache>
            </c:numRef>
          </c:val>
          <c:extLst>
            <c:ext xmlns:c16="http://schemas.microsoft.com/office/drawing/2014/chart" uri="{C3380CC4-5D6E-409C-BE32-E72D297353CC}">
              <c16:uniqueId val="{00000006-5D88-49D0-BA42-681A7BCCD66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bin" panose="00000500000000000000" pitchFamily="2"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26FE9-8D06-4627-85C9-DE2C9108F260}" type="datetimeFigureOut">
              <a:rPr lang="es-CL" smtClean="0"/>
              <a:t>09-12-2019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E7185-B17F-433B-934F-5708EB72F690}" type="slidenum">
              <a:rPr lang="es-CL" smtClean="0"/>
              <a:t>‹Nº›</a:t>
            </a:fld>
            <a:endParaRPr lang="es-CL"/>
          </a:p>
        </p:txBody>
      </p:sp>
    </p:spTree>
    <p:extLst>
      <p:ext uri="{BB962C8B-B14F-4D97-AF65-F5344CB8AC3E}">
        <p14:creationId xmlns:p14="http://schemas.microsoft.com/office/powerpoint/2010/main" val="343943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05;g45e9e9bfb8_0_12:notes">
            <a:extLst>
              <a:ext uri="{FF2B5EF4-FFF2-40B4-BE49-F238E27FC236}">
                <a16:creationId xmlns:a16="http://schemas.microsoft.com/office/drawing/2014/main" id="{1E8D333B-CE22-4A18-AF25-522C706A8E19}"/>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1267" name="Google Shape;106;g45e9e9bfb8_0_12:notes">
            <a:extLst>
              <a:ext uri="{FF2B5EF4-FFF2-40B4-BE49-F238E27FC236}">
                <a16:creationId xmlns:a16="http://schemas.microsoft.com/office/drawing/2014/main" id="{75500A94-15BC-45F0-810F-C20B3AFC0BD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99992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59620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98402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3;g45e9e9bfb8_0_23:notes">
            <a:extLst>
              <a:ext uri="{FF2B5EF4-FFF2-40B4-BE49-F238E27FC236}">
                <a16:creationId xmlns:a16="http://schemas.microsoft.com/office/drawing/2014/main" id="{1D55EBC4-FBFC-4F0C-B056-E690762AA009}"/>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3315" name="Google Shape;134;g45e9e9bfb8_0_23:notes">
            <a:extLst>
              <a:ext uri="{FF2B5EF4-FFF2-40B4-BE49-F238E27FC236}">
                <a16:creationId xmlns:a16="http://schemas.microsoft.com/office/drawing/2014/main" id="{355E7CD9-D87B-4AF3-9DD2-914ADD620F0E}"/>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29405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50808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07618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04628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95146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22788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13926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998974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3;g45e9e9bfb8_0_23:notes">
            <a:extLst>
              <a:ext uri="{FF2B5EF4-FFF2-40B4-BE49-F238E27FC236}">
                <a16:creationId xmlns:a16="http://schemas.microsoft.com/office/drawing/2014/main" id="{1D55EBC4-FBFC-4F0C-B056-E690762AA009}"/>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3315" name="Google Shape;134;g45e9e9bfb8_0_23:notes">
            <a:extLst>
              <a:ext uri="{FF2B5EF4-FFF2-40B4-BE49-F238E27FC236}">
                <a16:creationId xmlns:a16="http://schemas.microsoft.com/office/drawing/2014/main" id="{355E7CD9-D87B-4AF3-9DD2-914ADD620F0E}"/>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440467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3;g45e9e9bfb8_0_23:notes">
            <a:extLst>
              <a:ext uri="{FF2B5EF4-FFF2-40B4-BE49-F238E27FC236}">
                <a16:creationId xmlns:a16="http://schemas.microsoft.com/office/drawing/2014/main" id="{1D55EBC4-FBFC-4F0C-B056-E690762AA009}"/>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3315" name="Google Shape;134;g45e9e9bfb8_0_23:notes">
            <a:extLst>
              <a:ext uri="{FF2B5EF4-FFF2-40B4-BE49-F238E27FC236}">
                <a16:creationId xmlns:a16="http://schemas.microsoft.com/office/drawing/2014/main" id="{355E7CD9-D87B-4AF3-9DD2-914ADD620F0E}"/>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225050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7;g45e9e9bfb8_0_84:notes">
            <a:extLst>
              <a:ext uri="{FF2B5EF4-FFF2-40B4-BE49-F238E27FC236}">
                <a16:creationId xmlns:a16="http://schemas.microsoft.com/office/drawing/2014/main" id="{A16CE376-CD17-4ECA-93D7-08DC3D18527F}"/>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7411" name="Google Shape;148;g45e9e9bfb8_0_84:notes">
            <a:extLst>
              <a:ext uri="{FF2B5EF4-FFF2-40B4-BE49-F238E27FC236}">
                <a16:creationId xmlns:a16="http://schemas.microsoft.com/office/drawing/2014/main" id="{2703A9A2-EE5A-4D54-96D4-1ACFF99801FD}"/>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65330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7;g45e9e9bfb8_0_84:notes">
            <a:extLst>
              <a:ext uri="{FF2B5EF4-FFF2-40B4-BE49-F238E27FC236}">
                <a16:creationId xmlns:a16="http://schemas.microsoft.com/office/drawing/2014/main" id="{A16CE376-CD17-4ECA-93D7-08DC3D18527F}"/>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7411" name="Google Shape;148;g45e9e9bfb8_0_84:notes">
            <a:extLst>
              <a:ext uri="{FF2B5EF4-FFF2-40B4-BE49-F238E27FC236}">
                <a16:creationId xmlns:a16="http://schemas.microsoft.com/office/drawing/2014/main" id="{2703A9A2-EE5A-4D54-96D4-1ACFF99801FD}"/>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5054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7;g45e9e9bfb8_0_84:notes">
            <a:extLst>
              <a:ext uri="{FF2B5EF4-FFF2-40B4-BE49-F238E27FC236}">
                <a16:creationId xmlns:a16="http://schemas.microsoft.com/office/drawing/2014/main" id="{A16CE376-CD17-4ECA-93D7-08DC3D18527F}"/>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7411" name="Google Shape;148;g45e9e9bfb8_0_84:notes">
            <a:extLst>
              <a:ext uri="{FF2B5EF4-FFF2-40B4-BE49-F238E27FC236}">
                <a16:creationId xmlns:a16="http://schemas.microsoft.com/office/drawing/2014/main" id="{2703A9A2-EE5A-4D54-96D4-1ACFF99801FD}"/>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707462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7;g45e9e9bfb8_0_84:notes">
            <a:extLst>
              <a:ext uri="{FF2B5EF4-FFF2-40B4-BE49-F238E27FC236}">
                <a16:creationId xmlns:a16="http://schemas.microsoft.com/office/drawing/2014/main" id="{A16CE376-CD17-4ECA-93D7-08DC3D18527F}"/>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7411" name="Google Shape;148;g45e9e9bfb8_0_84:notes">
            <a:extLst>
              <a:ext uri="{FF2B5EF4-FFF2-40B4-BE49-F238E27FC236}">
                <a16:creationId xmlns:a16="http://schemas.microsoft.com/office/drawing/2014/main" id="{2703A9A2-EE5A-4D54-96D4-1ACFF99801FD}"/>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66557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54;p12:notes">
            <a:extLst>
              <a:ext uri="{FF2B5EF4-FFF2-40B4-BE49-F238E27FC236}">
                <a16:creationId xmlns:a16="http://schemas.microsoft.com/office/drawing/2014/main" id="{E7E0871B-F763-4333-8E75-4C699F0232E5}"/>
              </a:ext>
            </a:extLst>
          </p:cNvPr>
          <p:cNvSpPr txBox="1">
            <a:spLocks noGrp="1" noChangeArrowheads="1"/>
          </p:cNvSpPr>
          <p:nvPr>
            <p:ph type="body" idx="1"/>
          </p:nvPr>
        </p:nvSpPr>
        <p:spPr/>
        <p:txBody>
          <a:bodyPr/>
          <a:lstStyle/>
          <a:p>
            <a:pPr marL="0" indent="0" eaLnBrk="1" hangingPunct="1">
              <a:buSzPts val="1400"/>
            </a:pPr>
            <a:endParaRPr lang="es-CL" altLang="es-CL" sz="1200">
              <a:latin typeface="Calibri" panose="020F0502020204030204" pitchFamily="34" charset="0"/>
              <a:cs typeface="Calibri" panose="020F0502020204030204" pitchFamily="34" charset="0"/>
              <a:sym typeface="Calibri" panose="020F0502020204030204" pitchFamily="34" charset="0"/>
            </a:endParaRPr>
          </a:p>
        </p:txBody>
      </p:sp>
      <p:sp>
        <p:nvSpPr>
          <p:cNvPr id="37891" name="Google Shape;155;p12:notes">
            <a:extLst>
              <a:ext uri="{FF2B5EF4-FFF2-40B4-BE49-F238E27FC236}">
                <a16:creationId xmlns:a16="http://schemas.microsoft.com/office/drawing/2014/main" id="{8E46964A-ACAA-4CB3-9986-E09DEBB9077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74646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11804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5122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06876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3284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r>
              <a:rPr lang="es-CL" sz="1400" dirty="0">
                <a:solidFill>
                  <a:srgbClr val="000000"/>
                </a:solidFill>
                <a:effectLst/>
                <a:latin typeface="Arial"/>
                <a:ea typeface="Arial"/>
                <a:cs typeface="Arial"/>
                <a:sym typeface="Arial" panose="020B0604020202020204" pitchFamily="34" charset="0"/>
              </a:rPr>
              <a:t>Sobre información del </a:t>
            </a:r>
            <a:r>
              <a:rPr lang="es-CL" sz="1400" b="1" dirty="0">
                <a:solidFill>
                  <a:srgbClr val="000000"/>
                </a:solidFill>
                <a:effectLst/>
                <a:latin typeface="Arial"/>
                <a:ea typeface="Arial"/>
                <a:cs typeface="Arial"/>
                <a:sym typeface="Arial" panose="020B0604020202020204" pitchFamily="34" charset="0"/>
              </a:rPr>
              <a:t>lugar y situación primera vulneración</a:t>
            </a:r>
            <a:r>
              <a:rPr lang="es-CL" sz="1400" dirty="0">
                <a:solidFill>
                  <a:srgbClr val="000000"/>
                </a:solidFill>
                <a:effectLst/>
                <a:latin typeface="Arial"/>
                <a:ea typeface="Arial"/>
                <a:cs typeface="Arial"/>
                <a:sym typeface="Arial" panose="020B0604020202020204" pitchFamily="34" charset="0"/>
              </a:rPr>
              <a:t>, optamos por hacer tres clasificaciones:</a:t>
            </a:r>
          </a:p>
          <a:p>
            <a:endParaRPr lang="es-CL" sz="1400" dirty="0">
              <a:solidFill>
                <a:srgbClr val="000000"/>
              </a:solidFill>
              <a:effectLst/>
              <a:latin typeface="Arial"/>
              <a:ea typeface="Arial"/>
              <a:cs typeface="Arial"/>
              <a:sym typeface="Arial" panose="020B0604020202020204" pitchFamily="34" charset="0"/>
            </a:endParaRPr>
          </a:p>
          <a:p>
            <a:pPr lvl="0"/>
            <a:r>
              <a:rPr lang="es-CL" sz="1400" dirty="0">
                <a:solidFill>
                  <a:srgbClr val="000000"/>
                </a:solidFill>
                <a:effectLst/>
                <a:latin typeface="Arial"/>
                <a:ea typeface="Arial"/>
                <a:cs typeface="Arial"/>
                <a:sym typeface="Arial" panose="020B0604020202020204" pitchFamily="34" charset="0"/>
              </a:rPr>
              <a:t>1) Eventual delito: se  consideran aquellos casos en que el NNA realizó alguna acción que pudiese catalogarse de delito cuando fue interceptado por la autoridad policial ( entre las acciones se consideran estar armando una barricada o tirando elementos a ella o portar algún tipo de arma: molotov, ondas, cuchillos o piedras)</a:t>
            </a:r>
          </a:p>
          <a:p>
            <a:pPr lvl="0"/>
            <a:r>
              <a:rPr lang="es-CL" sz="1400" dirty="0">
                <a:solidFill>
                  <a:srgbClr val="000000"/>
                </a:solidFill>
                <a:effectLst/>
                <a:latin typeface="Arial"/>
                <a:ea typeface="Arial"/>
                <a:cs typeface="Arial"/>
                <a:sym typeface="Arial" panose="020B0604020202020204" pitchFamily="34" charset="0"/>
              </a:rPr>
              <a:t>2) Marcha o manifestaciones: se considera cuando en la descripción de los hechos se explicita que el NNA estaba en un evento de esta naturaleza ( se incluye toma en un establecimiento educacional)</a:t>
            </a:r>
          </a:p>
          <a:p>
            <a:pPr lvl="0"/>
            <a:r>
              <a:rPr lang="es-CL" sz="1400" dirty="0">
                <a:solidFill>
                  <a:srgbClr val="000000"/>
                </a:solidFill>
                <a:effectLst/>
                <a:latin typeface="Arial"/>
                <a:ea typeface="Arial"/>
                <a:cs typeface="Arial"/>
                <a:sym typeface="Arial" panose="020B0604020202020204" pitchFamily="34" charset="0"/>
              </a:rPr>
              <a:t>3) Situaciones cotidianas: se considera que el NNA se encontraba realizando una actividad del día a día cuando fue interceptado por la autoridad policial</a:t>
            </a:r>
          </a:p>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43248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0;g45e9e9bfb8_0_51:notes">
            <a:extLst>
              <a:ext uri="{FF2B5EF4-FFF2-40B4-BE49-F238E27FC236}">
                <a16:creationId xmlns:a16="http://schemas.microsoft.com/office/drawing/2014/main" id="{5386A583-44BE-4525-8D79-17C73E73D0AB}"/>
              </a:ext>
            </a:extLst>
          </p:cNvPr>
          <p:cNvSpPr txBox="1">
            <a:spLocks noGrp="1" noChangeArrowheads="1"/>
          </p:cNvSpPr>
          <p:nvPr>
            <p:ph type="body" idx="1"/>
          </p:nvPr>
        </p:nvSpPr>
        <p:spPr/>
        <p:txBody>
          <a:bodyPr/>
          <a:lstStyle/>
          <a:p>
            <a:r>
              <a:rPr lang="es-CL" sz="1400" dirty="0">
                <a:solidFill>
                  <a:srgbClr val="000000"/>
                </a:solidFill>
                <a:effectLst/>
                <a:latin typeface="Arial"/>
                <a:ea typeface="Arial"/>
                <a:cs typeface="Arial"/>
                <a:sym typeface="Arial" panose="020B0604020202020204" pitchFamily="34" charset="0"/>
              </a:rPr>
              <a:t>Sobre información del </a:t>
            </a:r>
            <a:r>
              <a:rPr lang="es-CL" sz="1400" b="1" dirty="0">
                <a:solidFill>
                  <a:srgbClr val="000000"/>
                </a:solidFill>
                <a:effectLst/>
                <a:latin typeface="Arial"/>
                <a:ea typeface="Arial"/>
                <a:cs typeface="Arial"/>
                <a:sym typeface="Arial" panose="020B0604020202020204" pitchFamily="34" charset="0"/>
              </a:rPr>
              <a:t>lugar y situación primera vulneración</a:t>
            </a:r>
            <a:r>
              <a:rPr lang="es-CL" sz="1400" dirty="0">
                <a:solidFill>
                  <a:srgbClr val="000000"/>
                </a:solidFill>
                <a:effectLst/>
                <a:latin typeface="Arial"/>
                <a:ea typeface="Arial"/>
                <a:cs typeface="Arial"/>
                <a:sym typeface="Arial" panose="020B0604020202020204" pitchFamily="34" charset="0"/>
              </a:rPr>
              <a:t>, optamos por hacer tres clasificaciones:</a:t>
            </a:r>
          </a:p>
          <a:p>
            <a:endParaRPr lang="es-CL" sz="1400" dirty="0">
              <a:solidFill>
                <a:srgbClr val="000000"/>
              </a:solidFill>
              <a:effectLst/>
              <a:latin typeface="Arial"/>
              <a:ea typeface="Arial"/>
              <a:cs typeface="Arial"/>
              <a:sym typeface="Arial" panose="020B0604020202020204" pitchFamily="34" charset="0"/>
            </a:endParaRPr>
          </a:p>
          <a:p>
            <a:pPr lvl="0"/>
            <a:r>
              <a:rPr lang="es-CL" sz="1400" dirty="0">
                <a:solidFill>
                  <a:srgbClr val="000000"/>
                </a:solidFill>
                <a:effectLst/>
                <a:latin typeface="Arial"/>
                <a:ea typeface="Arial"/>
                <a:cs typeface="Arial"/>
                <a:sym typeface="Arial" panose="020B0604020202020204" pitchFamily="34" charset="0"/>
              </a:rPr>
              <a:t>1) Eventual delito: se  consideran aquellos casos en que el NNA realizó alguna acción que pudiese catalogarse de delito cuando fue interceptado por la autoridad policial ( entre las acciones se consideran estar armando una barricada o tirando elementos a ella o portar algún tipo de arma: molotov, ondas, cuchillos o piedras)</a:t>
            </a:r>
          </a:p>
          <a:p>
            <a:pPr lvl="0"/>
            <a:r>
              <a:rPr lang="es-CL" sz="1400" dirty="0">
                <a:solidFill>
                  <a:srgbClr val="000000"/>
                </a:solidFill>
                <a:effectLst/>
                <a:latin typeface="Arial"/>
                <a:ea typeface="Arial"/>
                <a:cs typeface="Arial"/>
                <a:sym typeface="Arial" panose="020B0604020202020204" pitchFamily="34" charset="0"/>
              </a:rPr>
              <a:t>2) Marcha o manifestaciones: se considera cuando en la descripción de los hechos se explicita que el NNA estaba en un evento de esta naturaleza ( se incluye toma en un establecimiento educacional)</a:t>
            </a:r>
          </a:p>
          <a:p>
            <a:pPr lvl="0"/>
            <a:r>
              <a:rPr lang="es-CL" sz="1400" dirty="0">
                <a:solidFill>
                  <a:srgbClr val="000000"/>
                </a:solidFill>
                <a:effectLst/>
                <a:latin typeface="Arial"/>
                <a:ea typeface="Arial"/>
                <a:cs typeface="Arial"/>
                <a:sym typeface="Arial" panose="020B0604020202020204" pitchFamily="34" charset="0"/>
              </a:rPr>
              <a:t>3) Situaciones cotidianas: se considera que el NNA se encontraba realizando una actividad del día a día cuando fue interceptado por la autoridad policial</a:t>
            </a:r>
          </a:p>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5363" name="Google Shape;141;g45e9e9bfb8_0_51:notes">
            <a:extLst>
              <a:ext uri="{FF2B5EF4-FFF2-40B4-BE49-F238E27FC236}">
                <a16:creationId xmlns:a16="http://schemas.microsoft.com/office/drawing/2014/main" id="{F586E5A9-BF8A-4DA8-B8CA-2CCFF8606BE3}"/>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738558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4" name="Google Shape;16;p2">
            <a:extLst>
              <a:ext uri="{FF2B5EF4-FFF2-40B4-BE49-F238E27FC236}">
                <a16:creationId xmlns:a16="http://schemas.microsoft.com/office/drawing/2014/main" id="{BA227FB3-AF2D-415F-82AD-A3C2F5422DE3}"/>
              </a:ext>
            </a:extLst>
          </p:cNvPr>
          <p:cNvSpPr/>
          <p:nvPr/>
        </p:nvSpPr>
        <p:spPr>
          <a:xfrm>
            <a:off x="0" y="1997075"/>
            <a:ext cx="2706688" cy="29749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sp>
        <p:nvSpPr>
          <p:cNvPr id="5" name="Google Shape;17;p2">
            <a:extLst>
              <a:ext uri="{FF2B5EF4-FFF2-40B4-BE49-F238E27FC236}">
                <a16:creationId xmlns:a16="http://schemas.microsoft.com/office/drawing/2014/main" id="{C81701D6-07A7-4A20-BF63-112778116F1F}"/>
              </a:ext>
            </a:extLst>
          </p:cNvPr>
          <p:cNvSpPr/>
          <p:nvPr/>
        </p:nvSpPr>
        <p:spPr>
          <a:xfrm>
            <a:off x="2706688" y="1997075"/>
            <a:ext cx="9485312" cy="2974975"/>
          </a:xfrm>
          <a:prstGeom prst="rect">
            <a:avLst/>
          </a:prstGeom>
          <a:solidFill>
            <a:srgbClr val="EC7F07"/>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6" name="Google Shape;20;p2">
            <a:extLst>
              <a:ext uri="{FF2B5EF4-FFF2-40B4-BE49-F238E27FC236}">
                <a16:creationId xmlns:a16="http://schemas.microsoft.com/office/drawing/2014/main" id="{9C414D07-61FE-46B4-B48A-FE5702E1E93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543175"/>
            <a:ext cx="18938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21;p2">
            <a:extLst>
              <a:ext uri="{FF2B5EF4-FFF2-40B4-BE49-F238E27FC236}">
                <a16:creationId xmlns:a16="http://schemas.microsoft.com/office/drawing/2014/main" id="{CC4C850E-1B07-4D6B-8070-B9DF1ABD824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18;p2"/>
          <p:cNvSpPr txBox="1">
            <a:spLocks noGrp="1"/>
          </p:cNvSpPr>
          <p:nvPr>
            <p:ph type="ctrTitle"/>
          </p:nvPr>
        </p:nvSpPr>
        <p:spPr>
          <a:xfrm>
            <a:off x="2912098" y="2413000"/>
            <a:ext cx="8365501" cy="2170544"/>
          </a:xfrm>
          <a:prstGeom prst="rect">
            <a:avLst/>
          </a:prstGeom>
          <a:noFill/>
          <a:ln>
            <a:noFill/>
          </a:ln>
        </p:spPr>
        <p:txBody>
          <a:bodyPr/>
          <a:lstStyle>
            <a:lvl1pPr lvl="0" algn="l">
              <a:lnSpc>
                <a:spcPct val="90000"/>
              </a:lnSpc>
              <a:spcBef>
                <a:spcPts val="0"/>
              </a:spcBef>
              <a:spcAft>
                <a:spcPts val="0"/>
              </a:spcAft>
              <a:buClr>
                <a:schemeClr val="lt1"/>
              </a:buClr>
              <a:buSzPts val="4800"/>
              <a:buFont typeface="Calibri"/>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912027" y="5022274"/>
            <a:ext cx="7782805" cy="1469048"/>
          </a:xfrm>
          <a:prstGeom prst="rect">
            <a:avLst/>
          </a:prstGeom>
          <a:noFill/>
          <a:ln>
            <a:noFill/>
          </a:ln>
        </p:spPr>
        <p:txBody>
          <a:bodyPr/>
          <a:lstStyle>
            <a:lvl1pPr lvl="0" algn="l">
              <a:lnSpc>
                <a:spcPct val="90000"/>
              </a:lnSpc>
              <a:spcBef>
                <a:spcPts val="672"/>
              </a:spcBef>
              <a:spcAft>
                <a:spcPts val="0"/>
              </a:spcAft>
              <a:buClr>
                <a:srgbClr val="524539"/>
              </a:buClr>
              <a:buSzPts val="3360"/>
              <a:buNone/>
              <a:defRPr sz="3359">
                <a:solidFill>
                  <a:srgbClr val="524539"/>
                </a:solidFill>
              </a:defRPr>
            </a:lvl1pPr>
            <a:lvl2pPr lvl="1" algn="ctr">
              <a:spcBef>
                <a:spcPts val="672"/>
              </a:spcBef>
              <a:spcAft>
                <a:spcPts val="0"/>
              </a:spcAft>
              <a:buClr>
                <a:srgbClr val="888888"/>
              </a:buClr>
              <a:buSzPts val="3360"/>
              <a:buNone/>
              <a:defRPr>
                <a:solidFill>
                  <a:srgbClr val="888888"/>
                </a:solidFill>
              </a:defRPr>
            </a:lvl2pPr>
            <a:lvl3pPr lvl="2" algn="ctr">
              <a:spcBef>
                <a:spcPts val="576"/>
              </a:spcBef>
              <a:spcAft>
                <a:spcPts val="0"/>
              </a:spcAft>
              <a:buClr>
                <a:srgbClr val="888888"/>
              </a:buClr>
              <a:buSzPts val="2880"/>
              <a:buNone/>
              <a:defRPr>
                <a:solidFill>
                  <a:srgbClr val="888888"/>
                </a:solidFill>
              </a:defRPr>
            </a:lvl3pPr>
            <a:lvl4pPr lvl="3" algn="ctr">
              <a:spcBef>
                <a:spcPts val="480"/>
              </a:spcBef>
              <a:spcAft>
                <a:spcPts val="0"/>
              </a:spcAft>
              <a:buClr>
                <a:srgbClr val="888888"/>
              </a:buClr>
              <a:buSzPts val="2400"/>
              <a:buNone/>
              <a:defRPr>
                <a:solidFill>
                  <a:srgbClr val="888888"/>
                </a:solidFill>
              </a:defRPr>
            </a:lvl4pPr>
            <a:lvl5pPr lvl="4" algn="ctr">
              <a:spcBef>
                <a:spcPts val="480"/>
              </a:spcBef>
              <a:spcAft>
                <a:spcPts val="0"/>
              </a:spcAft>
              <a:buClr>
                <a:srgbClr val="888888"/>
              </a:buClr>
              <a:buSzPts val="2400"/>
              <a:buNone/>
              <a:defRPr>
                <a:solidFill>
                  <a:srgbClr val="888888"/>
                </a:solidFill>
              </a:defRPr>
            </a:lvl5pPr>
            <a:lvl6pPr lvl="5" algn="ctr">
              <a:spcBef>
                <a:spcPts val="480"/>
              </a:spcBef>
              <a:spcAft>
                <a:spcPts val="0"/>
              </a:spcAft>
              <a:buClr>
                <a:srgbClr val="888888"/>
              </a:buClr>
              <a:buSzPts val="2400"/>
              <a:buNone/>
              <a:defRPr>
                <a:solidFill>
                  <a:srgbClr val="888888"/>
                </a:solidFill>
              </a:defRPr>
            </a:lvl6pPr>
            <a:lvl7pPr lvl="6" algn="ctr">
              <a:spcBef>
                <a:spcPts val="480"/>
              </a:spcBef>
              <a:spcAft>
                <a:spcPts val="0"/>
              </a:spcAft>
              <a:buClr>
                <a:srgbClr val="888888"/>
              </a:buClr>
              <a:buSzPts val="2400"/>
              <a:buNone/>
              <a:defRPr>
                <a:solidFill>
                  <a:srgbClr val="888888"/>
                </a:solidFill>
              </a:defRPr>
            </a:lvl7pPr>
            <a:lvl8pPr lvl="7" algn="ctr">
              <a:spcBef>
                <a:spcPts val="480"/>
              </a:spcBef>
              <a:spcAft>
                <a:spcPts val="0"/>
              </a:spcAft>
              <a:buClr>
                <a:srgbClr val="888888"/>
              </a:buClr>
              <a:buSzPts val="2400"/>
              <a:buNone/>
              <a:defRPr>
                <a:solidFill>
                  <a:srgbClr val="888888"/>
                </a:solidFill>
              </a:defRPr>
            </a:lvl8pPr>
            <a:lvl9pPr lvl="8" algn="ctr">
              <a:spcBef>
                <a:spcPts val="480"/>
              </a:spcBef>
              <a:spcAft>
                <a:spcPts val="0"/>
              </a:spcAft>
              <a:buClr>
                <a:srgbClr val="888888"/>
              </a:buClr>
              <a:buSzPts val="2400"/>
              <a:buNone/>
              <a:defRPr>
                <a:solidFill>
                  <a:srgbClr val="888888"/>
                </a:solidFill>
              </a:defRPr>
            </a:lvl9pPr>
          </a:lstStyle>
          <a:p>
            <a:endParaRPr/>
          </a:p>
        </p:txBody>
      </p:sp>
    </p:spTree>
    <p:extLst>
      <p:ext uri="{BB962C8B-B14F-4D97-AF65-F5344CB8AC3E}">
        <p14:creationId xmlns:p14="http://schemas.microsoft.com/office/powerpoint/2010/main" val="275320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74"/>
        <p:cNvGrpSpPr/>
        <p:nvPr/>
      </p:nvGrpSpPr>
      <p:grpSpPr>
        <a:xfrm>
          <a:off x="0" y="0"/>
          <a:ext cx="0" cy="0"/>
          <a:chOff x="0" y="0"/>
          <a:chExt cx="0" cy="0"/>
        </a:xfrm>
      </p:grpSpPr>
      <p:sp>
        <p:nvSpPr>
          <p:cNvPr id="2" name="Google Shape;12;p1">
            <a:extLst>
              <a:ext uri="{FF2B5EF4-FFF2-40B4-BE49-F238E27FC236}">
                <a16:creationId xmlns:a16="http://schemas.microsoft.com/office/drawing/2014/main" id="{CD1137DE-76B3-4C54-BDF5-781AC324D7BB}"/>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9B75CF39-DB60-4BEA-88A5-AF4AAAB27975}"/>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074727B9-932D-446F-A121-D917E6F0BAF2}"/>
              </a:ext>
            </a:extLst>
          </p:cNvPr>
          <p:cNvSpPr txBox="1">
            <a:spLocks noGrp="1"/>
          </p:cNvSpPr>
          <p:nvPr>
            <p:ph type="sldNum" idx="13"/>
          </p:nvPr>
        </p:nvSpPr>
        <p:spPr>
          <a:ln/>
        </p:spPr>
        <p:txBody>
          <a:bodyPr/>
          <a:lstStyle>
            <a:lvl1pPr>
              <a:defRPr/>
            </a:lvl1pPr>
          </a:lstStyle>
          <a:p>
            <a:pPr>
              <a:defRPr/>
            </a:pPr>
            <a:fld id="{9E0DA7EF-B5A7-40D8-81E0-577116AFF68D}" type="slidenum">
              <a:rPr lang="en-US"/>
              <a:pPr>
                <a:defRPr/>
              </a:pPr>
              <a:t>‹Nº›</a:t>
            </a:fld>
            <a:endParaRPr/>
          </a:p>
        </p:txBody>
      </p:sp>
    </p:spTree>
    <p:extLst>
      <p:ext uri="{BB962C8B-B14F-4D97-AF65-F5344CB8AC3E}">
        <p14:creationId xmlns:p14="http://schemas.microsoft.com/office/powerpoint/2010/main" val="19884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609605" y="273051"/>
            <a:ext cx="4011084" cy="1162051"/>
          </a:xfrm>
          <a:prstGeom prst="rect">
            <a:avLst/>
          </a:prstGeom>
          <a:noFill/>
          <a:ln>
            <a:noFill/>
          </a:ln>
        </p:spPr>
        <p:txBody>
          <a:bodyPr anchor="b"/>
          <a:lstStyle>
            <a:lvl1pPr lvl="0" algn="l">
              <a:spcBef>
                <a:spcPts val="0"/>
              </a:spcBef>
              <a:spcAft>
                <a:spcPts val="0"/>
              </a:spcAft>
              <a:buClr>
                <a:schemeClr val="dk1"/>
              </a:buClr>
              <a:buSzPts val="2400"/>
              <a:buFont typeface="Calibri"/>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4766733" y="273052"/>
            <a:ext cx="6815667" cy="5853113"/>
          </a:xfrm>
          <a:prstGeom prst="rect">
            <a:avLst/>
          </a:prstGeom>
          <a:noFill/>
          <a:ln>
            <a:noFill/>
          </a:ln>
        </p:spPr>
        <p:txBody>
          <a:bodyPr/>
          <a:lstStyle>
            <a:lvl1pPr marL="457200" lvl="0" indent="-472440" algn="l">
              <a:spcBef>
                <a:spcPts val="768"/>
              </a:spcBef>
              <a:spcAft>
                <a:spcPts val="0"/>
              </a:spcAft>
              <a:buClr>
                <a:schemeClr val="dk1"/>
              </a:buClr>
              <a:buSzPts val="3840"/>
              <a:buChar char="•"/>
              <a:defRPr sz="3840"/>
            </a:lvl1pPr>
            <a:lvl2pPr marL="914400" lvl="1" indent="-441960" algn="l">
              <a:spcBef>
                <a:spcPts val="672"/>
              </a:spcBef>
              <a:spcAft>
                <a:spcPts val="0"/>
              </a:spcAft>
              <a:buClr>
                <a:schemeClr val="dk1"/>
              </a:buClr>
              <a:buSzPts val="3360"/>
              <a:buChar char="–"/>
              <a:defRPr sz="3359"/>
            </a:lvl2pPr>
            <a:lvl3pPr marL="1371600" lvl="2" indent="-411480" algn="l">
              <a:spcBef>
                <a:spcPts val="576"/>
              </a:spcBef>
              <a:spcAft>
                <a:spcPts val="0"/>
              </a:spcAft>
              <a:buClr>
                <a:schemeClr val="dk1"/>
              </a:buClr>
              <a:buSzPts val="2880"/>
              <a:buChar char="•"/>
              <a:defRPr sz="2880"/>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81" name="Google Shape;81;p13"/>
          <p:cNvSpPr txBox="1">
            <a:spLocks noGrp="1"/>
          </p:cNvSpPr>
          <p:nvPr>
            <p:ph type="body" idx="2"/>
          </p:nvPr>
        </p:nvSpPr>
        <p:spPr>
          <a:xfrm>
            <a:off x="609605" y="1435102"/>
            <a:ext cx="4011084" cy="4691063"/>
          </a:xfrm>
          <a:prstGeom prst="rect">
            <a:avLst/>
          </a:prstGeom>
          <a:noFill/>
          <a:ln>
            <a:noFill/>
          </a:ln>
        </p:spPr>
        <p:txBody>
          <a:bodyPr/>
          <a:lstStyle>
            <a:lvl1pPr marL="457200" lvl="0" indent="-228600" algn="l">
              <a:spcBef>
                <a:spcPts val="336"/>
              </a:spcBef>
              <a:spcAft>
                <a:spcPts val="0"/>
              </a:spcAft>
              <a:buClr>
                <a:schemeClr val="dk1"/>
              </a:buClr>
              <a:buSzPts val="1680"/>
              <a:buNone/>
              <a:defRPr sz="1679"/>
            </a:lvl1pPr>
            <a:lvl2pPr marL="914400" lvl="1" indent="-228600" algn="l">
              <a:spcBef>
                <a:spcPts val="288"/>
              </a:spcBef>
              <a:spcAft>
                <a:spcPts val="0"/>
              </a:spcAft>
              <a:buClr>
                <a:schemeClr val="dk1"/>
              </a:buClr>
              <a:buSzPts val="1440"/>
              <a:buNone/>
              <a:defRPr sz="1440"/>
            </a:lvl2pPr>
            <a:lvl3pPr marL="1371600" lvl="2" indent="-228600" algn="l">
              <a:spcBef>
                <a:spcPts val="240"/>
              </a:spcBef>
              <a:spcAft>
                <a:spcPts val="0"/>
              </a:spcAft>
              <a:buClr>
                <a:schemeClr val="dk1"/>
              </a:buClr>
              <a:buSzPts val="1200"/>
              <a:buNone/>
              <a:defRPr sz="1200"/>
            </a:lvl3pPr>
            <a:lvl4pPr marL="1828800" lvl="3" indent="-228600" algn="l">
              <a:spcBef>
                <a:spcPts val="216"/>
              </a:spcBef>
              <a:spcAft>
                <a:spcPts val="0"/>
              </a:spcAft>
              <a:buClr>
                <a:schemeClr val="dk1"/>
              </a:buClr>
              <a:buSzPts val="1080"/>
              <a:buNone/>
              <a:defRPr sz="1080"/>
            </a:lvl4pPr>
            <a:lvl5pPr marL="2286000" lvl="4" indent="-228600" algn="l">
              <a:spcBef>
                <a:spcPts val="216"/>
              </a:spcBef>
              <a:spcAft>
                <a:spcPts val="0"/>
              </a:spcAft>
              <a:buClr>
                <a:schemeClr val="dk1"/>
              </a:buClr>
              <a:buSzPts val="1080"/>
              <a:buNone/>
              <a:defRPr sz="1080"/>
            </a:lvl5pPr>
            <a:lvl6pPr marL="2743200" lvl="5" indent="-228600" algn="l">
              <a:spcBef>
                <a:spcPts val="216"/>
              </a:spcBef>
              <a:spcAft>
                <a:spcPts val="0"/>
              </a:spcAft>
              <a:buClr>
                <a:schemeClr val="dk1"/>
              </a:buClr>
              <a:buSzPts val="1080"/>
              <a:buNone/>
              <a:defRPr sz="1080"/>
            </a:lvl6pPr>
            <a:lvl7pPr marL="3200400" lvl="6" indent="-228600" algn="l">
              <a:spcBef>
                <a:spcPts val="216"/>
              </a:spcBef>
              <a:spcAft>
                <a:spcPts val="0"/>
              </a:spcAft>
              <a:buClr>
                <a:schemeClr val="dk1"/>
              </a:buClr>
              <a:buSzPts val="1080"/>
              <a:buNone/>
              <a:defRPr sz="1080"/>
            </a:lvl7pPr>
            <a:lvl8pPr marL="3657600" lvl="7" indent="-228600" algn="l">
              <a:spcBef>
                <a:spcPts val="216"/>
              </a:spcBef>
              <a:spcAft>
                <a:spcPts val="0"/>
              </a:spcAft>
              <a:buClr>
                <a:schemeClr val="dk1"/>
              </a:buClr>
              <a:buSzPts val="1080"/>
              <a:buNone/>
              <a:defRPr sz="1080"/>
            </a:lvl8pPr>
            <a:lvl9pPr marL="4114800" lvl="8" indent="-228600" algn="l">
              <a:spcBef>
                <a:spcPts val="216"/>
              </a:spcBef>
              <a:spcAft>
                <a:spcPts val="0"/>
              </a:spcAft>
              <a:buClr>
                <a:schemeClr val="dk1"/>
              </a:buClr>
              <a:buSzPts val="1080"/>
              <a:buNone/>
              <a:defRPr sz="1080"/>
            </a:lvl9pPr>
          </a:lstStyle>
          <a:p>
            <a:endParaRPr/>
          </a:p>
        </p:txBody>
      </p:sp>
      <p:sp>
        <p:nvSpPr>
          <p:cNvPr id="5" name="Google Shape;12;p1">
            <a:extLst>
              <a:ext uri="{FF2B5EF4-FFF2-40B4-BE49-F238E27FC236}">
                <a16:creationId xmlns:a16="http://schemas.microsoft.com/office/drawing/2014/main" id="{C28B623B-D405-4A6E-BFD1-49017CD2F4A7}"/>
              </a:ext>
            </a:extLst>
          </p:cNvPr>
          <p:cNvSpPr txBox="1">
            <a:spLocks noGrp="1"/>
          </p:cNvSpPr>
          <p:nvPr>
            <p:ph type="dt" idx="11"/>
          </p:nvPr>
        </p:nvSpPr>
        <p:spPr>
          <a:ln/>
        </p:spPr>
        <p:txBody>
          <a:bodyPr/>
          <a:lstStyle>
            <a:lvl1pPr>
              <a:defRPr/>
            </a:lvl1pPr>
          </a:lstStyle>
          <a:p>
            <a:pPr>
              <a:defRPr/>
            </a:pPr>
            <a:endParaRPr/>
          </a:p>
        </p:txBody>
      </p:sp>
      <p:sp>
        <p:nvSpPr>
          <p:cNvPr id="6" name="Google Shape;13;p1">
            <a:extLst>
              <a:ext uri="{FF2B5EF4-FFF2-40B4-BE49-F238E27FC236}">
                <a16:creationId xmlns:a16="http://schemas.microsoft.com/office/drawing/2014/main" id="{1AA01880-0FCB-4A3D-9C2F-A105C89D9355}"/>
              </a:ext>
            </a:extLst>
          </p:cNvPr>
          <p:cNvSpPr txBox="1">
            <a:spLocks noGrp="1"/>
          </p:cNvSpPr>
          <p:nvPr>
            <p:ph type="ftr" idx="12"/>
          </p:nvPr>
        </p:nvSpPr>
        <p:spPr>
          <a:ln/>
        </p:spPr>
        <p:txBody>
          <a:bodyPr/>
          <a:lstStyle>
            <a:lvl1pPr>
              <a:defRPr/>
            </a:lvl1pPr>
          </a:lstStyle>
          <a:p>
            <a:pPr>
              <a:defRPr/>
            </a:pPr>
            <a:endParaRPr/>
          </a:p>
        </p:txBody>
      </p:sp>
      <p:sp>
        <p:nvSpPr>
          <p:cNvPr id="7" name="Google Shape;14;p1">
            <a:extLst>
              <a:ext uri="{FF2B5EF4-FFF2-40B4-BE49-F238E27FC236}">
                <a16:creationId xmlns:a16="http://schemas.microsoft.com/office/drawing/2014/main" id="{C5E5CEEC-0E0D-446E-9264-F675CA4B3390}"/>
              </a:ext>
            </a:extLst>
          </p:cNvPr>
          <p:cNvSpPr txBox="1">
            <a:spLocks noGrp="1"/>
          </p:cNvSpPr>
          <p:nvPr>
            <p:ph type="sldNum" idx="13"/>
          </p:nvPr>
        </p:nvSpPr>
        <p:spPr>
          <a:ln/>
        </p:spPr>
        <p:txBody>
          <a:bodyPr/>
          <a:lstStyle>
            <a:lvl1pPr>
              <a:defRPr/>
            </a:lvl1pPr>
          </a:lstStyle>
          <a:p>
            <a:pPr>
              <a:defRPr/>
            </a:pPr>
            <a:fld id="{65C3606C-5DF5-4FE7-814F-CB66E55F8D8E}" type="slidenum">
              <a:rPr lang="en-US"/>
              <a:pPr>
                <a:defRPr/>
              </a:pPr>
              <a:t>‹Nº›</a:t>
            </a:fld>
            <a:endParaRPr/>
          </a:p>
        </p:txBody>
      </p:sp>
    </p:spTree>
    <p:extLst>
      <p:ext uri="{BB962C8B-B14F-4D97-AF65-F5344CB8AC3E}">
        <p14:creationId xmlns:p14="http://schemas.microsoft.com/office/powerpoint/2010/main" val="3552406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389717" y="4800600"/>
            <a:ext cx="7315200" cy="566738"/>
          </a:xfrm>
          <a:prstGeom prst="rect">
            <a:avLst/>
          </a:prstGeom>
          <a:noFill/>
          <a:ln>
            <a:noFill/>
          </a:ln>
        </p:spPr>
        <p:txBody>
          <a:bodyPr anchor="b"/>
          <a:lstStyle>
            <a:lvl1pPr lvl="0" algn="l">
              <a:spcBef>
                <a:spcPts val="0"/>
              </a:spcBef>
              <a:spcAft>
                <a:spcPts val="0"/>
              </a:spcAft>
              <a:buClr>
                <a:schemeClr val="dk1"/>
              </a:buClr>
              <a:buSzPts val="2400"/>
              <a:buFont typeface="Calibri"/>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a:spLocks noGrp="1"/>
          </p:cNvSpPr>
          <p:nvPr>
            <p:ph type="pic" idx="2"/>
          </p:nvPr>
        </p:nvSpPr>
        <p:spPr>
          <a:xfrm>
            <a:off x="2389717" y="612775"/>
            <a:ext cx="7315200" cy="4114800"/>
          </a:xfrm>
          <a:prstGeom prst="rect">
            <a:avLst/>
          </a:prstGeom>
          <a:noFill/>
          <a:ln>
            <a:noFill/>
          </a:ln>
        </p:spPr>
        <p:txBody>
          <a:bodyPr/>
          <a:lstStyle>
            <a:lvl1pPr marR="0" lvl="0" algn="l" rtl="0">
              <a:spcBef>
                <a:spcPts val="768"/>
              </a:spcBef>
              <a:spcAft>
                <a:spcPts val="0"/>
              </a:spcAft>
              <a:buClr>
                <a:schemeClr val="dk1"/>
              </a:buClr>
              <a:buSzPts val="3840"/>
              <a:buFont typeface="Arial"/>
              <a:buNone/>
              <a:defRPr sz="3840" b="0" i="0" u="none" strike="noStrike" cap="none">
                <a:solidFill>
                  <a:schemeClr val="dk1"/>
                </a:solidFill>
                <a:latin typeface="Calibri"/>
                <a:ea typeface="Calibri"/>
                <a:cs typeface="Calibri"/>
                <a:sym typeface="Calibri"/>
              </a:defRPr>
            </a:lvl1pPr>
            <a:lvl2pPr marR="0" lvl="1" algn="l" rtl="0">
              <a:spcBef>
                <a:spcPts val="672"/>
              </a:spcBef>
              <a:spcAft>
                <a:spcPts val="0"/>
              </a:spcAft>
              <a:buClr>
                <a:schemeClr val="dk1"/>
              </a:buClr>
              <a:buSzPts val="3360"/>
              <a:buFont typeface="Arial"/>
              <a:buNone/>
              <a:defRPr sz="3359" b="0" i="0" u="none" strike="noStrike" cap="none">
                <a:solidFill>
                  <a:schemeClr val="dk1"/>
                </a:solidFill>
                <a:latin typeface="Calibri"/>
                <a:ea typeface="Calibri"/>
                <a:cs typeface="Calibri"/>
                <a:sym typeface="Calibri"/>
              </a:defRPr>
            </a:lvl2pPr>
            <a:lvl3pPr marR="0" lvl="2" algn="l" rtl="0">
              <a:spcBef>
                <a:spcPts val="576"/>
              </a:spcBef>
              <a:spcAft>
                <a:spcPts val="0"/>
              </a:spcAft>
              <a:buClr>
                <a:schemeClr val="dk1"/>
              </a:buClr>
              <a:buSzPts val="2880"/>
              <a:buFont typeface="Arial"/>
              <a:buNone/>
              <a:defRPr sz="2880" b="0" i="0" u="none" strike="noStrike" cap="none">
                <a:solidFill>
                  <a:schemeClr val="dk1"/>
                </a:solidFill>
                <a:latin typeface="Calibri"/>
                <a:ea typeface="Calibri"/>
                <a:cs typeface="Calibri"/>
                <a:sym typeface="Calibri"/>
              </a:defRPr>
            </a:lvl3pPr>
            <a:lvl4pPr marR="0" lvl="3"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4pPr>
            <a:lvl5pPr marR="0" lvl="4"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88" name="Google Shape;88;p14"/>
          <p:cNvSpPr txBox="1">
            <a:spLocks noGrp="1"/>
          </p:cNvSpPr>
          <p:nvPr>
            <p:ph type="body" idx="1"/>
          </p:nvPr>
        </p:nvSpPr>
        <p:spPr>
          <a:xfrm>
            <a:off x="2389717" y="5367338"/>
            <a:ext cx="7315200" cy="804862"/>
          </a:xfrm>
          <a:prstGeom prst="rect">
            <a:avLst/>
          </a:prstGeom>
          <a:noFill/>
          <a:ln>
            <a:noFill/>
          </a:ln>
        </p:spPr>
        <p:txBody>
          <a:bodyPr/>
          <a:lstStyle>
            <a:lvl1pPr marL="457200" lvl="0" indent="-228600" algn="l">
              <a:spcBef>
                <a:spcPts val="336"/>
              </a:spcBef>
              <a:spcAft>
                <a:spcPts val="0"/>
              </a:spcAft>
              <a:buClr>
                <a:schemeClr val="dk1"/>
              </a:buClr>
              <a:buSzPts val="1680"/>
              <a:buNone/>
              <a:defRPr sz="1679"/>
            </a:lvl1pPr>
            <a:lvl2pPr marL="914400" lvl="1" indent="-228600" algn="l">
              <a:spcBef>
                <a:spcPts val="288"/>
              </a:spcBef>
              <a:spcAft>
                <a:spcPts val="0"/>
              </a:spcAft>
              <a:buClr>
                <a:schemeClr val="dk1"/>
              </a:buClr>
              <a:buSzPts val="1440"/>
              <a:buNone/>
              <a:defRPr sz="1440"/>
            </a:lvl2pPr>
            <a:lvl3pPr marL="1371600" lvl="2" indent="-228600" algn="l">
              <a:spcBef>
                <a:spcPts val="240"/>
              </a:spcBef>
              <a:spcAft>
                <a:spcPts val="0"/>
              </a:spcAft>
              <a:buClr>
                <a:schemeClr val="dk1"/>
              </a:buClr>
              <a:buSzPts val="1200"/>
              <a:buNone/>
              <a:defRPr sz="1200"/>
            </a:lvl3pPr>
            <a:lvl4pPr marL="1828800" lvl="3" indent="-228600" algn="l">
              <a:spcBef>
                <a:spcPts val="216"/>
              </a:spcBef>
              <a:spcAft>
                <a:spcPts val="0"/>
              </a:spcAft>
              <a:buClr>
                <a:schemeClr val="dk1"/>
              </a:buClr>
              <a:buSzPts val="1080"/>
              <a:buNone/>
              <a:defRPr sz="1080"/>
            </a:lvl4pPr>
            <a:lvl5pPr marL="2286000" lvl="4" indent="-228600" algn="l">
              <a:spcBef>
                <a:spcPts val="216"/>
              </a:spcBef>
              <a:spcAft>
                <a:spcPts val="0"/>
              </a:spcAft>
              <a:buClr>
                <a:schemeClr val="dk1"/>
              </a:buClr>
              <a:buSzPts val="1080"/>
              <a:buNone/>
              <a:defRPr sz="1080"/>
            </a:lvl5pPr>
            <a:lvl6pPr marL="2743200" lvl="5" indent="-228600" algn="l">
              <a:spcBef>
                <a:spcPts val="216"/>
              </a:spcBef>
              <a:spcAft>
                <a:spcPts val="0"/>
              </a:spcAft>
              <a:buClr>
                <a:schemeClr val="dk1"/>
              </a:buClr>
              <a:buSzPts val="1080"/>
              <a:buNone/>
              <a:defRPr sz="1080"/>
            </a:lvl6pPr>
            <a:lvl7pPr marL="3200400" lvl="6" indent="-228600" algn="l">
              <a:spcBef>
                <a:spcPts val="216"/>
              </a:spcBef>
              <a:spcAft>
                <a:spcPts val="0"/>
              </a:spcAft>
              <a:buClr>
                <a:schemeClr val="dk1"/>
              </a:buClr>
              <a:buSzPts val="1080"/>
              <a:buNone/>
              <a:defRPr sz="1080"/>
            </a:lvl7pPr>
            <a:lvl8pPr marL="3657600" lvl="7" indent="-228600" algn="l">
              <a:spcBef>
                <a:spcPts val="216"/>
              </a:spcBef>
              <a:spcAft>
                <a:spcPts val="0"/>
              </a:spcAft>
              <a:buClr>
                <a:schemeClr val="dk1"/>
              </a:buClr>
              <a:buSzPts val="1080"/>
              <a:buNone/>
              <a:defRPr sz="1080"/>
            </a:lvl8pPr>
            <a:lvl9pPr marL="4114800" lvl="8" indent="-228600" algn="l">
              <a:spcBef>
                <a:spcPts val="216"/>
              </a:spcBef>
              <a:spcAft>
                <a:spcPts val="0"/>
              </a:spcAft>
              <a:buClr>
                <a:schemeClr val="dk1"/>
              </a:buClr>
              <a:buSzPts val="1080"/>
              <a:buNone/>
              <a:defRPr sz="1080"/>
            </a:lvl9pPr>
          </a:lstStyle>
          <a:p>
            <a:endParaRPr/>
          </a:p>
        </p:txBody>
      </p:sp>
      <p:sp>
        <p:nvSpPr>
          <p:cNvPr id="5" name="Google Shape;12;p1">
            <a:extLst>
              <a:ext uri="{FF2B5EF4-FFF2-40B4-BE49-F238E27FC236}">
                <a16:creationId xmlns:a16="http://schemas.microsoft.com/office/drawing/2014/main" id="{5556633C-D248-4E33-8BD2-C04C7E5C7F10}"/>
              </a:ext>
            </a:extLst>
          </p:cNvPr>
          <p:cNvSpPr txBox="1">
            <a:spLocks noGrp="1"/>
          </p:cNvSpPr>
          <p:nvPr>
            <p:ph type="dt" idx="11"/>
          </p:nvPr>
        </p:nvSpPr>
        <p:spPr>
          <a:ln/>
        </p:spPr>
        <p:txBody>
          <a:bodyPr/>
          <a:lstStyle>
            <a:lvl1pPr>
              <a:defRPr/>
            </a:lvl1pPr>
          </a:lstStyle>
          <a:p>
            <a:pPr>
              <a:defRPr/>
            </a:pPr>
            <a:endParaRPr/>
          </a:p>
        </p:txBody>
      </p:sp>
      <p:sp>
        <p:nvSpPr>
          <p:cNvPr id="6" name="Google Shape;13;p1">
            <a:extLst>
              <a:ext uri="{FF2B5EF4-FFF2-40B4-BE49-F238E27FC236}">
                <a16:creationId xmlns:a16="http://schemas.microsoft.com/office/drawing/2014/main" id="{98A8BFF9-172E-455F-8978-773F9ABCE077}"/>
              </a:ext>
            </a:extLst>
          </p:cNvPr>
          <p:cNvSpPr txBox="1">
            <a:spLocks noGrp="1"/>
          </p:cNvSpPr>
          <p:nvPr>
            <p:ph type="ftr" idx="12"/>
          </p:nvPr>
        </p:nvSpPr>
        <p:spPr>
          <a:ln/>
        </p:spPr>
        <p:txBody>
          <a:bodyPr/>
          <a:lstStyle>
            <a:lvl1pPr>
              <a:defRPr/>
            </a:lvl1pPr>
          </a:lstStyle>
          <a:p>
            <a:pPr>
              <a:defRPr/>
            </a:pPr>
            <a:endParaRPr/>
          </a:p>
        </p:txBody>
      </p:sp>
      <p:sp>
        <p:nvSpPr>
          <p:cNvPr id="7" name="Google Shape;14;p1">
            <a:extLst>
              <a:ext uri="{FF2B5EF4-FFF2-40B4-BE49-F238E27FC236}">
                <a16:creationId xmlns:a16="http://schemas.microsoft.com/office/drawing/2014/main" id="{2A601690-7DC6-4B06-9309-4F46D5178150}"/>
              </a:ext>
            </a:extLst>
          </p:cNvPr>
          <p:cNvSpPr txBox="1">
            <a:spLocks noGrp="1"/>
          </p:cNvSpPr>
          <p:nvPr>
            <p:ph type="sldNum" idx="13"/>
          </p:nvPr>
        </p:nvSpPr>
        <p:spPr>
          <a:ln/>
        </p:spPr>
        <p:txBody>
          <a:bodyPr/>
          <a:lstStyle>
            <a:lvl1pPr>
              <a:defRPr/>
            </a:lvl1pPr>
          </a:lstStyle>
          <a:p>
            <a:pPr>
              <a:defRPr/>
            </a:pPr>
            <a:fld id="{8BF8A5D9-6ED6-4A6C-9F02-2D493925AF06}" type="slidenum">
              <a:rPr lang="en-US"/>
              <a:pPr>
                <a:defRPr/>
              </a:pPr>
              <a:t>‹Nº›</a:t>
            </a:fld>
            <a:endParaRPr/>
          </a:p>
        </p:txBody>
      </p:sp>
    </p:spTree>
    <p:extLst>
      <p:ext uri="{BB962C8B-B14F-4D97-AF65-F5344CB8AC3E}">
        <p14:creationId xmlns:p14="http://schemas.microsoft.com/office/powerpoint/2010/main" val="144457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609600" y="274639"/>
            <a:ext cx="10972800" cy="1143000"/>
          </a:xfrm>
          <a:prstGeom prst="rect">
            <a:avLst/>
          </a:prstGeom>
          <a:noFill/>
          <a:ln>
            <a:noFill/>
          </a:ln>
        </p:spPr>
        <p:txBody>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body" idx="1"/>
          </p:nvPr>
        </p:nvSpPr>
        <p:spPr>
          <a:xfrm rot="5400000">
            <a:off x="3833019" y="-1623218"/>
            <a:ext cx="4525963" cy="10972800"/>
          </a:xfrm>
          <a:prstGeom prst="rect">
            <a:avLst/>
          </a:prstGeom>
          <a:noFill/>
          <a:ln>
            <a:noFill/>
          </a:ln>
        </p:spPr>
        <p:txBody>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12;p1">
            <a:extLst>
              <a:ext uri="{FF2B5EF4-FFF2-40B4-BE49-F238E27FC236}">
                <a16:creationId xmlns:a16="http://schemas.microsoft.com/office/drawing/2014/main" id="{4B168013-818A-42A0-BD79-72524618940F}"/>
              </a:ext>
            </a:extLst>
          </p:cNvPr>
          <p:cNvSpPr txBox="1">
            <a:spLocks noGrp="1"/>
          </p:cNvSpPr>
          <p:nvPr>
            <p:ph type="dt" idx="11"/>
          </p:nvPr>
        </p:nvSpPr>
        <p:spPr>
          <a:ln/>
        </p:spPr>
        <p:txBody>
          <a:bodyPr/>
          <a:lstStyle>
            <a:lvl1pPr>
              <a:defRPr/>
            </a:lvl1pPr>
          </a:lstStyle>
          <a:p>
            <a:pPr>
              <a:defRPr/>
            </a:pPr>
            <a:endParaRPr/>
          </a:p>
        </p:txBody>
      </p:sp>
      <p:sp>
        <p:nvSpPr>
          <p:cNvPr id="5" name="Google Shape;13;p1">
            <a:extLst>
              <a:ext uri="{FF2B5EF4-FFF2-40B4-BE49-F238E27FC236}">
                <a16:creationId xmlns:a16="http://schemas.microsoft.com/office/drawing/2014/main" id="{BBF838EB-8900-442F-8204-EC0251854B30}"/>
              </a:ext>
            </a:extLst>
          </p:cNvPr>
          <p:cNvSpPr txBox="1">
            <a:spLocks noGrp="1"/>
          </p:cNvSpPr>
          <p:nvPr>
            <p:ph type="ftr" idx="12"/>
          </p:nvPr>
        </p:nvSpPr>
        <p:spPr>
          <a:ln/>
        </p:spPr>
        <p:txBody>
          <a:bodyPr/>
          <a:lstStyle>
            <a:lvl1pPr>
              <a:defRPr/>
            </a:lvl1pPr>
          </a:lstStyle>
          <a:p>
            <a:pPr>
              <a:defRPr/>
            </a:pPr>
            <a:endParaRPr/>
          </a:p>
        </p:txBody>
      </p:sp>
      <p:sp>
        <p:nvSpPr>
          <p:cNvPr id="6" name="Google Shape;14;p1">
            <a:extLst>
              <a:ext uri="{FF2B5EF4-FFF2-40B4-BE49-F238E27FC236}">
                <a16:creationId xmlns:a16="http://schemas.microsoft.com/office/drawing/2014/main" id="{D7961D15-5963-4194-93C8-A9E8272CD1EA}"/>
              </a:ext>
            </a:extLst>
          </p:cNvPr>
          <p:cNvSpPr txBox="1">
            <a:spLocks noGrp="1"/>
          </p:cNvSpPr>
          <p:nvPr>
            <p:ph type="sldNum" idx="13"/>
          </p:nvPr>
        </p:nvSpPr>
        <p:spPr>
          <a:ln/>
        </p:spPr>
        <p:txBody>
          <a:bodyPr/>
          <a:lstStyle>
            <a:lvl1pPr>
              <a:defRPr/>
            </a:lvl1pPr>
          </a:lstStyle>
          <a:p>
            <a:pPr>
              <a:defRPr/>
            </a:pPr>
            <a:fld id="{1E7A3847-B14C-42AC-A6F2-687287679D00}" type="slidenum">
              <a:rPr lang="en-US"/>
              <a:pPr>
                <a:defRPr/>
              </a:pPr>
              <a:t>‹Nº›</a:t>
            </a:fld>
            <a:endParaRPr/>
          </a:p>
        </p:txBody>
      </p:sp>
    </p:spTree>
    <p:extLst>
      <p:ext uri="{BB962C8B-B14F-4D97-AF65-F5344CB8AC3E}">
        <p14:creationId xmlns:p14="http://schemas.microsoft.com/office/powerpoint/2010/main" val="280227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rot="5400000">
            <a:off x="7772400" y="1295400"/>
            <a:ext cx="4876800" cy="2743200"/>
          </a:xfrm>
          <a:prstGeom prst="rect">
            <a:avLst/>
          </a:prstGeom>
          <a:noFill/>
          <a:ln>
            <a:noFill/>
          </a:ln>
        </p:spPr>
        <p:txBody>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rot="5400000">
            <a:off x="2184400" y="-1346200"/>
            <a:ext cx="4876800" cy="8026400"/>
          </a:xfrm>
          <a:prstGeom prst="rect">
            <a:avLst/>
          </a:prstGeom>
          <a:noFill/>
          <a:ln>
            <a:noFill/>
          </a:ln>
        </p:spPr>
        <p:txBody>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12;p1">
            <a:extLst>
              <a:ext uri="{FF2B5EF4-FFF2-40B4-BE49-F238E27FC236}">
                <a16:creationId xmlns:a16="http://schemas.microsoft.com/office/drawing/2014/main" id="{9CDC3EEB-E841-4971-BA5D-082B3B8EFCA3}"/>
              </a:ext>
            </a:extLst>
          </p:cNvPr>
          <p:cNvSpPr txBox="1">
            <a:spLocks noGrp="1"/>
          </p:cNvSpPr>
          <p:nvPr>
            <p:ph type="dt" idx="11"/>
          </p:nvPr>
        </p:nvSpPr>
        <p:spPr>
          <a:ln/>
        </p:spPr>
        <p:txBody>
          <a:bodyPr/>
          <a:lstStyle>
            <a:lvl1pPr>
              <a:defRPr/>
            </a:lvl1pPr>
          </a:lstStyle>
          <a:p>
            <a:pPr>
              <a:defRPr/>
            </a:pPr>
            <a:endParaRPr/>
          </a:p>
        </p:txBody>
      </p:sp>
      <p:sp>
        <p:nvSpPr>
          <p:cNvPr id="5" name="Google Shape;13;p1">
            <a:extLst>
              <a:ext uri="{FF2B5EF4-FFF2-40B4-BE49-F238E27FC236}">
                <a16:creationId xmlns:a16="http://schemas.microsoft.com/office/drawing/2014/main" id="{F54E3F14-2483-473E-88F4-E32FCD46330B}"/>
              </a:ext>
            </a:extLst>
          </p:cNvPr>
          <p:cNvSpPr txBox="1">
            <a:spLocks noGrp="1"/>
          </p:cNvSpPr>
          <p:nvPr>
            <p:ph type="ftr" idx="12"/>
          </p:nvPr>
        </p:nvSpPr>
        <p:spPr>
          <a:ln/>
        </p:spPr>
        <p:txBody>
          <a:bodyPr/>
          <a:lstStyle>
            <a:lvl1pPr>
              <a:defRPr/>
            </a:lvl1pPr>
          </a:lstStyle>
          <a:p>
            <a:pPr>
              <a:defRPr/>
            </a:pPr>
            <a:endParaRPr/>
          </a:p>
        </p:txBody>
      </p:sp>
      <p:sp>
        <p:nvSpPr>
          <p:cNvPr id="6" name="Google Shape;14;p1">
            <a:extLst>
              <a:ext uri="{FF2B5EF4-FFF2-40B4-BE49-F238E27FC236}">
                <a16:creationId xmlns:a16="http://schemas.microsoft.com/office/drawing/2014/main" id="{62741C96-FF75-453C-B9E0-B1BDD65FC925}"/>
              </a:ext>
            </a:extLst>
          </p:cNvPr>
          <p:cNvSpPr txBox="1">
            <a:spLocks noGrp="1"/>
          </p:cNvSpPr>
          <p:nvPr>
            <p:ph type="sldNum" idx="13"/>
          </p:nvPr>
        </p:nvSpPr>
        <p:spPr>
          <a:ln/>
        </p:spPr>
        <p:txBody>
          <a:bodyPr/>
          <a:lstStyle>
            <a:lvl1pPr>
              <a:defRPr/>
            </a:lvl1pPr>
          </a:lstStyle>
          <a:p>
            <a:pPr>
              <a:defRPr/>
            </a:pPr>
            <a:fld id="{9B4E87F9-2108-4CFF-AD4D-E88C2A1CBB3E}" type="slidenum">
              <a:rPr lang="en-US"/>
              <a:pPr>
                <a:defRPr/>
              </a:pPr>
              <a:t>‹Nº›</a:t>
            </a:fld>
            <a:endParaRPr/>
          </a:p>
        </p:txBody>
      </p:sp>
    </p:spTree>
    <p:extLst>
      <p:ext uri="{BB962C8B-B14F-4D97-AF65-F5344CB8AC3E}">
        <p14:creationId xmlns:p14="http://schemas.microsoft.com/office/powerpoint/2010/main" val="217191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objeto1" type="obj">
  <p:cSld name="Título/objeto1">
    <p:spTree>
      <p:nvGrpSpPr>
        <p:cNvPr id="1" name="Shape 22"/>
        <p:cNvGrpSpPr/>
        <p:nvPr/>
      </p:nvGrpSpPr>
      <p:grpSpPr>
        <a:xfrm>
          <a:off x="0" y="0"/>
          <a:ext cx="0" cy="0"/>
          <a:chOff x="0" y="0"/>
          <a:chExt cx="0" cy="0"/>
        </a:xfrm>
      </p:grpSpPr>
      <p:sp>
        <p:nvSpPr>
          <p:cNvPr id="4" name="Google Shape;23;p3">
            <a:extLst>
              <a:ext uri="{FF2B5EF4-FFF2-40B4-BE49-F238E27FC236}">
                <a16:creationId xmlns:a16="http://schemas.microsoft.com/office/drawing/2014/main" id="{C52A8316-964D-4D8D-AB35-36165A995EFC}"/>
              </a:ext>
            </a:extLst>
          </p:cNvPr>
          <p:cNvSpPr/>
          <p:nvPr/>
        </p:nvSpPr>
        <p:spPr>
          <a:xfrm>
            <a:off x="1908175" y="0"/>
            <a:ext cx="10283825" cy="1717675"/>
          </a:xfrm>
          <a:prstGeom prst="rect">
            <a:avLst/>
          </a:prstGeom>
          <a:solidFill>
            <a:srgbClr val="5BBBDB"/>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5" name="Google Shape;24;p3" descr="lamina2.jpg">
            <a:extLst>
              <a:ext uri="{FF2B5EF4-FFF2-40B4-BE49-F238E27FC236}">
                <a16:creationId xmlns:a16="http://schemas.microsoft.com/office/drawing/2014/main" id="{E0A59266-0707-455E-BDFF-4B3595D7AFB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60187" t="49327"/>
          <a:stretch>
            <a:fillRect/>
          </a:stretch>
        </p:blipFill>
        <p:spPr bwMode="auto">
          <a:xfrm>
            <a:off x="7337425" y="3382963"/>
            <a:ext cx="48545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7;p3">
            <a:extLst>
              <a:ext uri="{FF2B5EF4-FFF2-40B4-BE49-F238E27FC236}">
                <a16:creationId xmlns:a16="http://schemas.microsoft.com/office/drawing/2014/main" id="{32AAE18B-EAEC-4CCD-90BD-402F064357B5}"/>
              </a:ext>
            </a:extLst>
          </p:cNvPr>
          <p:cNvSpPr/>
          <p:nvPr/>
        </p:nvSpPr>
        <p:spPr>
          <a:xfrm>
            <a:off x="0" y="0"/>
            <a:ext cx="1908175" cy="17176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7" name="Google Shape;28;p3">
            <a:extLst>
              <a:ext uri="{FF2B5EF4-FFF2-40B4-BE49-F238E27FC236}">
                <a16:creationId xmlns:a16="http://schemas.microsoft.com/office/drawing/2014/main" id="{402D3DE7-CF84-4B10-AF6A-525BF886E97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5263"/>
            <a:ext cx="13335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9;p3">
            <a:extLst>
              <a:ext uri="{FF2B5EF4-FFF2-40B4-BE49-F238E27FC236}">
                <a16:creationId xmlns:a16="http://schemas.microsoft.com/office/drawing/2014/main" id="{12EE3687-542E-4073-84D7-2D4345F22E5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Google Shape;25;p3"/>
          <p:cNvSpPr txBox="1">
            <a:spLocks noGrp="1"/>
          </p:cNvSpPr>
          <p:nvPr>
            <p:ph type="title"/>
          </p:nvPr>
        </p:nvSpPr>
        <p:spPr>
          <a:xfrm>
            <a:off x="2148371" y="274639"/>
            <a:ext cx="7011264" cy="1287266"/>
          </a:xfrm>
          <a:prstGeom prst="rect">
            <a:avLst/>
          </a:prstGeom>
          <a:noFill/>
          <a:ln>
            <a:noFill/>
          </a:ln>
        </p:spPr>
        <p:txBody>
          <a:bodyPr/>
          <a:lstStyle>
            <a:lvl1pPr lvl="0" algn="l">
              <a:lnSpc>
                <a:spcPct val="80000"/>
              </a:lnSpc>
              <a:spcBef>
                <a:spcPts val="0"/>
              </a:spcBef>
              <a:spcAft>
                <a:spcPts val="0"/>
              </a:spcAft>
              <a:buClr>
                <a:schemeClr val="lt1"/>
              </a:buClr>
              <a:buSzPts val="3840"/>
              <a:buFont typeface="Calibri"/>
              <a:buNone/>
              <a:defRPr sz="384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1789169" y="2149522"/>
            <a:ext cx="9434029" cy="3976640"/>
          </a:xfrm>
          <a:prstGeom prst="rect">
            <a:avLst/>
          </a:prstGeom>
          <a:noFill/>
          <a:ln>
            <a:noFill/>
          </a:ln>
        </p:spPr>
        <p:txBody>
          <a:bodyPr/>
          <a:lstStyle>
            <a:lvl1pPr marL="457200" lvl="0" indent="-381000" algn="l">
              <a:spcBef>
                <a:spcPts val="480"/>
              </a:spcBef>
              <a:spcAft>
                <a:spcPts val="0"/>
              </a:spcAft>
              <a:buClr>
                <a:srgbClr val="595959"/>
              </a:buClr>
              <a:buSzPts val="2400"/>
              <a:buChar char="•"/>
              <a:defRPr sz="2400">
                <a:solidFill>
                  <a:srgbClr val="595959"/>
                </a:solidFill>
              </a:defRPr>
            </a:lvl1pPr>
            <a:lvl2pPr marL="914400" lvl="1" indent="-381000" algn="l">
              <a:spcBef>
                <a:spcPts val="480"/>
              </a:spcBef>
              <a:spcAft>
                <a:spcPts val="0"/>
              </a:spcAft>
              <a:buClr>
                <a:srgbClr val="595959"/>
              </a:buClr>
              <a:buSzPts val="2400"/>
              <a:buChar char="–"/>
              <a:defRPr sz="2400">
                <a:solidFill>
                  <a:srgbClr val="595959"/>
                </a:solidFill>
              </a:defRPr>
            </a:lvl2pPr>
            <a:lvl3pPr marL="1371600" lvl="2" indent="-381000" algn="l">
              <a:spcBef>
                <a:spcPts val="480"/>
              </a:spcBef>
              <a:spcAft>
                <a:spcPts val="0"/>
              </a:spcAft>
              <a:buClr>
                <a:srgbClr val="595959"/>
              </a:buClr>
              <a:buSzPts val="2400"/>
              <a:buChar char="•"/>
              <a:defRPr sz="2400">
                <a:solidFill>
                  <a:srgbClr val="595959"/>
                </a:solidFill>
              </a:defRPr>
            </a:lvl3pPr>
            <a:lvl4pPr marL="1828800" lvl="3" indent="-381000" algn="l">
              <a:spcBef>
                <a:spcPts val="480"/>
              </a:spcBef>
              <a:spcAft>
                <a:spcPts val="0"/>
              </a:spcAft>
              <a:buClr>
                <a:srgbClr val="595959"/>
              </a:buClr>
              <a:buSzPts val="2400"/>
              <a:buChar char="–"/>
              <a:defRPr sz="2400">
                <a:solidFill>
                  <a:srgbClr val="595959"/>
                </a:solidFill>
              </a:defRPr>
            </a:lvl4pPr>
            <a:lvl5pPr marL="2286000" lvl="4" indent="-381000" algn="l">
              <a:spcBef>
                <a:spcPts val="480"/>
              </a:spcBef>
              <a:spcAft>
                <a:spcPts val="0"/>
              </a:spcAft>
              <a:buClr>
                <a:srgbClr val="595959"/>
              </a:buClr>
              <a:buSzPts val="2400"/>
              <a:buChar char="»"/>
              <a:defRPr sz="2400">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230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ltima página">
  <p:cSld name="Ultima página">
    <p:spTree>
      <p:nvGrpSpPr>
        <p:cNvPr id="1" name="Shape 30"/>
        <p:cNvGrpSpPr/>
        <p:nvPr/>
      </p:nvGrpSpPr>
      <p:grpSpPr>
        <a:xfrm>
          <a:off x="0" y="0"/>
          <a:ext cx="0" cy="0"/>
          <a:chOff x="0" y="0"/>
          <a:chExt cx="0" cy="0"/>
        </a:xfrm>
      </p:grpSpPr>
      <p:pic>
        <p:nvPicPr>
          <p:cNvPr id="2" name="Google Shape;31;p4">
            <a:extLst>
              <a:ext uri="{FF2B5EF4-FFF2-40B4-BE49-F238E27FC236}">
                <a16:creationId xmlns:a16="http://schemas.microsoft.com/office/drawing/2014/main" id="{B79528BB-EE8F-4D9D-8595-85AB63932BB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2239963"/>
            <a:ext cx="72485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69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objeto2">
  <p:cSld name="Título/objeto2">
    <p:spTree>
      <p:nvGrpSpPr>
        <p:cNvPr id="1" name="Shape 32"/>
        <p:cNvGrpSpPr/>
        <p:nvPr/>
      </p:nvGrpSpPr>
      <p:grpSpPr>
        <a:xfrm>
          <a:off x="0" y="0"/>
          <a:ext cx="0" cy="0"/>
          <a:chOff x="0" y="0"/>
          <a:chExt cx="0" cy="0"/>
        </a:xfrm>
      </p:grpSpPr>
      <p:sp>
        <p:nvSpPr>
          <p:cNvPr id="4" name="Google Shape;33;p5">
            <a:extLst>
              <a:ext uri="{FF2B5EF4-FFF2-40B4-BE49-F238E27FC236}">
                <a16:creationId xmlns:a16="http://schemas.microsoft.com/office/drawing/2014/main" id="{BF09A553-7BAA-4493-A929-653019B90A2A}"/>
              </a:ext>
            </a:extLst>
          </p:cNvPr>
          <p:cNvSpPr/>
          <p:nvPr/>
        </p:nvSpPr>
        <p:spPr>
          <a:xfrm>
            <a:off x="1908175" y="0"/>
            <a:ext cx="10283825" cy="1717675"/>
          </a:xfrm>
          <a:prstGeom prst="rect">
            <a:avLst/>
          </a:prstGeom>
          <a:solidFill>
            <a:srgbClr val="8B277A"/>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sp>
        <p:nvSpPr>
          <p:cNvPr id="5" name="Google Shape;34;p5">
            <a:extLst>
              <a:ext uri="{FF2B5EF4-FFF2-40B4-BE49-F238E27FC236}">
                <a16:creationId xmlns:a16="http://schemas.microsoft.com/office/drawing/2014/main" id="{84CB3CDC-BAEC-482B-A879-7381FE13B250}"/>
              </a:ext>
            </a:extLst>
          </p:cNvPr>
          <p:cNvSpPr/>
          <p:nvPr/>
        </p:nvSpPr>
        <p:spPr>
          <a:xfrm>
            <a:off x="0" y="0"/>
            <a:ext cx="1908175" cy="17176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6" name="Google Shape;35;p5">
            <a:extLst>
              <a:ext uri="{FF2B5EF4-FFF2-40B4-BE49-F238E27FC236}">
                <a16:creationId xmlns:a16="http://schemas.microsoft.com/office/drawing/2014/main" id="{3EE7CEFC-7E7F-41DE-A152-541FF3DA4F6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95263"/>
            <a:ext cx="13335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36;p5">
            <a:extLst>
              <a:ext uri="{FF2B5EF4-FFF2-40B4-BE49-F238E27FC236}">
                <a16:creationId xmlns:a16="http://schemas.microsoft.com/office/drawing/2014/main" id="{5E046975-8D44-4119-B2E3-E36C07DF166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38;p5" descr="lamina2.jpg">
            <a:extLst>
              <a:ext uri="{FF2B5EF4-FFF2-40B4-BE49-F238E27FC236}">
                <a16:creationId xmlns:a16="http://schemas.microsoft.com/office/drawing/2014/main" id="{2AED98E6-7D42-4CBC-9D20-250712D6EF5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0187" t="49327"/>
          <a:stretch>
            <a:fillRect/>
          </a:stretch>
        </p:blipFill>
        <p:spPr bwMode="auto">
          <a:xfrm>
            <a:off x="7337425" y="3382963"/>
            <a:ext cx="48545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Google Shape;37;p5"/>
          <p:cNvSpPr txBox="1">
            <a:spLocks noGrp="1"/>
          </p:cNvSpPr>
          <p:nvPr>
            <p:ph type="title"/>
          </p:nvPr>
        </p:nvSpPr>
        <p:spPr>
          <a:xfrm>
            <a:off x="2148371" y="274639"/>
            <a:ext cx="7011264" cy="1287266"/>
          </a:xfrm>
          <a:prstGeom prst="rect">
            <a:avLst/>
          </a:prstGeom>
          <a:noFill/>
          <a:ln>
            <a:noFill/>
          </a:ln>
        </p:spPr>
        <p:txBody>
          <a:bodyPr/>
          <a:lstStyle>
            <a:lvl1pPr lvl="0" algn="l">
              <a:lnSpc>
                <a:spcPct val="80000"/>
              </a:lnSpc>
              <a:spcBef>
                <a:spcPts val="0"/>
              </a:spcBef>
              <a:spcAft>
                <a:spcPts val="0"/>
              </a:spcAft>
              <a:buClr>
                <a:schemeClr val="lt1"/>
              </a:buClr>
              <a:buSzPts val="3840"/>
              <a:buFont typeface="Calibri"/>
              <a:buNone/>
              <a:defRPr sz="384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1789169" y="2149522"/>
            <a:ext cx="9434029" cy="3976640"/>
          </a:xfrm>
          <a:prstGeom prst="rect">
            <a:avLst/>
          </a:prstGeom>
          <a:noFill/>
          <a:ln>
            <a:noFill/>
          </a:ln>
        </p:spPr>
        <p:txBody>
          <a:bodyPr/>
          <a:lstStyle>
            <a:lvl1pPr marL="457200" lvl="0" indent="-381000" algn="l">
              <a:spcBef>
                <a:spcPts val="480"/>
              </a:spcBef>
              <a:spcAft>
                <a:spcPts val="0"/>
              </a:spcAft>
              <a:buClr>
                <a:srgbClr val="595959"/>
              </a:buClr>
              <a:buSzPts val="2400"/>
              <a:buChar char="•"/>
              <a:defRPr sz="2400">
                <a:solidFill>
                  <a:srgbClr val="595959"/>
                </a:solidFill>
              </a:defRPr>
            </a:lvl1pPr>
            <a:lvl2pPr marL="914400" lvl="1" indent="-381000" algn="l">
              <a:spcBef>
                <a:spcPts val="480"/>
              </a:spcBef>
              <a:spcAft>
                <a:spcPts val="0"/>
              </a:spcAft>
              <a:buClr>
                <a:srgbClr val="595959"/>
              </a:buClr>
              <a:buSzPts val="2400"/>
              <a:buChar char="–"/>
              <a:defRPr sz="2400">
                <a:solidFill>
                  <a:srgbClr val="595959"/>
                </a:solidFill>
              </a:defRPr>
            </a:lvl2pPr>
            <a:lvl3pPr marL="1371600" lvl="2" indent="-381000" algn="l">
              <a:spcBef>
                <a:spcPts val="480"/>
              </a:spcBef>
              <a:spcAft>
                <a:spcPts val="0"/>
              </a:spcAft>
              <a:buClr>
                <a:srgbClr val="595959"/>
              </a:buClr>
              <a:buSzPts val="2400"/>
              <a:buChar char="•"/>
              <a:defRPr sz="2400">
                <a:solidFill>
                  <a:srgbClr val="595959"/>
                </a:solidFill>
              </a:defRPr>
            </a:lvl3pPr>
            <a:lvl4pPr marL="1828800" lvl="3" indent="-381000" algn="l">
              <a:spcBef>
                <a:spcPts val="480"/>
              </a:spcBef>
              <a:spcAft>
                <a:spcPts val="0"/>
              </a:spcAft>
              <a:buClr>
                <a:srgbClr val="595959"/>
              </a:buClr>
              <a:buSzPts val="2400"/>
              <a:buChar char="–"/>
              <a:defRPr sz="2400">
                <a:solidFill>
                  <a:srgbClr val="595959"/>
                </a:solidFill>
              </a:defRPr>
            </a:lvl4pPr>
            <a:lvl5pPr marL="2286000" lvl="4" indent="-381000" algn="l">
              <a:spcBef>
                <a:spcPts val="480"/>
              </a:spcBef>
              <a:spcAft>
                <a:spcPts val="0"/>
              </a:spcAft>
              <a:buClr>
                <a:srgbClr val="595959"/>
              </a:buClr>
              <a:buSzPts val="2400"/>
              <a:buChar char="»"/>
              <a:defRPr sz="2400">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654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objeto3">
  <p:cSld name="Título/objeto3">
    <p:spTree>
      <p:nvGrpSpPr>
        <p:cNvPr id="1" name="Shape 40"/>
        <p:cNvGrpSpPr/>
        <p:nvPr/>
      </p:nvGrpSpPr>
      <p:grpSpPr>
        <a:xfrm>
          <a:off x="0" y="0"/>
          <a:ext cx="0" cy="0"/>
          <a:chOff x="0" y="0"/>
          <a:chExt cx="0" cy="0"/>
        </a:xfrm>
      </p:grpSpPr>
      <p:sp>
        <p:nvSpPr>
          <p:cNvPr id="4" name="Google Shape;41;p6">
            <a:extLst>
              <a:ext uri="{FF2B5EF4-FFF2-40B4-BE49-F238E27FC236}">
                <a16:creationId xmlns:a16="http://schemas.microsoft.com/office/drawing/2014/main" id="{D204AF9E-42A3-46DF-9B9D-E72AC83E9A5E}"/>
              </a:ext>
            </a:extLst>
          </p:cNvPr>
          <p:cNvSpPr/>
          <p:nvPr/>
        </p:nvSpPr>
        <p:spPr>
          <a:xfrm>
            <a:off x="1908175" y="0"/>
            <a:ext cx="10283825" cy="1717675"/>
          </a:xfrm>
          <a:prstGeom prst="rect">
            <a:avLst/>
          </a:prstGeom>
          <a:solidFill>
            <a:srgbClr val="B2C60B"/>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sp>
        <p:nvSpPr>
          <p:cNvPr id="5" name="Google Shape;42;p6">
            <a:extLst>
              <a:ext uri="{FF2B5EF4-FFF2-40B4-BE49-F238E27FC236}">
                <a16:creationId xmlns:a16="http://schemas.microsoft.com/office/drawing/2014/main" id="{E0A3D394-5E77-4C3B-A127-F2877DFBDDFE}"/>
              </a:ext>
            </a:extLst>
          </p:cNvPr>
          <p:cNvSpPr/>
          <p:nvPr/>
        </p:nvSpPr>
        <p:spPr>
          <a:xfrm>
            <a:off x="0" y="0"/>
            <a:ext cx="1908175" cy="17176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6" name="Google Shape;43;p6">
            <a:extLst>
              <a:ext uri="{FF2B5EF4-FFF2-40B4-BE49-F238E27FC236}">
                <a16:creationId xmlns:a16="http://schemas.microsoft.com/office/drawing/2014/main" id="{EB89D22C-7538-4F6F-8BAA-C11E4C6C1B6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95263"/>
            <a:ext cx="13335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44;p6">
            <a:extLst>
              <a:ext uri="{FF2B5EF4-FFF2-40B4-BE49-F238E27FC236}">
                <a16:creationId xmlns:a16="http://schemas.microsoft.com/office/drawing/2014/main" id="{FF4627D9-3501-49A8-8EB4-A1E790C7636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46;p6" descr="lamina2.jpg">
            <a:extLst>
              <a:ext uri="{FF2B5EF4-FFF2-40B4-BE49-F238E27FC236}">
                <a16:creationId xmlns:a16="http://schemas.microsoft.com/office/drawing/2014/main" id="{A91076EF-110A-464F-B855-1889CF25BF3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0187" t="49327"/>
          <a:stretch>
            <a:fillRect/>
          </a:stretch>
        </p:blipFill>
        <p:spPr bwMode="auto">
          <a:xfrm>
            <a:off x="7337425" y="3382963"/>
            <a:ext cx="48545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Google Shape;45;p6"/>
          <p:cNvSpPr txBox="1">
            <a:spLocks noGrp="1"/>
          </p:cNvSpPr>
          <p:nvPr>
            <p:ph type="title"/>
          </p:nvPr>
        </p:nvSpPr>
        <p:spPr>
          <a:xfrm>
            <a:off x="2148371" y="274639"/>
            <a:ext cx="7011264" cy="1287266"/>
          </a:xfrm>
          <a:prstGeom prst="rect">
            <a:avLst/>
          </a:prstGeom>
          <a:noFill/>
          <a:ln>
            <a:noFill/>
          </a:ln>
        </p:spPr>
        <p:txBody>
          <a:bodyPr/>
          <a:lstStyle>
            <a:lvl1pPr lvl="0" algn="l">
              <a:lnSpc>
                <a:spcPct val="80000"/>
              </a:lnSpc>
              <a:spcBef>
                <a:spcPts val="0"/>
              </a:spcBef>
              <a:spcAft>
                <a:spcPts val="0"/>
              </a:spcAft>
              <a:buClr>
                <a:schemeClr val="lt1"/>
              </a:buClr>
              <a:buSzPts val="3840"/>
              <a:buFont typeface="Calibri"/>
              <a:buNone/>
              <a:defRPr sz="384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1789169" y="2149522"/>
            <a:ext cx="9434029" cy="3976640"/>
          </a:xfrm>
          <a:prstGeom prst="rect">
            <a:avLst/>
          </a:prstGeom>
          <a:noFill/>
          <a:ln>
            <a:noFill/>
          </a:ln>
        </p:spPr>
        <p:txBody>
          <a:bodyPr/>
          <a:lstStyle>
            <a:lvl1pPr marL="457200" lvl="0" indent="-381000" algn="l">
              <a:spcBef>
                <a:spcPts val="480"/>
              </a:spcBef>
              <a:spcAft>
                <a:spcPts val="0"/>
              </a:spcAft>
              <a:buClr>
                <a:srgbClr val="595959"/>
              </a:buClr>
              <a:buSzPts val="2400"/>
              <a:buChar char="•"/>
              <a:defRPr sz="2400">
                <a:solidFill>
                  <a:srgbClr val="595959"/>
                </a:solidFill>
              </a:defRPr>
            </a:lvl1pPr>
            <a:lvl2pPr marL="914400" lvl="1" indent="-381000" algn="l">
              <a:spcBef>
                <a:spcPts val="480"/>
              </a:spcBef>
              <a:spcAft>
                <a:spcPts val="0"/>
              </a:spcAft>
              <a:buClr>
                <a:srgbClr val="595959"/>
              </a:buClr>
              <a:buSzPts val="2400"/>
              <a:buChar char="–"/>
              <a:defRPr sz="2400">
                <a:solidFill>
                  <a:srgbClr val="595959"/>
                </a:solidFill>
              </a:defRPr>
            </a:lvl2pPr>
            <a:lvl3pPr marL="1371600" lvl="2" indent="-381000" algn="l">
              <a:spcBef>
                <a:spcPts val="480"/>
              </a:spcBef>
              <a:spcAft>
                <a:spcPts val="0"/>
              </a:spcAft>
              <a:buClr>
                <a:srgbClr val="595959"/>
              </a:buClr>
              <a:buSzPts val="2400"/>
              <a:buChar char="•"/>
              <a:defRPr sz="2400">
                <a:solidFill>
                  <a:srgbClr val="595959"/>
                </a:solidFill>
              </a:defRPr>
            </a:lvl3pPr>
            <a:lvl4pPr marL="1828800" lvl="3" indent="-381000" algn="l">
              <a:spcBef>
                <a:spcPts val="480"/>
              </a:spcBef>
              <a:spcAft>
                <a:spcPts val="0"/>
              </a:spcAft>
              <a:buClr>
                <a:srgbClr val="595959"/>
              </a:buClr>
              <a:buSzPts val="2400"/>
              <a:buChar char="–"/>
              <a:defRPr sz="2400">
                <a:solidFill>
                  <a:srgbClr val="595959"/>
                </a:solidFill>
              </a:defRPr>
            </a:lvl4pPr>
            <a:lvl5pPr marL="2286000" lvl="4" indent="-381000" algn="l">
              <a:spcBef>
                <a:spcPts val="480"/>
              </a:spcBef>
              <a:spcAft>
                <a:spcPts val="0"/>
              </a:spcAft>
              <a:buClr>
                <a:srgbClr val="595959"/>
              </a:buClr>
              <a:buSzPts val="2400"/>
              <a:buChar char="»"/>
              <a:defRPr sz="2400">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484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ción 2">
  <p:cSld name="Sección 2">
    <p:spTree>
      <p:nvGrpSpPr>
        <p:cNvPr id="1" name="Shape 52"/>
        <p:cNvGrpSpPr/>
        <p:nvPr/>
      </p:nvGrpSpPr>
      <p:grpSpPr>
        <a:xfrm>
          <a:off x="0" y="0"/>
          <a:ext cx="0" cy="0"/>
          <a:chOff x="0" y="0"/>
          <a:chExt cx="0" cy="0"/>
        </a:xfrm>
      </p:grpSpPr>
      <p:sp>
        <p:nvSpPr>
          <p:cNvPr id="3" name="Google Shape;53;p8">
            <a:extLst>
              <a:ext uri="{FF2B5EF4-FFF2-40B4-BE49-F238E27FC236}">
                <a16:creationId xmlns:a16="http://schemas.microsoft.com/office/drawing/2014/main" id="{0C431130-FE87-4A60-A7BD-0D9CFDC4897F}"/>
              </a:ext>
            </a:extLst>
          </p:cNvPr>
          <p:cNvSpPr/>
          <p:nvPr/>
        </p:nvSpPr>
        <p:spPr>
          <a:xfrm>
            <a:off x="0" y="0"/>
            <a:ext cx="12192000" cy="6858000"/>
          </a:xfrm>
          <a:prstGeom prst="rect">
            <a:avLst/>
          </a:prstGeom>
          <a:solidFill>
            <a:srgbClr val="8B277A"/>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4" name="Google Shape;54;p8">
            <a:extLst>
              <a:ext uri="{FF2B5EF4-FFF2-40B4-BE49-F238E27FC236}">
                <a16:creationId xmlns:a16="http://schemas.microsoft.com/office/drawing/2014/main" id="{1F0A860F-C297-4B22-A9FC-808001DB467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Google Shape;55;p8"/>
          <p:cNvSpPr txBox="1">
            <a:spLocks noGrp="1"/>
          </p:cNvSpPr>
          <p:nvPr>
            <p:ph type="title"/>
          </p:nvPr>
        </p:nvSpPr>
        <p:spPr>
          <a:xfrm>
            <a:off x="1920895" y="2973830"/>
            <a:ext cx="9405388" cy="1362076"/>
          </a:xfrm>
          <a:prstGeom prst="rect">
            <a:avLst/>
          </a:prstGeom>
          <a:noFill/>
          <a:ln>
            <a:noFill/>
          </a:ln>
        </p:spPr>
        <p:txBody>
          <a:bodyPr anchor="t"/>
          <a:lstStyle>
            <a:lvl1pPr lvl="0" algn="l">
              <a:lnSpc>
                <a:spcPct val="80000"/>
              </a:lnSpc>
              <a:spcBef>
                <a:spcPts val="0"/>
              </a:spcBef>
              <a:spcAft>
                <a:spcPts val="0"/>
              </a:spcAft>
              <a:buClr>
                <a:schemeClr val="lt1"/>
              </a:buClr>
              <a:buSzPts val="4800"/>
              <a:buFont typeface="Calibri"/>
              <a:buNone/>
              <a:defRPr sz="4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476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n 3">
  <p:cSld name="Sección 3">
    <p:spTree>
      <p:nvGrpSpPr>
        <p:cNvPr id="1" name="Shape 56"/>
        <p:cNvGrpSpPr/>
        <p:nvPr/>
      </p:nvGrpSpPr>
      <p:grpSpPr>
        <a:xfrm>
          <a:off x="0" y="0"/>
          <a:ext cx="0" cy="0"/>
          <a:chOff x="0" y="0"/>
          <a:chExt cx="0" cy="0"/>
        </a:xfrm>
      </p:grpSpPr>
      <p:sp>
        <p:nvSpPr>
          <p:cNvPr id="3" name="Google Shape;57;p9">
            <a:extLst>
              <a:ext uri="{FF2B5EF4-FFF2-40B4-BE49-F238E27FC236}">
                <a16:creationId xmlns:a16="http://schemas.microsoft.com/office/drawing/2014/main" id="{4281CEBF-3D2E-4BA1-898F-93E56742AFF4}"/>
              </a:ext>
            </a:extLst>
          </p:cNvPr>
          <p:cNvSpPr/>
          <p:nvPr/>
        </p:nvSpPr>
        <p:spPr>
          <a:xfrm>
            <a:off x="0" y="0"/>
            <a:ext cx="12192000" cy="6858000"/>
          </a:xfrm>
          <a:prstGeom prst="rect">
            <a:avLst/>
          </a:prstGeom>
          <a:solidFill>
            <a:srgbClr val="B2C60B"/>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4" name="Google Shape;58;p9">
            <a:extLst>
              <a:ext uri="{FF2B5EF4-FFF2-40B4-BE49-F238E27FC236}">
                <a16:creationId xmlns:a16="http://schemas.microsoft.com/office/drawing/2014/main" id="{7F38C390-E5AD-4774-9F31-211930A5C74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Google Shape;59;p9"/>
          <p:cNvSpPr txBox="1">
            <a:spLocks noGrp="1"/>
          </p:cNvSpPr>
          <p:nvPr>
            <p:ph type="title"/>
          </p:nvPr>
        </p:nvSpPr>
        <p:spPr>
          <a:xfrm>
            <a:off x="1920895" y="2973830"/>
            <a:ext cx="9405388" cy="1362076"/>
          </a:xfrm>
          <a:prstGeom prst="rect">
            <a:avLst/>
          </a:prstGeom>
          <a:noFill/>
          <a:ln>
            <a:noFill/>
          </a:ln>
        </p:spPr>
        <p:txBody>
          <a:bodyPr anchor="t"/>
          <a:lstStyle>
            <a:lvl1pPr lvl="0" algn="l">
              <a:lnSpc>
                <a:spcPct val="80000"/>
              </a:lnSpc>
              <a:spcBef>
                <a:spcPts val="0"/>
              </a:spcBef>
              <a:spcAft>
                <a:spcPts val="0"/>
              </a:spcAft>
              <a:buClr>
                <a:schemeClr val="lt1"/>
              </a:buClr>
              <a:buSzPts val="4800"/>
              <a:buFont typeface="Calibri"/>
              <a:buNone/>
              <a:defRPr sz="4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125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09600" y="274639"/>
            <a:ext cx="10972800" cy="1143000"/>
          </a:xfrm>
          <a:prstGeom prst="rect">
            <a:avLst/>
          </a:prstGeom>
          <a:noFill/>
          <a:ln>
            <a:noFill/>
          </a:ln>
        </p:spPr>
        <p:txBody>
          <a:bodyPr/>
          <a:lstStyle>
            <a:lvl1pPr lvl="0" algn="ctr">
              <a:spcBef>
                <a:spcPts val="0"/>
              </a:spcBef>
              <a:spcAft>
                <a:spcPts val="0"/>
              </a:spcAft>
              <a:buClr>
                <a:schemeClr val="dk1"/>
              </a:buClr>
              <a:buSzPts val="528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609600" y="1535113"/>
            <a:ext cx="5386917" cy="639763"/>
          </a:xfrm>
          <a:prstGeom prst="rect">
            <a:avLst/>
          </a:prstGeom>
          <a:noFill/>
          <a:ln>
            <a:noFill/>
          </a:ln>
        </p:spPr>
        <p:txBody>
          <a:bodyPr anchor="b"/>
          <a:lstStyle>
            <a:lvl1pPr marL="457200" lvl="0" indent="-228600" algn="l">
              <a:spcBef>
                <a:spcPts val="576"/>
              </a:spcBef>
              <a:spcAft>
                <a:spcPts val="0"/>
              </a:spcAft>
              <a:buClr>
                <a:schemeClr val="dk1"/>
              </a:buClr>
              <a:buSzPts val="2880"/>
              <a:buNone/>
              <a:defRPr sz="2880" b="1"/>
            </a:lvl1pPr>
            <a:lvl2pPr marL="914400" lvl="1" indent="-228600" algn="l">
              <a:spcBef>
                <a:spcPts val="480"/>
              </a:spcBef>
              <a:spcAft>
                <a:spcPts val="0"/>
              </a:spcAft>
              <a:buClr>
                <a:schemeClr val="dk1"/>
              </a:buClr>
              <a:buSzPts val="2400"/>
              <a:buNone/>
              <a:defRPr sz="2400" b="1"/>
            </a:lvl2pPr>
            <a:lvl3pPr marL="1371600" lvl="2" indent="-228600" algn="l">
              <a:spcBef>
                <a:spcPts val="432"/>
              </a:spcBef>
              <a:spcAft>
                <a:spcPts val="0"/>
              </a:spcAft>
              <a:buClr>
                <a:schemeClr val="dk1"/>
              </a:buClr>
              <a:buSzPts val="2160"/>
              <a:buNone/>
              <a:defRPr sz="2160" b="1"/>
            </a:lvl3pPr>
            <a:lvl4pPr marL="1828800" lvl="3" indent="-228600" algn="l">
              <a:spcBef>
                <a:spcPts val="384"/>
              </a:spcBef>
              <a:spcAft>
                <a:spcPts val="0"/>
              </a:spcAft>
              <a:buClr>
                <a:schemeClr val="dk1"/>
              </a:buClr>
              <a:buSzPts val="1920"/>
              <a:buNone/>
              <a:defRPr sz="1920" b="1"/>
            </a:lvl4pPr>
            <a:lvl5pPr marL="2286000" lvl="4" indent="-228600" algn="l">
              <a:spcBef>
                <a:spcPts val="384"/>
              </a:spcBef>
              <a:spcAft>
                <a:spcPts val="0"/>
              </a:spcAft>
              <a:buClr>
                <a:schemeClr val="dk1"/>
              </a:buClr>
              <a:buSzPts val="1920"/>
              <a:buNone/>
              <a:defRPr sz="1920" b="1"/>
            </a:lvl5pPr>
            <a:lvl6pPr marL="2743200" lvl="5" indent="-228600" algn="l">
              <a:spcBef>
                <a:spcPts val="384"/>
              </a:spcBef>
              <a:spcAft>
                <a:spcPts val="0"/>
              </a:spcAft>
              <a:buClr>
                <a:schemeClr val="dk1"/>
              </a:buClr>
              <a:buSzPts val="1920"/>
              <a:buNone/>
              <a:defRPr sz="1920" b="1"/>
            </a:lvl6pPr>
            <a:lvl7pPr marL="3200400" lvl="6" indent="-228600" algn="l">
              <a:spcBef>
                <a:spcPts val="384"/>
              </a:spcBef>
              <a:spcAft>
                <a:spcPts val="0"/>
              </a:spcAft>
              <a:buClr>
                <a:schemeClr val="dk1"/>
              </a:buClr>
              <a:buSzPts val="1920"/>
              <a:buNone/>
              <a:defRPr sz="1920" b="1"/>
            </a:lvl7pPr>
            <a:lvl8pPr marL="3657600" lvl="7" indent="-228600" algn="l">
              <a:spcBef>
                <a:spcPts val="384"/>
              </a:spcBef>
              <a:spcAft>
                <a:spcPts val="0"/>
              </a:spcAft>
              <a:buClr>
                <a:schemeClr val="dk1"/>
              </a:buClr>
              <a:buSzPts val="1920"/>
              <a:buNone/>
              <a:defRPr sz="1920" b="1"/>
            </a:lvl8pPr>
            <a:lvl9pPr marL="4114800" lvl="8" indent="-228600" algn="l">
              <a:spcBef>
                <a:spcPts val="384"/>
              </a:spcBef>
              <a:spcAft>
                <a:spcPts val="0"/>
              </a:spcAft>
              <a:buClr>
                <a:schemeClr val="dk1"/>
              </a:buClr>
              <a:buSzPts val="1920"/>
              <a:buNone/>
              <a:defRPr sz="1920" b="1"/>
            </a:lvl9pPr>
          </a:lstStyle>
          <a:p>
            <a:endParaRPr/>
          </a:p>
        </p:txBody>
      </p:sp>
      <p:sp>
        <p:nvSpPr>
          <p:cNvPr id="63" name="Google Shape;63;p10"/>
          <p:cNvSpPr txBox="1">
            <a:spLocks noGrp="1"/>
          </p:cNvSpPr>
          <p:nvPr>
            <p:ph type="body" idx="2"/>
          </p:nvPr>
        </p:nvSpPr>
        <p:spPr>
          <a:xfrm>
            <a:off x="609600" y="2174875"/>
            <a:ext cx="5386917" cy="3951288"/>
          </a:xfrm>
          <a:prstGeom prst="rect">
            <a:avLst/>
          </a:prstGeom>
          <a:noFill/>
          <a:ln>
            <a:noFill/>
          </a:ln>
        </p:spPr>
        <p:txBody>
          <a:bodyPr/>
          <a:lstStyle>
            <a:lvl1pPr marL="457200" lvl="0" indent="-411480" algn="l">
              <a:spcBef>
                <a:spcPts val="576"/>
              </a:spcBef>
              <a:spcAft>
                <a:spcPts val="0"/>
              </a:spcAft>
              <a:buClr>
                <a:schemeClr val="dk1"/>
              </a:buClr>
              <a:buSzPts val="2880"/>
              <a:buChar char="•"/>
              <a:defRPr sz="2880"/>
            </a:lvl1pPr>
            <a:lvl2pPr marL="914400" lvl="1" indent="-381000" algn="l">
              <a:spcBef>
                <a:spcPts val="480"/>
              </a:spcBef>
              <a:spcAft>
                <a:spcPts val="0"/>
              </a:spcAft>
              <a:buClr>
                <a:schemeClr val="dk1"/>
              </a:buClr>
              <a:buSzPts val="2400"/>
              <a:buChar char="–"/>
              <a:defRPr sz="2400"/>
            </a:lvl2pPr>
            <a:lvl3pPr marL="1371600" lvl="2" indent="-365760" algn="l">
              <a:spcBef>
                <a:spcPts val="432"/>
              </a:spcBef>
              <a:spcAft>
                <a:spcPts val="0"/>
              </a:spcAft>
              <a:buClr>
                <a:schemeClr val="dk1"/>
              </a:buClr>
              <a:buSzPts val="2160"/>
              <a:buChar char="•"/>
              <a:defRPr sz="2160"/>
            </a:lvl3pPr>
            <a:lvl4pPr marL="1828800" lvl="3" indent="-350519" algn="l">
              <a:spcBef>
                <a:spcPts val="384"/>
              </a:spcBef>
              <a:spcAft>
                <a:spcPts val="0"/>
              </a:spcAft>
              <a:buClr>
                <a:schemeClr val="dk1"/>
              </a:buClr>
              <a:buSzPts val="1920"/>
              <a:buChar char="–"/>
              <a:defRPr sz="1920"/>
            </a:lvl4pPr>
            <a:lvl5pPr marL="2286000" lvl="4" indent="-350520" algn="l">
              <a:spcBef>
                <a:spcPts val="384"/>
              </a:spcBef>
              <a:spcAft>
                <a:spcPts val="0"/>
              </a:spcAft>
              <a:buClr>
                <a:schemeClr val="dk1"/>
              </a:buClr>
              <a:buSzPts val="1920"/>
              <a:buChar char="»"/>
              <a:defRPr sz="1920"/>
            </a:lvl5pPr>
            <a:lvl6pPr marL="2743200" lvl="5" indent="-350520" algn="l">
              <a:spcBef>
                <a:spcPts val="384"/>
              </a:spcBef>
              <a:spcAft>
                <a:spcPts val="0"/>
              </a:spcAft>
              <a:buClr>
                <a:schemeClr val="dk1"/>
              </a:buClr>
              <a:buSzPts val="1920"/>
              <a:buChar char="•"/>
              <a:defRPr sz="1920"/>
            </a:lvl6pPr>
            <a:lvl7pPr marL="3200400" lvl="6" indent="-350520" algn="l">
              <a:spcBef>
                <a:spcPts val="384"/>
              </a:spcBef>
              <a:spcAft>
                <a:spcPts val="0"/>
              </a:spcAft>
              <a:buClr>
                <a:schemeClr val="dk1"/>
              </a:buClr>
              <a:buSzPts val="1920"/>
              <a:buChar char="•"/>
              <a:defRPr sz="1920"/>
            </a:lvl7pPr>
            <a:lvl8pPr marL="3657600" lvl="7" indent="-350520" algn="l">
              <a:spcBef>
                <a:spcPts val="384"/>
              </a:spcBef>
              <a:spcAft>
                <a:spcPts val="0"/>
              </a:spcAft>
              <a:buClr>
                <a:schemeClr val="dk1"/>
              </a:buClr>
              <a:buSzPts val="1920"/>
              <a:buChar char="•"/>
              <a:defRPr sz="1920"/>
            </a:lvl8pPr>
            <a:lvl9pPr marL="4114800" lvl="8" indent="-350520" algn="l">
              <a:spcBef>
                <a:spcPts val="384"/>
              </a:spcBef>
              <a:spcAft>
                <a:spcPts val="0"/>
              </a:spcAft>
              <a:buClr>
                <a:schemeClr val="dk1"/>
              </a:buClr>
              <a:buSzPts val="1920"/>
              <a:buChar char="•"/>
              <a:defRPr sz="1920"/>
            </a:lvl9pPr>
          </a:lstStyle>
          <a:p>
            <a:endParaRPr/>
          </a:p>
        </p:txBody>
      </p:sp>
      <p:sp>
        <p:nvSpPr>
          <p:cNvPr id="64" name="Google Shape;64;p10"/>
          <p:cNvSpPr txBox="1">
            <a:spLocks noGrp="1"/>
          </p:cNvSpPr>
          <p:nvPr>
            <p:ph type="body" idx="3"/>
          </p:nvPr>
        </p:nvSpPr>
        <p:spPr>
          <a:xfrm>
            <a:off x="6193372" y="1535113"/>
            <a:ext cx="5389033" cy="639763"/>
          </a:xfrm>
          <a:prstGeom prst="rect">
            <a:avLst/>
          </a:prstGeom>
          <a:noFill/>
          <a:ln>
            <a:noFill/>
          </a:ln>
        </p:spPr>
        <p:txBody>
          <a:bodyPr anchor="b"/>
          <a:lstStyle>
            <a:lvl1pPr marL="457200" lvl="0" indent="-228600" algn="l">
              <a:spcBef>
                <a:spcPts val="576"/>
              </a:spcBef>
              <a:spcAft>
                <a:spcPts val="0"/>
              </a:spcAft>
              <a:buClr>
                <a:schemeClr val="dk1"/>
              </a:buClr>
              <a:buSzPts val="2880"/>
              <a:buNone/>
              <a:defRPr sz="2880" b="1"/>
            </a:lvl1pPr>
            <a:lvl2pPr marL="914400" lvl="1" indent="-228600" algn="l">
              <a:spcBef>
                <a:spcPts val="480"/>
              </a:spcBef>
              <a:spcAft>
                <a:spcPts val="0"/>
              </a:spcAft>
              <a:buClr>
                <a:schemeClr val="dk1"/>
              </a:buClr>
              <a:buSzPts val="2400"/>
              <a:buNone/>
              <a:defRPr sz="2400" b="1"/>
            </a:lvl2pPr>
            <a:lvl3pPr marL="1371600" lvl="2" indent="-228600" algn="l">
              <a:spcBef>
                <a:spcPts val="432"/>
              </a:spcBef>
              <a:spcAft>
                <a:spcPts val="0"/>
              </a:spcAft>
              <a:buClr>
                <a:schemeClr val="dk1"/>
              </a:buClr>
              <a:buSzPts val="2160"/>
              <a:buNone/>
              <a:defRPr sz="2160" b="1"/>
            </a:lvl3pPr>
            <a:lvl4pPr marL="1828800" lvl="3" indent="-228600" algn="l">
              <a:spcBef>
                <a:spcPts val="384"/>
              </a:spcBef>
              <a:spcAft>
                <a:spcPts val="0"/>
              </a:spcAft>
              <a:buClr>
                <a:schemeClr val="dk1"/>
              </a:buClr>
              <a:buSzPts val="1920"/>
              <a:buNone/>
              <a:defRPr sz="1920" b="1"/>
            </a:lvl4pPr>
            <a:lvl5pPr marL="2286000" lvl="4" indent="-228600" algn="l">
              <a:spcBef>
                <a:spcPts val="384"/>
              </a:spcBef>
              <a:spcAft>
                <a:spcPts val="0"/>
              </a:spcAft>
              <a:buClr>
                <a:schemeClr val="dk1"/>
              </a:buClr>
              <a:buSzPts val="1920"/>
              <a:buNone/>
              <a:defRPr sz="1920" b="1"/>
            </a:lvl5pPr>
            <a:lvl6pPr marL="2743200" lvl="5" indent="-228600" algn="l">
              <a:spcBef>
                <a:spcPts val="384"/>
              </a:spcBef>
              <a:spcAft>
                <a:spcPts val="0"/>
              </a:spcAft>
              <a:buClr>
                <a:schemeClr val="dk1"/>
              </a:buClr>
              <a:buSzPts val="1920"/>
              <a:buNone/>
              <a:defRPr sz="1920" b="1"/>
            </a:lvl6pPr>
            <a:lvl7pPr marL="3200400" lvl="6" indent="-228600" algn="l">
              <a:spcBef>
                <a:spcPts val="384"/>
              </a:spcBef>
              <a:spcAft>
                <a:spcPts val="0"/>
              </a:spcAft>
              <a:buClr>
                <a:schemeClr val="dk1"/>
              </a:buClr>
              <a:buSzPts val="1920"/>
              <a:buNone/>
              <a:defRPr sz="1920" b="1"/>
            </a:lvl7pPr>
            <a:lvl8pPr marL="3657600" lvl="7" indent="-228600" algn="l">
              <a:spcBef>
                <a:spcPts val="384"/>
              </a:spcBef>
              <a:spcAft>
                <a:spcPts val="0"/>
              </a:spcAft>
              <a:buClr>
                <a:schemeClr val="dk1"/>
              </a:buClr>
              <a:buSzPts val="1920"/>
              <a:buNone/>
              <a:defRPr sz="1920" b="1"/>
            </a:lvl8pPr>
            <a:lvl9pPr marL="4114800" lvl="8" indent="-228600" algn="l">
              <a:spcBef>
                <a:spcPts val="384"/>
              </a:spcBef>
              <a:spcAft>
                <a:spcPts val="0"/>
              </a:spcAft>
              <a:buClr>
                <a:schemeClr val="dk1"/>
              </a:buClr>
              <a:buSzPts val="1920"/>
              <a:buNone/>
              <a:defRPr sz="1920" b="1"/>
            </a:lvl9pPr>
          </a:lstStyle>
          <a:p>
            <a:endParaRPr/>
          </a:p>
        </p:txBody>
      </p:sp>
      <p:sp>
        <p:nvSpPr>
          <p:cNvPr id="65" name="Google Shape;65;p10"/>
          <p:cNvSpPr txBox="1">
            <a:spLocks noGrp="1"/>
          </p:cNvSpPr>
          <p:nvPr>
            <p:ph type="body" idx="4"/>
          </p:nvPr>
        </p:nvSpPr>
        <p:spPr>
          <a:xfrm>
            <a:off x="6193372" y="2174875"/>
            <a:ext cx="5389033" cy="3951288"/>
          </a:xfrm>
          <a:prstGeom prst="rect">
            <a:avLst/>
          </a:prstGeom>
          <a:noFill/>
          <a:ln>
            <a:noFill/>
          </a:ln>
        </p:spPr>
        <p:txBody>
          <a:bodyPr/>
          <a:lstStyle>
            <a:lvl1pPr marL="457200" lvl="0" indent="-411480" algn="l">
              <a:spcBef>
                <a:spcPts val="576"/>
              </a:spcBef>
              <a:spcAft>
                <a:spcPts val="0"/>
              </a:spcAft>
              <a:buClr>
                <a:schemeClr val="dk1"/>
              </a:buClr>
              <a:buSzPts val="2880"/>
              <a:buChar char="•"/>
              <a:defRPr sz="2880"/>
            </a:lvl1pPr>
            <a:lvl2pPr marL="914400" lvl="1" indent="-381000" algn="l">
              <a:spcBef>
                <a:spcPts val="480"/>
              </a:spcBef>
              <a:spcAft>
                <a:spcPts val="0"/>
              </a:spcAft>
              <a:buClr>
                <a:schemeClr val="dk1"/>
              </a:buClr>
              <a:buSzPts val="2400"/>
              <a:buChar char="–"/>
              <a:defRPr sz="2400"/>
            </a:lvl2pPr>
            <a:lvl3pPr marL="1371600" lvl="2" indent="-365760" algn="l">
              <a:spcBef>
                <a:spcPts val="432"/>
              </a:spcBef>
              <a:spcAft>
                <a:spcPts val="0"/>
              </a:spcAft>
              <a:buClr>
                <a:schemeClr val="dk1"/>
              </a:buClr>
              <a:buSzPts val="2160"/>
              <a:buChar char="•"/>
              <a:defRPr sz="2160"/>
            </a:lvl3pPr>
            <a:lvl4pPr marL="1828800" lvl="3" indent="-350519" algn="l">
              <a:spcBef>
                <a:spcPts val="384"/>
              </a:spcBef>
              <a:spcAft>
                <a:spcPts val="0"/>
              </a:spcAft>
              <a:buClr>
                <a:schemeClr val="dk1"/>
              </a:buClr>
              <a:buSzPts val="1920"/>
              <a:buChar char="–"/>
              <a:defRPr sz="1920"/>
            </a:lvl4pPr>
            <a:lvl5pPr marL="2286000" lvl="4" indent="-350520" algn="l">
              <a:spcBef>
                <a:spcPts val="384"/>
              </a:spcBef>
              <a:spcAft>
                <a:spcPts val="0"/>
              </a:spcAft>
              <a:buClr>
                <a:schemeClr val="dk1"/>
              </a:buClr>
              <a:buSzPts val="1920"/>
              <a:buChar char="»"/>
              <a:defRPr sz="1920"/>
            </a:lvl5pPr>
            <a:lvl6pPr marL="2743200" lvl="5" indent="-350520" algn="l">
              <a:spcBef>
                <a:spcPts val="384"/>
              </a:spcBef>
              <a:spcAft>
                <a:spcPts val="0"/>
              </a:spcAft>
              <a:buClr>
                <a:schemeClr val="dk1"/>
              </a:buClr>
              <a:buSzPts val="1920"/>
              <a:buChar char="•"/>
              <a:defRPr sz="1920"/>
            </a:lvl6pPr>
            <a:lvl7pPr marL="3200400" lvl="6" indent="-350520" algn="l">
              <a:spcBef>
                <a:spcPts val="384"/>
              </a:spcBef>
              <a:spcAft>
                <a:spcPts val="0"/>
              </a:spcAft>
              <a:buClr>
                <a:schemeClr val="dk1"/>
              </a:buClr>
              <a:buSzPts val="1920"/>
              <a:buChar char="•"/>
              <a:defRPr sz="1920"/>
            </a:lvl7pPr>
            <a:lvl8pPr marL="3657600" lvl="7" indent="-350520" algn="l">
              <a:spcBef>
                <a:spcPts val="384"/>
              </a:spcBef>
              <a:spcAft>
                <a:spcPts val="0"/>
              </a:spcAft>
              <a:buClr>
                <a:schemeClr val="dk1"/>
              </a:buClr>
              <a:buSzPts val="1920"/>
              <a:buChar char="•"/>
              <a:defRPr sz="1920"/>
            </a:lvl8pPr>
            <a:lvl9pPr marL="4114800" lvl="8" indent="-350520" algn="l">
              <a:spcBef>
                <a:spcPts val="384"/>
              </a:spcBef>
              <a:spcAft>
                <a:spcPts val="0"/>
              </a:spcAft>
              <a:buClr>
                <a:schemeClr val="dk1"/>
              </a:buClr>
              <a:buSzPts val="1920"/>
              <a:buChar char="•"/>
              <a:defRPr sz="1920"/>
            </a:lvl9pPr>
          </a:lstStyle>
          <a:p>
            <a:endParaRPr/>
          </a:p>
        </p:txBody>
      </p:sp>
      <p:sp>
        <p:nvSpPr>
          <p:cNvPr id="7" name="Google Shape;12;p1">
            <a:extLst>
              <a:ext uri="{FF2B5EF4-FFF2-40B4-BE49-F238E27FC236}">
                <a16:creationId xmlns:a16="http://schemas.microsoft.com/office/drawing/2014/main" id="{89891029-B40A-4624-8E19-69500A4A6F94}"/>
              </a:ext>
            </a:extLst>
          </p:cNvPr>
          <p:cNvSpPr txBox="1">
            <a:spLocks noGrp="1"/>
          </p:cNvSpPr>
          <p:nvPr>
            <p:ph type="dt" idx="11"/>
          </p:nvPr>
        </p:nvSpPr>
        <p:spPr>
          <a:ln/>
        </p:spPr>
        <p:txBody>
          <a:bodyPr/>
          <a:lstStyle>
            <a:lvl1pPr>
              <a:defRPr/>
            </a:lvl1pPr>
          </a:lstStyle>
          <a:p>
            <a:pPr>
              <a:defRPr/>
            </a:pPr>
            <a:endParaRPr/>
          </a:p>
        </p:txBody>
      </p:sp>
      <p:sp>
        <p:nvSpPr>
          <p:cNvPr id="8" name="Google Shape;13;p1">
            <a:extLst>
              <a:ext uri="{FF2B5EF4-FFF2-40B4-BE49-F238E27FC236}">
                <a16:creationId xmlns:a16="http://schemas.microsoft.com/office/drawing/2014/main" id="{1F9373ED-A8B1-482B-AF6D-F2F96609B0CA}"/>
              </a:ext>
            </a:extLst>
          </p:cNvPr>
          <p:cNvSpPr txBox="1">
            <a:spLocks noGrp="1"/>
          </p:cNvSpPr>
          <p:nvPr>
            <p:ph type="ftr" idx="12"/>
          </p:nvPr>
        </p:nvSpPr>
        <p:spPr>
          <a:ln/>
        </p:spPr>
        <p:txBody>
          <a:bodyPr/>
          <a:lstStyle>
            <a:lvl1pPr>
              <a:defRPr/>
            </a:lvl1pPr>
          </a:lstStyle>
          <a:p>
            <a:pPr>
              <a:defRPr/>
            </a:pPr>
            <a:endParaRPr/>
          </a:p>
        </p:txBody>
      </p:sp>
      <p:sp>
        <p:nvSpPr>
          <p:cNvPr id="9" name="Google Shape;14;p1">
            <a:extLst>
              <a:ext uri="{FF2B5EF4-FFF2-40B4-BE49-F238E27FC236}">
                <a16:creationId xmlns:a16="http://schemas.microsoft.com/office/drawing/2014/main" id="{AF1D851E-57F3-464C-96FB-60072295687E}"/>
              </a:ext>
            </a:extLst>
          </p:cNvPr>
          <p:cNvSpPr txBox="1">
            <a:spLocks noGrp="1"/>
          </p:cNvSpPr>
          <p:nvPr>
            <p:ph type="sldNum" idx="13"/>
          </p:nvPr>
        </p:nvSpPr>
        <p:spPr>
          <a:ln/>
        </p:spPr>
        <p:txBody>
          <a:bodyPr/>
          <a:lstStyle>
            <a:lvl1pPr>
              <a:defRPr/>
            </a:lvl1pPr>
          </a:lstStyle>
          <a:p>
            <a:pPr>
              <a:defRPr/>
            </a:pPr>
            <a:fld id="{59789D47-6614-4965-B61B-A06FC34041EB}" type="slidenum">
              <a:rPr lang="en-US"/>
              <a:pPr>
                <a:defRPr/>
              </a:pPr>
              <a:t>‹Nº›</a:t>
            </a:fld>
            <a:endParaRPr/>
          </a:p>
        </p:txBody>
      </p:sp>
    </p:spTree>
    <p:extLst>
      <p:ext uri="{BB962C8B-B14F-4D97-AF65-F5344CB8AC3E}">
        <p14:creationId xmlns:p14="http://schemas.microsoft.com/office/powerpoint/2010/main" val="307809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09600" y="274639"/>
            <a:ext cx="10972800" cy="1143000"/>
          </a:xfrm>
          <a:prstGeom prst="rect">
            <a:avLst/>
          </a:prstGeom>
          <a:noFill/>
          <a:ln>
            <a:noFill/>
          </a:ln>
        </p:spPr>
        <p:txBody>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1">
            <a:extLst>
              <a:ext uri="{FF2B5EF4-FFF2-40B4-BE49-F238E27FC236}">
                <a16:creationId xmlns:a16="http://schemas.microsoft.com/office/drawing/2014/main" id="{1C87E4B5-D768-41A1-ADC4-3D6020562E1B}"/>
              </a:ext>
            </a:extLst>
          </p:cNvPr>
          <p:cNvSpPr txBox="1">
            <a:spLocks noGrp="1"/>
          </p:cNvSpPr>
          <p:nvPr>
            <p:ph type="dt" idx="11"/>
          </p:nvPr>
        </p:nvSpPr>
        <p:spPr>
          <a:ln/>
        </p:spPr>
        <p:txBody>
          <a:bodyPr/>
          <a:lstStyle>
            <a:lvl1pPr>
              <a:defRPr/>
            </a:lvl1pPr>
          </a:lstStyle>
          <a:p>
            <a:pPr>
              <a:defRPr/>
            </a:pPr>
            <a:endParaRPr/>
          </a:p>
        </p:txBody>
      </p:sp>
      <p:sp>
        <p:nvSpPr>
          <p:cNvPr id="4" name="Google Shape;13;p1">
            <a:extLst>
              <a:ext uri="{FF2B5EF4-FFF2-40B4-BE49-F238E27FC236}">
                <a16:creationId xmlns:a16="http://schemas.microsoft.com/office/drawing/2014/main" id="{03E34453-40EA-4901-A7D6-3E19392657BC}"/>
              </a:ext>
            </a:extLst>
          </p:cNvPr>
          <p:cNvSpPr txBox="1">
            <a:spLocks noGrp="1"/>
          </p:cNvSpPr>
          <p:nvPr>
            <p:ph type="ftr" idx="12"/>
          </p:nvPr>
        </p:nvSpPr>
        <p:spPr>
          <a:ln/>
        </p:spPr>
        <p:txBody>
          <a:bodyPr/>
          <a:lstStyle>
            <a:lvl1pPr>
              <a:defRPr/>
            </a:lvl1pPr>
          </a:lstStyle>
          <a:p>
            <a:pPr>
              <a:defRPr/>
            </a:pPr>
            <a:endParaRPr/>
          </a:p>
        </p:txBody>
      </p:sp>
      <p:sp>
        <p:nvSpPr>
          <p:cNvPr id="5" name="Google Shape;14;p1">
            <a:extLst>
              <a:ext uri="{FF2B5EF4-FFF2-40B4-BE49-F238E27FC236}">
                <a16:creationId xmlns:a16="http://schemas.microsoft.com/office/drawing/2014/main" id="{F3853A4C-B3D6-4D8A-B9DF-8103954BBF19}"/>
              </a:ext>
            </a:extLst>
          </p:cNvPr>
          <p:cNvSpPr txBox="1">
            <a:spLocks noGrp="1"/>
          </p:cNvSpPr>
          <p:nvPr>
            <p:ph type="sldNum" idx="13"/>
          </p:nvPr>
        </p:nvSpPr>
        <p:spPr>
          <a:ln/>
        </p:spPr>
        <p:txBody>
          <a:bodyPr/>
          <a:lstStyle>
            <a:lvl1pPr>
              <a:defRPr/>
            </a:lvl1pPr>
          </a:lstStyle>
          <a:p>
            <a:pPr>
              <a:defRPr/>
            </a:pPr>
            <a:fld id="{DF512FE8-75FD-4931-81FF-D34D5A85A77B}" type="slidenum">
              <a:rPr lang="en-US"/>
              <a:pPr>
                <a:defRPr/>
              </a:pPr>
              <a:t>‹Nº›</a:t>
            </a:fld>
            <a:endParaRPr/>
          </a:p>
        </p:txBody>
      </p:sp>
    </p:spTree>
    <p:extLst>
      <p:ext uri="{BB962C8B-B14F-4D97-AF65-F5344CB8AC3E}">
        <p14:creationId xmlns:p14="http://schemas.microsoft.com/office/powerpoint/2010/main" val="4528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1">
            <a:extLst>
              <a:ext uri="{FF2B5EF4-FFF2-40B4-BE49-F238E27FC236}">
                <a16:creationId xmlns:a16="http://schemas.microsoft.com/office/drawing/2014/main" id="{C4F0FF12-9B6E-486F-BDFA-16BD7147167C}"/>
              </a:ext>
            </a:extLst>
          </p:cNvPr>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280"/>
              <a:buFont typeface="Calibri"/>
              <a:buNone/>
              <a:defRPr sz="52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a:extLst>
              <a:ext uri="{FF2B5EF4-FFF2-40B4-BE49-F238E27FC236}">
                <a16:creationId xmlns:a16="http://schemas.microsoft.com/office/drawing/2014/main" id="{CCCA3857-7D27-4C2A-8920-71D851266CBC}"/>
              </a:ext>
            </a:extLst>
          </p:cNvPr>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472440" algn="l" rtl="0">
              <a:spcBef>
                <a:spcPts val="768"/>
              </a:spcBef>
              <a:spcAft>
                <a:spcPts val="0"/>
              </a:spcAft>
              <a:buClr>
                <a:schemeClr val="dk1"/>
              </a:buClr>
              <a:buSzPts val="3840"/>
              <a:buFont typeface="Arial"/>
              <a:buChar char="•"/>
              <a:defRPr sz="3840" b="0" i="0" u="none" strike="noStrike" cap="none">
                <a:solidFill>
                  <a:schemeClr val="dk1"/>
                </a:solidFill>
                <a:latin typeface="Calibri"/>
                <a:ea typeface="Calibri"/>
                <a:cs typeface="Calibri"/>
                <a:sym typeface="Calibri"/>
              </a:defRPr>
            </a:lvl1pPr>
            <a:lvl2pPr marL="914400" marR="0" lvl="1"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2pPr>
            <a:lvl3pPr marL="1371600" marR="0" lvl="2" indent="-411480" algn="l" rtl="0">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a:extLst>
              <a:ext uri="{FF2B5EF4-FFF2-40B4-BE49-F238E27FC236}">
                <a16:creationId xmlns:a16="http://schemas.microsoft.com/office/drawing/2014/main" id="{BF306621-9753-47BF-A9EF-4F879B551C9C}"/>
              </a:ext>
            </a:extLst>
          </p:cNvPr>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marR="0" lvl="0" algn="l" rtl="0" eaLnBrk="1" fontAlgn="auto" hangingPunct="1">
              <a:spcBef>
                <a:spcPts val="0"/>
              </a:spcBef>
              <a:spcAft>
                <a:spcPts val="0"/>
              </a:spcAft>
              <a:buClr>
                <a:srgbClr val="000000"/>
              </a:buClr>
              <a:buSzPts val="1400"/>
              <a:buFont typeface="Arial"/>
              <a:buNone/>
              <a:defRPr sz="1440" b="0" i="0" u="none" strike="noStrike" kern="0"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3" name="Google Shape;13;p1">
            <a:extLst>
              <a:ext uri="{FF2B5EF4-FFF2-40B4-BE49-F238E27FC236}">
                <a16:creationId xmlns:a16="http://schemas.microsoft.com/office/drawing/2014/main" id="{25E7EC8F-B9EB-4C22-8B4D-4F41E8D40345}"/>
              </a:ext>
            </a:extLst>
          </p:cNvPr>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marR="0" lvl="0" algn="ctr" rtl="0" eaLnBrk="1" fontAlgn="auto" hangingPunct="1">
              <a:spcBef>
                <a:spcPts val="0"/>
              </a:spcBef>
              <a:spcAft>
                <a:spcPts val="0"/>
              </a:spcAft>
              <a:buClr>
                <a:srgbClr val="000000"/>
              </a:buClr>
              <a:buSzPts val="1400"/>
              <a:buFont typeface="Arial"/>
              <a:buNone/>
              <a:defRPr sz="1440" b="0" i="0" u="none" strike="noStrike" kern="0"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4" name="Google Shape;14;p1">
            <a:extLst>
              <a:ext uri="{FF2B5EF4-FFF2-40B4-BE49-F238E27FC236}">
                <a16:creationId xmlns:a16="http://schemas.microsoft.com/office/drawing/2014/main" id="{AC8301B3-BD91-4203-9A7D-86F9CEE21E5B}"/>
              </a:ext>
            </a:extLst>
          </p:cNvPr>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1440" b="0" i="0" u="none" strike="noStrike" kern="0" cap="none">
                <a:solidFill>
                  <a:srgbClr val="888888"/>
                </a:solidFill>
                <a:latin typeface="Calibri"/>
                <a:ea typeface="Calibri"/>
                <a:cs typeface="Calibri"/>
                <a:sym typeface="Calibri"/>
              </a:defRPr>
            </a:lvl1pPr>
            <a:lvl2pPr marL="0" marR="0" lvl="1" indent="0" algn="r" rtl="0">
              <a:spcBef>
                <a:spcPts val="0"/>
              </a:spcBef>
              <a:buNone/>
              <a:defRPr sz="1440" b="0" i="0" u="none" strike="noStrike" cap="none">
                <a:solidFill>
                  <a:srgbClr val="888888"/>
                </a:solidFill>
                <a:latin typeface="Calibri"/>
                <a:ea typeface="Calibri"/>
                <a:cs typeface="Calibri"/>
                <a:sym typeface="Calibri"/>
              </a:defRPr>
            </a:lvl2pPr>
            <a:lvl3pPr marL="0" marR="0" lvl="2" indent="0" algn="r" rtl="0">
              <a:spcBef>
                <a:spcPts val="0"/>
              </a:spcBef>
              <a:buNone/>
              <a:defRPr sz="1440" b="0" i="0" u="none" strike="noStrike" cap="none">
                <a:solidFill>
                  <a:srgbClr val="888888"/>
                </a:solidFill>
                <a:latin typeface="Calibri"/>
                <a:ea typeface="Calibri"/>
                <a:cs typeface="Calibri"/>
                <a:sym typeface="Calibri"/>
              </a:defRPr>
            </a:lvl3pPr>
            <a:lvl4pPr marL="0" marR="0" lvl="3" indent="0" algn="r" rtl="0">
              <a:spcBef>
                <a:spcPts val="0"/>
              </a:spcBef>
              <a:buNone/>
              <a:defRPr sz="1440" b="0" i="0" u="none" strike="noStrike" cap="none">
                <a:solidFill>
                  <a:srgbClr val="888888"/>
                </a:solidFill>
                <a:latin typeface="Calibri"/>
                <a:ea typeface="Calibri"/>
                <a:cs typeface="Calibri"/>
                <a:sym typeface="Calibri"/>
              </a:defRPr>
            </a:lvl4pPr>
            <a:lvl5pPr marL="0" marR="0" lvl="4" indent="0" algn="r" rtl="0">
              <a:spcBef>
                <a:spcPts val="0"/>
              </a:spcBef>
              <a:buNone/>
              <a:defRPr sz="1440" b="0" i="0" u="none" strike="noStrike" cap="none">
                <a:solidFill>
                  <a:srgbClr val="888888"/>
                </a:solidFill>
                <a:latin typeface="Calibri"/>
                <a:ea typeface="Calibri"/>
                <a:cs typeface="Calibri"/>
                <a:sym typeface="Calibri"/>
              </a:defRPr>
            </a:lvl5pPr>
            <a:lvl6pPr marL="0" marR="0" lvl="5" indent="0" algn="r" rtl="0">
              <a:spcBef>
                <a:spcPts val="0"/>
              </a:spcBef>
              <a:buNone/>
              <a:defRPr sz="1440" b="0" i="0" u="none" strike="noStrike" cap="none">
                <a:solidFill>
                  <a:srgbClr val="888888"/>
                </a:solidFill>
                <a:latin typeface="Calibri"/>
                <a:ea typeface="Calibri"/>
                <a:cs typeface="Calibri"/>
                <a:sym typeface="Calibri"/>
              </a:defRPr>
            </a:lvl6pPr>
            <a:lvl7pPr marL="0" marR="0" lvl="6" indent="0" algn="r" rtl="0">
              <a:spcBef>
                <a:spcPts val="0"/>
              </a:spcBef>
              <a:buNone/>
              <a:defRPr sz="1440" b="0" i="0" u="none" strike="noStrike" cap="none">
                <a:solidFill>
                  <a:srgbClr val="888888"/>
                </a:solidFill>
                <a:latin typeface="Calibri"/>
                <a:ea typeface="Calibri"/>
                <a:cs typeface="Calibri"/>
                <a:sym typeface="Calibri"/>
              </a:defRPr>
            </a:lvl7pPr>
            <a:lvl8pPr marL="0" marR="0" lvl="7" indent="0" algn="r" rtl="0">
              <a:spcBef>
                <a:spcPts val="0"/>
              </a:spcBef>
              <a:buNone/>
              <a:defRPr sz="1440" b="0" i="0" u="none" strike="noStrike" cap="none">
                <a:solidFill>
                  <a:srgbClr val="888888"/>
                </a:solidFill>
                <a:latin typeface="Calibri"/>
                <a:ea typeface="Calibri"/>
                <a:cs typeface="Calibri"/>
                <a:sym typeface="Calibri"/>
              </a:defRPr>
            </a:lvl8pPr>
            <a:lvl9pPr marL="0" marR="0" lvl="8" indent="0" algn="r" rtl="0">
              <a:spcBef>
                <a:spcPts val="0"/>
              </a:spcBef>
              <a:buNone/>
              <a:defRPr sz="1440" b="0" i="0" u="none" strike="noStrike" cap="none">
                <a:solidFill>
                  <a:srgbClr val="888888"/>
                </a:solidFill>
                <a:latin typeface="Calibri"/>
                <a:ea typeface="Calibri"/>
                <a:cs typeface="Calibri"/>
                <a:sym typeface="Calibri"/>
              </a:defRPr>
            </a:lvl9pPr>
          </a:lstStyle>
          <a:p>
            <a:pPr>
              <a:defRPr/>
            </a:pPr>
            <a:fld id="{A2084822-31D2-4DA2-9535-1AA18FE76E5E}" type="slidenum">
              <a:rPr lang="en-US"/>
              <a:pPr>
                <a:defRPr/>
              </a:pPr>
              <a:t>‹Nº›</a:t>
            </a:fld>
            <a:endParaRPr/>
          </a:p>
        </p:txBody>
      </p:sp>
    </p:spTree>
    <p:extLst>
      <p:ext uri="{BB962C8B-B14F-4D97-AF65-F5344CB8AC3E}">
        <p14:creationId xmlns:p14="http://schemas.microsoft.com/office/powerpoint/2010/main" val="40867366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chart" Target="../charts/char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chart" Target="../charts/char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1.emf"/><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chart" Target="../charts/char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chart" Target="../charts/char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chart" Target="../charts/char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chart" Target="../charts/char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Google Shape;108;p17">
            <a:extLst>
              <a:ext uri="{FF2B5EF4-FFF2-40B4-BE49-F238E27FC236}">
                <a16:creationId xmlns:a16="http://schemas.microsoft.com/office/drawing/2014/main" id="{7BD2E1A2-2236-471E-A136-034449080FD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971" y="27376"/>
            <a:ext cx="2771361" cy="117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DA1FB231-9AE4-4690-91BC-446C5DD7D543}"/>
              </a:ext>
            </a:extLst>
          </p:cNvPr>
          <p:cNvSpPr txBox="1"/>
          <p:nvPr/>
        </p:nvSpPr>
        <p:spPr>
          <a:xfrm>
            <a:off x="9641681" y="5919523"/>
            <a:ext cx="2321719"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200" b="1" i="0" u="none" strike="noStrike" kern="0" cap="none" spc="0" normalizeH="0" baseline="0" noProof="0" dirty="0">
                <a:ln>
                  <a:noFill/>
                </a:ln>
                <a:solidFill>
                  <a:srgbClr val="FFFFFF"/>
                </a:solidFill>
                <a:effectLst/>
                <a:uLnTx/>
                <a:uFillTx/>
                <a:latin typeface="Cabin" panose="00000500000000000000" pitchFamily="2" charset="0"/>
                <a:ea typeface="Arial"/>
                <a:cs typeface="Arial"/>
                <a:sym typeface="Arial"/>
              </a:rPr>
              <a:t>Patricia Muñoz García</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s-CL" sz="1200" b="1" kern="0">
                <a:solidFill>
                  <a:srgbClr val="FFFFFF"/>
                </a:solidFill>
                <a:latin typeface="Cabin" panose="00000500000000000000" pitchFamily="2" charset="0"/>
                <a:ea typeface="Arial"/>
                <a:cs typeface="Arial"/>
                <a:sym typeface="Arial"/>
              </a:rPr>
              <a:t>Abogada</a:t>
            </a:r>
            <a:endParaRPr kumimoji="0" lang="es-CL" sz="1200" b="1" i="0" u="none" strike="noStrike" kern="0" cap="none" spc="0" normalizeH="0" baseline="0" noProof="0" dirty="0">
              <a:ln>
                <a:noFill/>
              </a:ln>
              <a:solidFill>
                <a:srgbClr val="FFFFFF"/>
              </a:solidFill>
              <a:effectLst/>
              <a:uLnTx/>
              <a:uFillTx/>
              <a:latin typeface="Cabin" panose="00000500000000000000" pitchFamily="2" charset="0"/>
              <a:ea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200" b="1" i="0" u="none" strike="noStrike" kern="0" cap="none" spc="0" normalizeH="0" baseline="0" noProof="0" dirty="0">
                <a:ln>
                  <a:noFill/>
                </a:ln>
                <a:solidFill>
                  <a:srgbClr val="FFFFFF"/>
                </a:solidFill>
                <a:effectLst/>
                <a:uLnTx/>
                <a:uFillTx/>
                <a:latin typeface="Cabin" panose="00000500000000000000" pitchFamily="2" charset="0"/>
                <a:ea typeface="Arial"/>
                <a:cs typeface="Arial"/>
                <a:sym typeface="Arial"/>
              </a:rPr>
              <a:t>Defensora de la Niñez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200" b="1" i="0" u="none" strike="noStrike" kern="0" cap="none" spc="0" normalizeH="0" baseline="0" noProof="0" dirty="0">
                <a:ln>
                  <a:noFill/>
                </a:ln>
                <a:solidFill>
                  <a:srgbClr val="FFFFFF"/>
                </a:solidFill>
                <a:effectLst/>
                <a:uLnTx/>
                <a:uFillTx/>
                <a:latin typeface="Cabin" panose="00000500000000000000" pitchFamily="2" charset="0"/>
                <a:ea typeface="Arial"/>
                <a:cs typeface="Arial"/>
                <a:sym typeface="Arial"/>
              </a:rPr>
              <a:t>09 de diciembre de 2019</a:t>
            </a:r>
          </a:p>
        </p:txBody>
      </p:sp>
      <p:cxnSp>
        <p:nvCxnSpPr>
          <p:cNvPr id="7" name="Straight Connector 6">
            <a:extLst>
              <a:ext uri="{FF2B5EF4-FFF2-40B4-BE49-F238E27FC236}">
                <a16:creationId xmlns:a16="http://schemas.microsoft.com/office/drawing/2014/main" id="{282C25E7-A77F-46E1-A9E4-607D91222111}"/>
              </a:ext>
            </a:extLst>
          </p:cNvPr>
          <p:cNvCxnSpPr/>
          <p:nvPr/>
        </p:nvCxnSpPr>
        <p:spPr>
          <a:xfrm flipH="1">
            <a:off x="7091363" y="5289550"/>
            <a:ext cx="510063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01C74475-2A8E-4A7F-BEE0-24D2EE875717}"/>
              </a:ext>
            </a:extLst>
          </p:cNvPr>
          <p:cNvSpPr txBox="1"/>
          <p:nvPr/>
        </p:nvSpPr>
        <p:spPr>
          <a:xfrm>
            <a:off x="492669" y="1378576"/>
            <a:ext cx="8398566"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4400" b="1" i="1"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Cabin" panose="00000500000000000000" pitchFamily="2" charset="0"/>
                <a:ea typeface="+mn-ea"/>
                <a:cs typeface="Arial" panose="020B0604020202020204" pitchFamily="34" charset="0"/>
                <a:sym typeface="Arial" panose="020B0604020202020204" pitchFamily="34" charset="0"/>
              </a:rPr>
              <a:t>Uso de bombas lacrimógenas y carro lanza aguas en niños, niñas y adolescentes</a:t>
            </a:r>
          </a:p>
          <a:p>
            <a:pPr marL="0" marR="0" lvl="0" indent="0" algn="l" defTabSz="914400" rtl="0" eaLnBrk="0" fontAlgn="base" latinLnBrk="0" hangingPunct="0">
              <a:lnSpc>
                <a:spcPct val="100000"/>
              </a:lnSpc>
              <a:spcBef>
                <a:spcPct val="0"/>
              </a:spcBef>
              <a:spcAft>
                <a:spcPct val="0"/>
              </a:spcAft>
              <a:buClrTx/>
              <a:buSzTx/>
              <a:buFontTx/>
              <a:buNone/>
              <a:tabLst/>
              <a:defRPr/>
            </a:pPr>
            <a:r>
              <a:rPr lang="es-CL" sz="2400" b="1" i="1" dirty="0">
                <a:solidFill>
                  <a:srgbClr val="000000">
                    <a:lumMod val="75000"/>
                    <a:lumOff val="25000"/>
                  </a:srgbClr>
                </a:solidFill>
                <a:effectLst>
                  <a:outerShdw blurRad="38100" dist="38100" dir="2700000" algn="tl">
                    <a:srgbClr val="000000">
                      <a:alpha val="43137"/>
                    </a:srgbClr>
                  </a:outerShdw>
                </a:effectLst>
                <a:latin typeface="Cabin" panose="00000500000000000000" pitchFamily="2" charset="0"/>
                <a:cs typeface="Arial" panose="020B0604020202020204" pitchFamily="34" charset="0"/>
                <a:sym typeface="Arial" panose="020B0604020202020204" pitchFamily="34" charset="0"/>
              </a:rPr>
              <a:t>Comisión DDHH y Ciudadanía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400" b="1" i="1"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Cabin" panose="00000500000000000000" pitchFamily="2" charset="0"/>
                <a:ea typeface="+mn-ea"/>
                <a:cs typeface="Arial" panose="020B0604020202020204" pitchFamily="34" charset="0"/>
                <a:sym typeface="Arial" panose="020B0604020202020204" pitchFamily="34" charset="0"/>
              </a:rPr>
              <a:t>Senado de Chile</a:t>
            </a:r>
            <a:endParaRPr kumimoji="0" lang="es-CL" sz="2000" b="1" i="1"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Cabin" panose="00000500000000000000" pitchFamily="2" charset="0"/>
              <a:ea typeface="+mn-ea"/>
              <a:cs typeface="Arial" panose="020B0604020202020204" pitchFamily="34" charset="0"/>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8135078" y="3057482"/>
            <a:ext cx="3423171" cy="329320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Son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240 casos de NNA pertenecientes a la red Sename*</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que representan el </a:t>
            </a:r>
            <a:r>
              <a:rPr kumimoji="0" lang="es-MX" sz="2000" b="1"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53%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del total</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de casos ingresados a la DDN (450), y que se distribuyen por región según la tabla que se presenta.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*Casos </a:t>
            </a:r>
            <a:r>
              <a:rPr kumimoji="0" lang="es-MX" sz="1400" b="0" i="0" u="none" strike="noStrike" kern="0" cap="none" spc="0" normalizeH="0" baseline="0" noProof="0" dirty="0" err="1">
                <a:ln>
                  <a:noFill/>
                </a:ln>
                <a:solidFill>
                  <a:srgbClr val="000000">
                    <a:lumMod val="65000"/>
                    <a:lumOff val="35000"/>
                  </a:srgbClr>
                </a:solidFill>
                <a:effectLst/>
                <a:uLnTx/>
                <a:uFillTx/>
                <a:latin typeface="Cabin" panose="00000500000000000000" pitchFamily="2" charset="0"/>
                <a:ea typeface="Arial"/>
                <a:cs typeface="Arial"/>
                <a:sym typeface="Arial"/>
              </a:rPr>
              <a:t>recepcionados</a:t>
            </a:r>
            <a:r>
              <a:rPr kumimoji="0" lang="es-MX" sz="14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y que han sido sistematizados al 06 de diciembre de 2019</a:t>
            </a:r>
            <a:endParaRPr kumimoji="0" lang="en-US" sz="1400" b="0" i="0" u="none" strike="noStrike" kern="0" cap="none" spc="0" normalizeH="0" baseline="0" noProof="0" dirty="0">
              <a:ln>
                <a:noFill/>
              </a:ln>
              <a:solidFill>
                <a:srgbClr val="E54E80"/>
              </a:solidFill>
              <a:effectLst/>
              <a:uLnTx/>
              <a:uFillTx/>
              <a:latin typeface="Cabin" panose="00000500000000000000" pitchFamily="2" charset="0"/>
              <a:ea typeface="Arial"/>
              <a:cs typeface="Arial"/>
              <a:sym typeface="Arial"/>
            </a:endParaRP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379649" y="2339641"/>
            <a:ext cx="7507790" cy="477282"/>
            <a:chOff x="1658469" y="4652674"/>
            <a:chExt cx="9484659" cy="815796"/>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800" b="1"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rPr>
                <a:t>Casos derivados de la red Sename, según sede de la DDN y región</a:t>
              </a:r>
              <a:endParaRPr kumimoji="0" lang="en-US" sz="1800" b="0"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36925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0" i="0" u="none" strike="noStrike" kern="1200" cap="none" spc="0" normalizeH="0" baseline="0" noProof="0" dirty="0">
                <a:ln>
                  <a:noFill/>
                </a:ln>
                <a:solidFill>
                  <a:srgbClr val="FFFFFF"/>
                </a:solidFill>
                <a:effectLst/>
                <a:uLnTx/>
                <a:uFillTx/>
                <a:latin typeface="Cabin Regular"/>
                <a:ea typeface="Arial"/>
                <a:cs typeface="Cabin Regular"/>
                <a:sym typeface="Arial"/>
              </a:endParaRPr>
            </a:p>
          </p:txBody>
        </p:sp>
      </p:grpSp>
      <p:sp>
        <p:nvSpPr>
          <p:cNvPr id="19" name="Rectángulo 18">
            <a:extLst>
              <a:ext uri="{FF2B5EF4-FFF2-40B4-BE49-F238E27FC236}">
                <a16:creationId xmlns:a16="http://schemas.microsoft.com/office/drawing/2014/main" id="{15700BBE-CD69-455C-B624-B70B468AC333}"/>
              </a:ext>
            </a:extLst>
          </p:cNvPr>
          <p:cNvSpPr/>
          <p:nvPr/>
        </p:nvSpPr>
        <p:spPr>
          <a:xfrm>
            <a:off x="2144858" y="6206124"/>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3" name="Tabla 2">
            <a:extLst>
              <a:ext uri="{FF2B5EF4-FFF2-40B4-BE49-F238E27FC236}">
                <a16:creationId xmlns:a16="http://schemas.microsoft.com/office/drawing/2014/main" id="{B88C6474-573B-4A97-A346-6D70A02785DD}"/>
              </a:ext>
            </a:extLst>
          </p:cNvPr>
          <p:cNvGraphicFramePr>
            <a:graphicFrameLocks noGrp="1"/>
          </p:cNvGraphicFramePr>
          <p:nvPr/>
        </p:nvGraphicFramePr>
        <p:xfrm>
          <a:off x="554007" y="3020543"/>
          <a:ext cx="7159071" cy="3204210"/>
        </p:xfrm>
        <a:graphic>
          <a:graphicData uri="http://schemas.openxmlformats.org/drawingml/2006/table">
            <a:tbl>
              <a:tblPr firstRow="1" firstCol="1" bandRow="1"/>
              <a:tblGrid>
                <a:gridCol w="1997884">
                  <a:extLst>
                    <a:ext uri="{9D8B030D-6E8A-4147-A177-3AD203B41FA5}">
                      <a16:colId xmlns:a16="http://schemas.microsoft.com/office/drawing/2014/main" val="3565526838"/>
                    </a:ext>
                  </a:extLst>
                </a:gridCol>
                <a:gridCol w="2779404">
                  <a:extLst>
                    <a:ext uri="{9D8B030D-6E8A-4147-A177-3AD203B41FA5}">
                      <a16:colId xmlns:a16="http://schemas.microsoft.com/office/drawing/2014/main" val="631568876"/>
                    </a:ext>
                  </a:extLst>
                </a:gridCol>
                <a:gridCol w="1168825">
                  <a:extLst>
                    <a:ext uri="{9D8B030D-6E8A-4147-A177-3AD203B41FA5}">
                      <a16:colId xmlns:a16="http://schemas.microsoft.com/office/drawing/2014/main" val="714713693"/>
                    </a:ext>
                  </a:extLst>
                </a:gridCol>
                <a:gridCol w="1212958">
                  <a:extLst>
                    <a:ext uri="{9D8B030D-6E8A-4147-A177-3AD203B41FA5}">
                      <a16:colId xmlns:a16="http://schemas.microsoft.com/office/drawing/2014/main" val="461932195"/>
                    </a:ext>
                  </a:extLst>
                </a:gridCol>
              </a:tblGrid>
              <a:tr h="240030">
                <a:tc>
                  <a:txBody>
                    <a:bodyPr/>
                    <a:lstStyle/>
                    <a:p>
                      <a:pPr algn="ctr">
                        <a:lnSpc>
                          <a:spcPct val="107000"/>
                        </a:lnSpc>
                        <a:spcAft>
                          <a:spcPts val="0"/>
                        </a:spcAft>
                      </a:pPr>
                      <a:r>
                        <a:rPr lang="es-CL" sz="105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Defensoría de la Niñez</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Región</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 sede</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 general</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24543647"/>
                  </a:ext>
                </a:extLst>
              </a:tr>
              <a:tr h="79375">
                <a:tc rowSpan="3">
                  <a:txBody>
                    <a:bodyPr/>
                    <a:lstStyle/>
                    <a:p>
                      <a:pPr algn="ctr">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Arica y Parinacota</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XV Región de Arica y Parinacota</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26 casos</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s-CL" sz="1100" b="0" i="0" u="none" strike="noStrike" dirty="0">
                          <a:solidFill>
                            <a:srgbClr val="000000"/>
                          </a:solidFill>
                          <a:effectLst/>
                          <a:latin typeface="Cabin" panose="00000500000000000000" pitchFamily="2"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39367249"/>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 Región de Tarapacá</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99626"/>
                  </a:ext>
                </a:extLst>
              </a:tr>
              <a:tr h="79375">
                <a:tc vMerge="1">
                  <a:txBody>
                    <a:bodyPr/>
                    <a:lstStyle/>
                    <a:p>
                      <a:endParaRPr lang="es-CL"/>
                    </a:p>
                  </a:txBody>
                  <a:tcPr>
                    <a:lnT w="12700" cap="flat" cmpd="sng" algn="ctr">
                      <a:solidFill>
                        <a:srgbClr val="000000"/>
                      </a:solidFill>
                      <a:prstDash val="solid"/>
                      <a:round/>
                      <a:headEnd type="none" w="med" len="med"/>
                      <a:tailEnd type="none" w="med" len="med"/>
                    </a:lnT>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II Región de Antofagasta</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r" fontAlgn="b"/>
                      <a:r>
                        <a:rPr lang="es-CL" sz="1100" b="0" i="0" u="none" strike="noStrike" dirty="0">
                          <a:solidFill>
                            <a:srgbClr val="000000"/>
                          </a:solidFill>
                          <a:effectLst/>
                          <a:latin typeface="Cabin" panose="00000500000000000000" pitchFamily="2" charset="0"/>
                        </a:rPr>
                        <a:t>8</a:t>
                      </a:r>
                    </a:p>
                  </a:txBody>
                  <a:tcPr marL="9525" marR="9525" marT="952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6341169"/>
                  </a:ext>
                </a:extLst>
              </a:tr>
              <a:tr h="79375">
                <a:tc rowSpan="7">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Central</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III Región de Atacama</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157 casos</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effectLst/>
                          <a:latin typeface="Cabin" panose="00000500000000000000" pitchFamily="2"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613220"/>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IV Región de Coquimbo</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061518"/>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 Región de Valparaíso</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506021"/>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Región Metropolitana de Santiago</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916062"/>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VI Región del Libertador Gral. </a:t>
                      </a:r>
                      <a:r>
                        <a:rPr lang="es-CL" sz="1050" dirty="0" err="1">
                          <a:solidFill>
                            <a:srgbClr val="000000"/>
                          </a:solidFill>
                          <a:effectLst/>
                          <a:latin typeface="Cabin" panose="00000500000000000000" pitchFamily="2" charset="0"/>
                          <a:ea typeface="Times New Roman" panose="02020603050405020304" pitchFamily="18" charset="0"/>
                          <a:cs typeface="Calibri" panose="020F0502020204030204" pitchFamily="34" charset="0"/>
                        </a:rPr>
                        <a:t>Bdo</a:t>
                      </a: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O’Higgins</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004518"/>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VII Región del Maule</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916622"/>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XVI Región de Ñuble</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81543"/>
                  </a:ext>
                </a:extLst>
              </a:tr>
              <a:tr h="79375">
                <a:tc rowSpan="4">
                  <a:txBody>
                    <a:bodyPr/>
                    <a:lstStyle/>
                    <a:p>
                      <a:pPr algn="ctr">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La Araucanía</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VIII Región del Biobío</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52 casos</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s-CL" sz="1100" b="0" i="0" u="none" strike="noStrike" dirty="0">
                          <a:solidFill>
                            <a:srgbClr val="000000"/>
                          </a:solidFill>
                          <a:effectLst/>
                          <a:latin typeface="Cabin" panose="00000500000000000000" pitchFamily="2" charset="0"/>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27584020"/>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IX Región de La Araucanía</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84728640"/>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XIV Región de Los Ríos</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27466699"/>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 Región de Los Lagos</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10531905"/>
                  </a:ext>
                </a:extLst>
              </a:tr>
              <a:tr h="79375">
                <a:tc rowSpan="2">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Aysén y Magallanes</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XI Región Aysén </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5 casos</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0</a:t>
                      </a:r>
                      <a:endParaRPr lang="es-CL" sz="105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405172"/>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XII Región de Magallanes y Antártica Chilena</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a:lnSpc>
                          <a:spcPct val="107000"/>
                        </a:lnSpc>
                        <a:spcAft>
                          <a:spcPts val="0"/>
                        </a:spcAft>
                      </a:pPr>
                      <a:r>
                        <a:rPr lang="es-CL" sz="1050" dirty="0">
                          <a:effectLst/>
                          <a:latin typeface="Cabin" panose="00000500000000000000" pitchFamily="2" charset="0"/>
                          <a:ea typeface="Calibri" panose="020F0502020204030204" pitchFamily="34" charset="0"/>
                          <a:cs typeface="Times New Roman" panose="02020603050405020304" pitchFamily="18" charset="0"/>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177842"/>
                  </a:ext>
                </a:extLst>
              </a:tr>
              <a:tr h="79375">
                <a:tc gridSpan="2">
                  <a:txBody>
                    <a:bodyPr/>
                    <a:lstStyle/>
                    <a:p>
                      <a:pPr algn="ctr">
                        <a:lnSpc>
                          <a:spcPct val="107000"/>
                        </a:lnSpc>
                        <a:spcAft>
                          <a:spcPts val="0"/>
                        </a:spcAft>
                      </a:pPr>
                      <a:r>
                        <a:rPr lang="es-CL" sz="105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 general</a:t>
                      </a:r>
                      <a:endParaRPr lang="es-CL" sz="16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s-CL"/>
                    </a:p>
                  </a:txBody>
                  <a:tcPr/>
                </a:tc>
                <a:tc>
                  <a:txBody>
                    <a:bodyPr/>
                    <a:lstStyle/>
                    <a:p>
                      <a:pPr algn="ctr">
                        <a:lnSpc>
                          <a:spcPct val="107000"/>
                        </a:lnSpc>
                        <a:spcAft>
                          <a:spcPts val="0"/>
                        </a:spcAft>
                      </a:pPr>
                      <a:r>
                        <a:rPr lang="es-CL" sz="1050" b="1" dirty="0">
                          <a:solidFill>
                            <a:srgbClr val="000000"/>
                          </a:solidFill>
                          <a:effectLst/>
                          <a:latin typeface="Cabin" panose="00000500000000000000" pitchFamily="2" charset="0"/>
                          <a:ea typeface="Calibri" panose="020F0502020204030204" pitchFamily="34" charset="0"/>
                          <a:cs typeface="Calibri" panose="020F0502020204030204" pitchFamily="34" charset="0"/>
                        </a:rPr>
                        <a:t>240</a:t>
                      </a:r>
                      <a:endParaRPr lang="es-CL" sz="16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R="0" algn="r" rtl="0">
                        <a:lnSpc>
                          <a:spcPct val="107000"/>
                        </a:lnSpc>
                        <a:spcBef>
                          <a:spcPts val="0"/>
                        </a:spcBef>
                        <a:spcAft>
                          <a:spcPts val="0"/>
                        </a:spcAft>
                        <a:buClr>
                          <a:srgbClr val="000000"/>
                        </a:buClr>
                        <a:buFont typeface="Arial"/>
                      </a:pPr>
                      <a:r>
                        <a:rPr lang="es-CL" sz="1050" b="1" i="0" u="none" strike="noStrike" cap="none" dirty="0">
                          <a:solidFill>
                            <a:srgbClr val="000000"/>
                          </a:solidFill>
                          <a:effectLst/>
                          <a:latin typeface="Cabin" panose="00000500000000000000" pitchFamily="2" charset="0"/>
                          <a:ea typeface="Calibri" panose="020F0502020204030204" pitchFamily="34" charset="0"/>
                          <a:cs typeface="Calibri" panose="020F0502020204030204" pitchFamily="34" charset="0"/>
                          <a:sym typeface="Arial"/>
                        </a:rPr>
                        <a:t>240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01287651"/>
                  </a:ext>
                </a:extLst>
              </a:tr>
            </a:tbl>
          </a:graphicData>
        </a:graphic>
      </p:graphicFrame>
    </p:spTree>
    <p:extLst>
      <p:ext uri="{BB962C8B-B14F-4D97-AF65-F5344CB8AC3E}">
        <p14:creationId xmlns:p14="http://schemas.microsoft.com/office/powerpoint/2010/main" val="339315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8135078" y="3057482"/>
            <a:ext cx="3423171" cy="329320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La distribución para los </a:t>
            </a:r>
            <a:r>
              <a:rPr kumimoji="0" lang="es-MX" sz="20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casos derivados de la red Sename es similar que la distribución general de los casos </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(2 de cada 10 casos derivados de la red  Sename es niña o adolescente mujer)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*Casos </a:t>
            </a:r>
            <a:r>
              <a:rPr kumimoji="0" lang="es-MX" sz="1400" b="0" i="0" u="none" strike="noStrike" kern="0" cap="none" spc="0" normalizeH="0" baseline="0" noProof="0" dirty="0" err="1">
                <a:ln>
                  <a:noFill/>
                </a:ln>
                <a:solidFill>
                  <a:srgbClr val="000000">
                    <a:lumMod val="65000"/>
                    <a:lumOff val="35000"/>
                  </a:srgbClr>
                </a:solidFill>
                <a:effectLst/>
                <a:uLnTx/>
                <a:uFillTx/>
                <a:latin typeface="Cabin" panose="00000500000000000000" pitchFamily="2" charset="0"/>
                <a:ea typeface="Arial"/>
                <a:cs typeface="Arial"/>
                <a:sym typeface="Arial"/>
              </a:rPr>
              <a:t>recepcionados</a:t>
            </a:r>
            <a:r>
              <a:rPr kumimoji="0" lang="es-MX" sz="14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y que han sido sistematizados al 06 de diciembre de 2019</a:t>
            </a:r>
            <a:endParaRPr kumimoji="0" lang="en-US" sz="1400" b="0" i="0" u="none" strike="noStrike" kern="0" cap="none" spc="0" normalizeH="0" baseline="0" noProof="0" dirty="0">
              <a:ln>
                <a:noFill/>
              </a:ln>
              <a:solidFill>
                <a:srgbClr val="E54E80"/>
              </a:solidFill>
              <a:effectLst/>
              <a:uLnTx/>
              <a:uFillTx/>
              <a:latin typeface="Cabin" panose="00000500000000000000" pitchFamily="2" charset="0"/>
              <a:ea typeface="Arial"/>
              <a:cs typeface="Arial"/>
              <a:sym typeface="Arial"/>
            </a:endParaRP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379649" y="2339641"/>
            <a:ext cx="7507790" cy="477282"/>
            <a:chOff x="1658469" y="4652674"/>
            <a:chExt cx="9484659" cy="815796"/>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800" b="1"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rPr>
                <a:t>Casos derivados de la red Sename, según sede de la DDN y género</a:t>
              </a:r>
              <a:endParaRPr kumimoji="0" lang="en-US" sz="1800" b="0"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36925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0" i="0" u="none" strike="noStrike" kern="1200" cap="none" spc="0" normalizeH="0" baseline="0" noProof="0" dirty="0">
                <a:ln>
                  <a:noFill/>
                </a:ln>
                <a:solidFill>
                  <a:srgbClr val="FFFFFF"/>
                </a:solidFill>
                <a:effectLst/>
                <a:uLnTx/>
                <a:uFillTx/>
                <a:latin typeface="Cabin Regular"/>
                <a:ea typeface="Arial"/>
                <a:cs typeface="Cabin Regular"/>
                <a:sym typeface="Arial"/>
              </a:endParaRPr>
            </a:p>
          </p:txBody>
        </p:sp>
      </p:grpSp>
      <p:sp>
        <p:nvSpPr>
          <p:cNvPr id="19" name="Rectángulo 18">
            <a:extLst>
              <a:ext uri="{FF2B5EF4-FFF2-40B4-BE49-F238E27FC236}">
                <a16:creationId xmlns:a16="http://schemas.microsoft.com/office/drawing/2014/main" id="{15700BBE-CD69-455C-B624-B70B468AC333}"/>
              </a:ext>
            </a:extLst>
          </p:cNvPr>
          <p:cNvSpPr/>
          <p:nvPr/>
        </p:nvSpPr>
        <p:spPr>
          <a:xfrm>
            <a:off x="2144858" y="6206124"/>
            <a:ext cx="3977371" cy="91307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a:t>
            </a:r>
            <a:r>
              <a:rPr kumimoji="0" lang="es-MX"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*Se excluyen del porcentaje 2 casos en los que no fue posible identificar el género</a:t>
            </a:r>
          </a:p>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10" name="Gráfico 9">
            <a:extLst>
              <a:ext uri="{FF2B5EF4-FFF2-40B4-BE49-F238E27FC236}">
                <a16:creationId xmlns:a16="http://schemas.microsoft.com/office/drawing/2014/main" id="{5D74BD50-FF6D-46D4-832B-E33904D96186}"/>
              </a:ext>
            </a:extLst>
          </p:cNvPr>
          <p:cNvGraphicFramePr>
            <a:graphicFrameLocks/>
          </p:cNvGraphicFramePr>
          <p:nvPr/>
        </p:nvGraphicFramePr>
        <p:xfrm>
          <a:off x="1651707" y="3021583"/>
          <a:ext cx="4810432" cy="28457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962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684842" y="2237727"/>
            <a:ext cx="7507790" cy="619179"/>
            <a:chOff x="1658469" y="4369950"/>
            <a:chExt cx="9484659" cy="1058334"/>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369950"/>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800" b="1"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rPr>
                <a:t>Casos derivados de la red Sename, según área que deriva</a:t>
              </a:r>
              <a:endParaRPr kumimoji="0" lang="en-US" sz="1800" b="0"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36925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0" i="0" u="none" strike="noStrike" kern="1200" cap="none" spc="0" normalizeH="0" baseline="0" noProof="0" dirty="0">
                <a:ln>
                  <a:noFill/>
                </a:ln>
                <a:solidFill>
                  <a:srgbClr val="FFFFFF"/>
                </a:solidFill>
                <a:effectLst/>
                <a:uLnTx/>
                <a:uFillTx/>
                <a:latin typeface="Cabin Regular"/>
                <a:ea typeface="Arial"/>
                <a:cs typeface="Cabin Regular"/>
                <a:sym typeface="Arial"/>
              </a:endParaRPr>
            </a:p>
          </p:txBody>
        </p:sp>
      </p:grpSp>
      <p:sp>
        <p:nvSpPr>
          <p:cNvPr id="18" name="Rectángulo 17">
            <a:extLst>
              <a:ext uri="{FF2B5EF4-FFF2-40B4-BE49-F238E27FC236}">
                <a16:creationId xmlns:a16="http://schemas.microsoft.com/office/drawing/2014/main" id="{409DFE89-6304-4CA3-A944-FDE81F4316CC}"/>
              </a:ext>
            </a:extLst>
          </p:cNvPr>
          <p:cNvSpPr/>
          <p:nvPr/>
        </p:nvSpPr>
        <p:spPr>
          <a:xfrm>
            <a:off x="2118629" y="6277950"/>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sp>
        <p:nvSpPr>
          <p:cNvPr id="20" name="TextBox 8">
            <a:extLst>
              <a:ext uri="{FF2B5EF4-FFF2-40B4-BE49-F238E27FC236}">
                <a16:creationId xmlns:a16="http://schemas.microsoft.com/office/drawing/2014/main" id="{8E5E556F-53BD-48A6-8A2B-E0B20AFDCEC7}"/>
              </a:ext>
            </a:extLst>
          </p:cNvPr>
          <p:cNvSpPr txBox="1"/>
          <p:nvPr/>
        </p:nvSpPr>
        <p:spPr bwMode="auto">
          <a:xfrm>
            <a:off x="6453554" y="2926658"/>
            <a:ext cx="5162250" cy="393954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Del total de casos ingresados de NNA que pertenecen a la red Sename, </a:t>
            </a:r>
            <a:r>
              <a:rPr kumimoji="0" lang="es-MX" sz="18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52% de ellos son derivados desde el área de protección de la DDN </a:t>
            </a:r>
            <a:r>
              <a:rPr kumimoji="0" lang="es-MX" sz="1800" b="0" i="0" u="none" strike="noStrike" kern="0" cap="none" spc="0" normalizeH="0" baseline="0" noProof="0" dirty="0">
                <a:ln>
                  <a:noFill/>
                </a:ln>
                <a:solidFill>
                  <a:srgbClr val="000000"/>
                </a:solidFill>
                <a:effectLst/>
                <a:uLnTx/>
                <a:uFillTx/>
                <a:latin typeface="Cabin" panose="00000500000000000000" pitchFamily="2" charset="0"/>
                <a:ea typeface="Arial"/>
                <a:cs typeface="Arial"/>
                <a:sym typeface="Arial"/>
              </a:rPr>
              <a:t>y</a:t>
            </a:r>
            <a:r>
              <a:rPr kumimoji="0" lang="es-MX" sz="18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 </a:t>
            </a:r>
            <a:r>
              <a:rPr kumimoji="0" lang="es-MX" sz="1800" b="0" i="0" u="none" strike="noStrike" kern="0" cap="none" spc="0" normalizeH="0" baseline="0" noProof="0" dirty="0">
                <a:ln>
                  <a:noFill/>
                </a:ln>
                <a:solidFill>
                  <a:srgbClr val="32ABD7"/>
                </a:solidFill>
                <a:effectLst/>
                <a:uLnTx/>
                <a:uFillTx/>
                <a:latin typeface="Cabin" panose="00000500000000000000" pitchFamily="2" charset="0"/>
                <a:ea typeface="Arial"/>
                <a:cs typeface="Arial"/>
                <a:sym typeface="Arial"/>
              </a:rPr>
              <a:t>34% desde el área de justicia de Sename.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0" cap="none" spc="0" normalizeH="0" baseline="0" noProof="0" dirty="0">
              <a:ln>
                <a:noFill/>
              </a:ln>
              <a:solidFill>
                <a:srgbClr val="32ABD7"/>
              </a:solidFill>
              <a:effectLst/>
              <a:uLnTx/>
              <a:uFillTx/>
              <a:latin typeface="Cabin" panose="00000500000000000000" pitchFamily="2" charset="0"/>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En cuanto a la distribución por género, </a:t>
            </a:r>
            <a:r>
              <a:rPr kumimoji="0" lang="es-MX" sz="18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la mayoría de los casos de </a:t>
            </a:r>
            <a:r>
              <a:rPr kumimoji="0" lang="es-MX" sz="18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niñas y adolescentes mujeres son derivados del área de protección (85%) </a:t>
            </a:r>
            <a:r>
              <a:rPr kumimoji="0" lang="es-MX" sz="18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en cambio en el caso de niños y adolescentes hombres se distribuye de manera similar entre protección y RPA (43% cada una)</a:t>
            </a:r>
            <a:endParaRPr kumimoji="0" lang="es-MX" sz="1800" b="0" i="0" u="none" strike="noStrike" kern="0" cap="none" spc="0" normalizeH="0" baseline="0" noProof="0" dirty="0">
              <a:ln>
                <a:noFill/>
              </a:ln>
              <a:solidFill>
                <a:srgbClr val="32ABD7"/>
              </a:solidFill>
              <a:effectLst/>
              <a:uLnTx/>
              <a:uFillTx/>
              <a:latin typeface="Cabin" panose="00000500000000000000" pitchFamily="2" charset="0"/>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dirty="0">
              <a:ln>
                <a:noFill/>
              </a:ln>
              <a:solidFill>
                <a:srgbClr val="32ABD7"/>
              </a:solidFill>
              <a:effectLst/>
              <a:uLnTx/>
              <a:uFillTx/>
              <a:latin typeface="Cabin" panose="00000500000000000000" pitchFamily="2" charset="0"/>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32ABD7"/>
              </a:solidFill>
              <a:effectLst/>
              <a:uLnTx/>
              <a:uFillTx/>
              <a:latin typeface="Cabin" panose="00000500000000000000" pitchFamily="2" charset="0"/>
              <a:ea typeface="Arial"/>
              <a:cs typeface="Arial"/>
              <a:sym typeface="Arial"/>
            </a:endParaRPr>
          </a:p>
        </p:txBody>
      </p:sp>
      <p:graphicFrame>
        <p:nvGraphicFramePr>
          <p:cNvPr id="10" name="Gráfico 9">
            <a:extLst>
              <a:ext uri="{FF2B5EF4-FFF2-40B4-BE49-F238E27FC236}">
                <a16:creationId xmlns:a16="http://schemas.microsoft.com/office/drawing/2014/main" id="{E976DA3A-B70D-48D1-9F43-81CDA370FC9D}"/>
              </a:ext>
            </a:extLst>
          </p:cNvPr>
          <p:cNvGraphicFramePr>
            <a:graphicFrameLocks/>
          </p:cNvGraphicFramePr>
          <p:nvPr/>
        </p:nvGraphicFramePr>
        <p:xfrm>
          <a:off x="1358388" y="2733757"/>
          <a:ext cx="5998857" cy="36331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109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7" name="Google Shape;137;p21">
            <a:extLst>
              <a:ext uri="{FF2B5EF4-FFF2-40B4-BE49-F238E27FC236}">
                <a16:creationId xmlns:a16="http://schemas.microsoft.com/office/drawing/2014/main" id="{2B57C72F-4DF7-48C9-83A8-EE7E5FBFE537}"/>
              </a:ext>
            </a:extLst>
          </p:cNvPr>
          <p:cNvSpPr txBox="1">
            <a:spLocks noGrp="1"/>
          </p:cNvSpPr>
          <p:nvPr>
            <p:ph type="title" idx="4294967295"/>
          </p:nvPr>
        </p:nvSpPr>
        <p:spPr>
          <a:xfrm>
            <a:off x="395288" y="285750"/>
            <a:ext cx="7011987" cy="1287463"/>
          </a:xfrm>
        </p:spPr>
        <p:txBody>
          <a:bodyPr>
            <a:noAutofit/>
          </a:bodyPr>
          <a:lstStyle/>
          <a:p>
            <a:pPr algn="l" eaLnBrk="1" fontAlgn="auto" hangingPunct="1">
              <a:buClr>
                <a:schemeClr val="lt1"/>
              </a:buClr>
              <a:buSzPts val="3600"/>
              <a:defRPr/>
            </a:pPr>
            <a:r>
              <a:rPr lang="es-CL" sz="3600" b="1" i="1" kern="1200" dirty="0">
                <a:solidFill>
                  <a:prstClr val="white"/>
                </a:solidFill>
                <a:effectLst>
                  <a:outerShdw blurRad="38100" dist="38100" dir="2700000" algn="tl">
                    <a:srgbClr val="000000">
                      <a:alpha val="43137"/>
                    </a:srgbClr>
                  </a:outerShdw>
                </a:effectLst>
                <a:latin typeface="Cabin" charset="0"/>
                <a:ea typeface="Cabin" charset="0"/>
                <a:cs typeface="Cabin" charset="0"/>
              </a:rPr>
              <a:t>Estándares internacionales uso de disuasivos químicos</a:t>
            </a:r>
            <a:br>
              <a:rPr lang="es-CL" sz="3200" b="1" i="1" kern="1200" dirty="0">
                <a:solidFill>
                  <a:prstClr val="white"/>
                </a:solidFill>
                <a:effectLst>
                  <a:outerShdw blurRad="38100" dist="38100" dir="2700000" algn="tl">
                    <a:srgbClr val="000000">
                      <a:alpha val="43137"/>
                    </a:srgbClr>
                  </a:outerShdw>
                </a:effectLst>
                <a:latin typeface="Cabin" charset="0"/>
                <a:ea typeface="Cabin" charset="0"/>
                <a:cs typeface="Cabin" charset="0"/>
              </a:rPr>
            </a:br>
            <a:endParaRPr sz="3200" i="1" dirty="0">
              <a:solidFill>
                <a:srgbClr val="FFFFFF"/>
              </a:solidFill>
              <a:effectLst>
                <a:outerShdw blurRad="38100" dist="38100" dir="2700000" algn="tl">
                  <a:srgbClr val="000000">
                    <a:alpha val="43137"/>
                  </a:srgbClr>
                </a:outerShdw>
              </a:effectLst>
            </a:endParaRPr>
          </a:p>
        </p:txBody>
      </p:sp>
      <p:pic>
        <p:nvPicPr>
          <p:cNvPr id="12291" name="Google Shape;138;p21">
            <a:extLst>
              <a:ext uri="{FF2B5EF4-FFF2-40B4-BE49-F238E27FC236}">
                <a16:creationId xmlns:a16="http://schemas.microsoft.com/office/drawing/2014/main" id="{B08EDBED-47E9-4F37-A5EA-30715782053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8033503A-3EF8-4F65-9EAC-006AF96AD97F}"/>
              </a:ext>
            </a:extLst>
          </p:cNvPr>
          <p:cNvSpPr txBox="1"/>
          <p:nvPr/>
        </p:nvSpPr>
        <p:spPr>
          <a:xfrm>
            <a:off x="655608" y="2346385"/>
            <a:ext cx="10437962" cy="3847207"/>
          </a:xfrm>
          <a:prstGeom prst="rect">
            <a:avLst/>
          </a:prstGeom>
          <a:noFill/>
        </p:spPr>
        <p:txBody>
          <a:bodyPr wrap="square" rtlCol="0">
            <a:spAutoFit/>
          </a:bodyPr>
          <a:lstStyle/>
          <a:p>
            <a:pPr algn="just"/>
            <a:r>
              <a:rPr lang="es-CL" sz="1600" b="1" dirty="0">
                <a:latin typeface="Cabin" panose="00000500000000000000" pitchFamily="2" charset="0"/>
              </a:rPr>
              <a:t>Derechos Humanos y Función Policial</a:t>
            </a:r>
          </a:p>
          <a:p>
            <a:pPr algn="just"/>
            <a:endParaRPr lang="es-CL" sz="1600" b="1" dirty="0">
              <a:latin typeface="Cabin" panose="00000500000000000000" pitchFamily="2" charset="0"/>
            </a:endParaRPr>
          </a:p>
          <a:p>
            <a:pPr algn="just"/>
            <a:r>
              <a:rPr lang="es-CL" sz="1600" dirty="0">
                <a:latin typeface="Cabin" panose="00000500000000000000" pitchFamily="2" charset="0"/>
              </a:rPr>
              <a:t>Cualquier acción de despliegue policial debe realizarse sin discriminación, sin intromisión a la vida privada de las personas, sin afectación de la vida e integridad física o psíquica de las personas, y en general, sin restringir ningún derecho de las personas, salvo orden judicial u orden administrativa de las autoridades legalmente facultadas para ello. </a:t>
            </a:r>
          </a:p>
          <a:p>
            <a:pPr algn="just"/>
            <a:endParaRPr lang="es-CL" sz="1600" b="1" dirty="0">
              <a:latin typeface="Cabin" panose="00000500000000000000" pitchFamily="2" charset="0"/>
            </a:endParaRPr>
          </a:p>
          <a:p>
            <a:pPr algn="just"/>
            <a:r>
              <a:rPr lang="es-CL" sz="1600" b="1" dirty="0">
                <a:latin typeface="Cabin" panose="00000500000000000000" pitchFamily="2" charset="0"/>
              </a:rPr>
              <a:t>Interés Superior del Niño</a:t>
            </a:r>
          </a:p>
          <a:p>
            <a:pPr algn="just"/>
            <a:endParaRPr lang="es-CL" sz="1600" b="1" dirty="0">
              <a:latin typeface="Cabin" panose="00000500000000000000" pitchFamily="2" charset="0"/>
            </a:endParaRPr>
          </a:p>
          <a:p>
            <a:pPr algn="just"/>
            <a:r>
              <a:rPr lang="es-CL" sz="1600" dirty="0">
                <a:latin typeface="Cabin" panose="00000500000000000000" pitchFamily="2" charset="0"/>
              </a:rPr>
              <a:t>Toda actuación policial debe considerar el interés superior de los niños, niñas y adolescentes que puedan verse afectados. En efecto, cualquier decisión debe estar motivada, justificada y explicada. Y en la motivación se debe señalar explícitamente todas las circunstancias de hecho referentes al niño, niña o adolescente; los elementos que se han considerado pertinentes para la evaluación de su interés superior; el contenido de los elementos en ese caso en concreto y la manera en que se han ponderado para determinar el interés superior de ese niño, niña o adolescente.</a:t>
            </a:r>
          </a:p>
          <a:p>
            <a:endParaRPr lang="es-CL" b="1" dirty="0"/>
          </a:p>
          <a:p>
            <a:endParaRPr lang="es-CL" dirty="0"/>
          </a:p>
        </p:txBody>
      </p:sp>
    </p:spTree>
    <p:extLst>
      <p:ext uri="{BB962C8B-B14F-4D97-AF65-F5344CB8AC3E}">
        <p14:creationId xmlns:p14="http://schemas.microsoft.com/office/powerpoint/2010/main" val="194168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37;p21">
            <a:extLst>
              <a:ext uri="{FF2B5EF4-FFF2-40B4-BE49-F238E27FC236}">
                <a16:creationId xmlns:a16="http://schemas.microsoft.com/office/drawing/2014/main" id="{32170651-6A0C-46E8-A7D3-6018C0220C8A}"/>
              </a:ext>
            </a:extLst>
          </p:cNvPr>
          <p:cNvSpPr txBox="1">
            <a:spLocks/>
          </p:cNvSpPr>
          <p:nvPr/>
        </p:nvSpPr>
        <p:spPr>
          <a:xfrm>
            <a:off x="198437" y="134304"/>
            <a:ext cx="7011987" cy="1287463"/>
          </a:xfrm>
          <a:prstGeom prst="rect">
            <a:avLst/>
          </a:prstGeom>
          <a:noFill/>
          <a:ln>
            <a:noFill/>
          </a:ln>
        </p:spPr>
        <p:txBody>
          <a:bodyPr spcFirstLastPara="1" lIns="91425" tIns="45700" rIns="91425" bIns="45700" anchor="ctr"/>
          <a:lstStyle/>
          <a:p>
            <a:pPr lvl="0">
              <a:buClr>
                <a:srgbClr val="FFFFFF"/>
              </a:buClr>
              <a:buSzPts val="3600"/>
              <a:defRPr/>
            </a:pPr>
            <a:r>
              <a:rPr lang="es-CL" sz="3200" b="1" i="1" kern="0" dirty="0">
                <a:solidFill>
                  <a:srgbClr val="FFFFFF"/>
                </a:solidFill>
                <a:latin typeface="Calibri"/>
                <a:ea typeface="Calibri"/>
                <a:cs typeface="Calibri"/>
                <a:sym typeface="Calibri"/>
              </a:rPr>
              <a:t>Modelo para el uso de la fuerza policial de Carabineros (Circular </a:t>
            </a:r>
            <a:r>
              <a:rPr lang="es-CL" sz="3200" b="1" i="1" kern="0" dirty="0" err="1">
                <a:solidFill>
                  <a:srgbClr val="FFFFFF"/>
                </a:solidFill>
                <a:latin typeface="Calibri"/>
                <a:ea typeface="Calibri"/>
                <a:cs typeface="Calibri"/>
                <a:sym typeface="Calibri"/>
              </a:rPr>
              <a:t>N°</a:t>
            </a:r>
            <a:r>
              <a:rPr lang="es-CL" sz="3200" b="1" i="1" kern="0" dirty="0">
                <a:solidFill>
                  <a:srgbClr val="FFFFFF"/>
                </a:solidFill>
                <a:latin typeface="Calibri"/>
                <a:ea typeface="Calibri"/>
                <a:cs typeface="Calibri"/>
                <a:sym typeface="Calibri"/>
              </a:rPr>
              <a:t> 1832)</a:t>
            </a:r>
          </a:p>
        </p:txBody>
      </p:sp>
      <p:pic>
        <p:nvPicPr>
          <p:cNvPr id="2" name="Imagen 1">
            <a:extLst>
              <a:ext uri="{FF2B5EF4-FFF2-40B4-BE49-F238E27FC236}">
                <a16:creationId xmlns:a16="http://schemas.microsoft.com/office/drawing/2014/main" id="{DAE456F4-AEC1-4FA8-BA19-ABF1D6A25A54}"/>
              </a:ext>
            </a:extLst>
          </p:cNvPr>
          <p:cNvPicPr>
            <a:picLocks noChangeAspect="1"/>
          </p:cNvPicPr>
          <p:nvPr/>
        </p:nvPicPr>
        <p:blipFill rotWithShape="1">
          <a:blip r:embed="rId5"/>
          <a:srcRect l="52996" t="15646" r="20219" b="12119"/>
          <a:stretch/>
        </p:blipFill>
        <p:spPr>
          <a:xfrm>
            <a:off x="2346385" y="2503319"/>
            <a:ext cx="7522233" cy="3526545"/>
          </a:xfrm>
          <a:prstGeom prst="rect">
            <a:avLst/>
          </a:prstGeom>
        </p:spPr>
      </p:pic>
      <p:sp>
        <p:nvSpPr>
          <p:cNvPr id="3" name="CuadroTexto 2">
            <a:extLst>
              <a:ext uri="{FF2B5EF4-FFF2-40B4-BE49-F238E27FC236}">
                <a16:creationId xmlns:a16="http://schemas.microsoft.com/office/drawing/2014/main" id="{724AAD37-B7C8-4A4B-8F08-37B0DB63C1C6}"/>
              </a:ext>
            </a:extLst>
          </p:cNvPr>
          <p:cNvSpPr txBox="1"/>
          <p:nvPr/>
        </p:nvSpPr>
        <p:spPr>
          <a:xfrm>
            <a:off x="4406690" y="6029864"/>
            <a:ext cx="2613803" cy="261610"/>
          </a:xfrm>
          <a:prstGeom prst="rect">
            <a:avLst/>
          </a:prstGeom>
          <a:noFill/>
        </p:spPr>
        <p:txBody>
          <a:bodyPr wrap="square" rtlCol="0">
            <a:spAutoFit/>
          </a:bodyPr>
          <a:lstStyle/>
          <a:p>
            <a:r>
              <a:rPr lang="es-CL" sz="1100" dirty="0">
                <a:latin typeface="Cabin" panose="00000500000000000000" pitchFamily="2" charset="0"/>
              </a:rPr>
              <a:t>Circular </a:t>
            </a:r>
            <a:r>
              <a:rPr lang="es-CL" sz="1100" dirty="0" err="1">
                <a:latin typeface="Cabin" panose="00000500000000000000" pitchFamily="2" charset="0"/>
              </a:rPr>
              <a:t>N°</a:t>
            </a:r>
            <a:r>
              <a:rPr lang="es-CL" sz="1100" dirty="0">
                <a:latin typeface="Cabin" panose="00000500000000000000" pitchFamily="2" charset="0"/>
              </a:rPr>
              <a:t> 1832 de 1 de marzo de 2019</a:t>
            </a:r>
          </a:p>
        </p:txBody>
      </p:sp>
      <p:sp>
        <p:nvSpPr>
          <p:cNvPr id="4" name="CuadroTexto 3">
            <a:extLst>
              <a:ext uri="{FF2B5EF4-FFF2-40B4-BE49-F238E27FC236}">
                <a16:creationId xmlns:a16="http://schemas.microsoft.com/office/drawing/2014/main" id="{E106B670-5515-4810-A331-BA1FA695D890}"/>
              </a:ext>
            </a:extLst>
          </p:cNvPr>
          <p:cNvSpPr txBox="1"/>
          <p:nvPr/>
        </p:nvSpPr>
        <p:spPr>
          <a:xfrm>
            <a:off x="3704430" y="2057043"/>
            <a:ext cx="429595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L" b="1" dirty="0">
                <a:effectLst>
                  <a:outerShdw blurRad="38100" dist="38100" dir="2700000" algn="tl">
                    <a:srgbClr val="000000">
                      <a:alpha val="43137"/>
                    </a:srgbClr>
                  </a:outerShdw>
                </a:effectLst>
                <a:latin typeface="Cabin" panose="00000500000000000000" pitchFamily="2" charset="0"/>
              </a:rPr>
              <a:t>Uso diferenciado y gradual de la fuerza</a:t>
            </a:r>
          </a:p>
        </p:txBody>
      </p:sp>
    </p:spTree>
    <p:extLst>
      <p:ext uri="{BB962C8B-B14F-4D97-AF65-F5344CB8AC3E}">
        <p14:creationId xmlns:p14="http://schemas.microsoft.com/office/powerpoint/2010/main" val="44223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37;p21">
            <a:extLst>
              <a:ext uri="{FF2B5EF4-FFF2-40B4-BE49-F238E27FC236}">
                <a16:creationId xmlns:a16="http://schemas.microsoft.com/office/drawing/2014/main" id="{32170651-6A0C-46E8-A7D3-6018C0220C8A}"/>
              </a:ext>
            </a:extLst>
          </p:cNvPr>
          <p:cNvSpPr txBox="1">
            <a:spLocks/>
          </p:cNvSpPr>
          <p:nvPr/>
        </p:nvSpPr>
        <p:spPr>
          <a:xfrm>
            <a:off x="198437" y="134304"/>
            <a:ext cx="7011987" cy="1287463"/>
          </a:xfrm>
          <a:prstGeom prst="rect">
            <a:avLst/>
          </a:prstGeom>
          <a:noFill/>
          <a:ln>
            <a:noFill/>
          </a:ln>
        </p:spPr>
        <p:txBody>
          <a:bodyPr spcFirstLastPara="1" lIns="91425" tIns="45700" rIns="91425" bIns="45700" anchor="ctr"/>
          <a:lstStyle/>
          <a:p>
            <a:pPr lvl="0">
              <a:buClr>
                <a:srgbClr val="FFFFFF"/>
              </a:buClr>
              <a:buSzPts val="3600"/>
              <a:defRPr/>
            </a:pPr>
            <a:r>
              <a:rPr lang="es-CL" sz="3200" b="1" i="1" kern="0" dirty="0">
                <a:solidFill>
                  <a:srgbClr val="FFFFFF"/>
                </a:solidFill>
                <a:latin typeface="Calibri"/>
                <a:ea typeface="Calibri"/>
                <a:cs typeface="Calibri"/>
                <a:sym typeface="Calibri"/>
              </a:rPr>
              <a:t>Niveles de uso de la fuerza policial de Carabineros (Circular </a:t>
            </a:r>
            <a:r>
              <a:rPr lang="es-CL" sz="3200" b="1" i="1" kern="0" dirty="0" err="1">
                <a:solidFill>
                  <a:srgbClr val="FFFFFF"/>
                </a:solidFill>
                <a:latin typeface="Calibri"/>
                <a:ea typeface="Calibri"/>
                <a:cs typeface="Calibri"/>
                <a:sym typeface="Calibri"/>
              </a:rPr>
              <a:t>N°</a:t>
            </a:r>
            <a:r>
              <a:rPr lang="es-CL" sz="3200" b="1" i="1" kern="0" dirty="0">
                <a:solidFill>
                  <a:srgbClr val="FFFFFF"/>
                </a:solidFill>
                <a:latin typeface="Calibri"/>
                <a:ea typeface="Calibri"/>
                <a:cs typeface="Calibri"/>
                <a:sym typeface="Calibri"/>
              </a:rPr>
              <a:t> 1832)</a:t>
            </a:r>
          </a:p>
        </p:txBody>
      </p:sp>
      <p:sp>
        <p:nvSpPr>
          <p:cNvPr id="5" name="Rectángulo 4">
            <a:extLst>
              <a:ext uri="{FF2B5EF4-FFF2-40B4-BE49-F238E27FC236}">
                <a16:creationId xmlns:a16="http://schemas.microsoft.com/office/drawing/2014/main" id="{2173610C-FF65-40A2-8898-19A0754B859E}"/>
              </a:ext>
            </a:extLst>
          </p:cNvPr>
          <p:cNvSpPr/>
          <p:nvPr/>
        </p:nvSpPr>
        <p:spPr>
          <a:xfrm>
            <a:off x="727493" y="2446413"/>
            <a:ext cx="10529979" cy="3693319"/>
          </a:xfrm>
          <a:prstGeom prst="rect">
            <a:avLst/>
          </a:prstGeom>
        </p:spPr>
        <p:txBody>
          <a:bodyPr wrap="square">
            <a:spAutoFit/>
          </a:bodyPr>
          <a:lstStyle/>
          <a:p>
            <a:pPr algn="just"/>
            <a:r>
              <a:rPr lang="es-CL" b="1" dirty="0">
                <a:latin typeface="Cabin" panose="00000500000000000000" pitchFamily="2" charset="0"/>
              </a:rPr>
              <a:t>Nivel 1 de fuerza</a:t>
            </a:r>
            <a:r>
              <a:rPr lang="es-CL" dirty="0">
                <a:latin typeface="Cabin" panose="00000500000000000000" pitchFamily="2" charset="0"/>
              </a:rPr>
              <a:t>: presencia policial. Empleo de medios preventivos como la presencia física del Carabinero, el uso de dispositivos institucionales, o la exhibición de identificación de parte del personal de civil. Se prioriza el diálogo.</a:t>
            </a:r>
          </a:p>
          <a:p>
            <a:pPr algn="just"/>
            <a:r>
              <a:rPr lang="es-CL" b="1" dirty="0">
                <a:latin typeface="Cabin" panose="00000500000000000000" pitchFamily="2" charset="0"/>
              </a:rPr>
              <a:t>Nivel 2 de fuerza</a:t>
            </a:r>
            <a:r>
              <a:rPr lang="es-CL" dirty="0">
                <a:latin typeface="Cabin" panose="00000500000000000000" pitchFamily="2" charset="0"/>
              </a:rPr>
              <a:t>: verbalización. Utilización de medios preventivos, como un mandato perentorio, y la persuasión.</a:t>
            </a:r>
          </a:p>
          <a:p>
            <a:pPr algn="just"/>
            <a:r>
              <a:rPr lang="es-CL" b="1" dirty="0">
                <a:latin typeface="Cabin" panose="00000500000000000000" pitchFamily="2" charset="0"/>
              </a:rPr>
              <a:t>Nivel 3 de fuerza</a:t>
            </a:r>
            <a:r>
              <a:rPr lang="es-CL" dirty="0">
                <a:latin typeface="Cabin" panose="00000500000000000000" pitchFamily="2" charset="0"/>
              </a:rPr>
              <a:t>: control físico. Aplicación de medios reactivos. Reducción del fiscalizado para doblegar su resistencia e inmovilizarlo.</a:t>
            </a:r>
          </a:p>
          <a:p>
            <a:pPr algn="just"/>
            <a:r>
              <a:rPr lang="es-CL" b="1" dirty="0">
                <a:solidFill>
                  <a:srgbClr val="FF0000"/>
                </a:solidFill>
                <a:effectLst>
                  <a:outerShdw blurRad="38100" dist="38100" dir="2700000" algn="tl">
                    <a:srgbClr val="000000">
                      <a:alpha val="43137"/>
                    </a:srgbClr>
                  </a:outerShdw>
                </a:effectLst>
                <a:latin typeface="Cabin" panose="00000500000000000000" pitchFamily="2" charset="0"/>
              </a:rPr>
              <a:t>Nivel 4 de fuerza</a:t>
            </a:r>
            <a:r>
              <a:rPr lang="es-CL" dirty="0">
                <a:solidFill>
                  <a:srgbClr val="FF0000"/>
                </a:solidFill>
                <a:latin typeface="Cabin" panose="00000500000000000000" pitchFamily="2" charset="0"/>
              </a:rPr>
              <a:t>: uso de armas no letales. Empleo de medios reactivos como armas no letales, tales como </a:t>
            </a:r>
            <a:r>
              <a:rPr lang="es-CL" i="1" dirty="0">
                <a:solidFill>
                  <a:srgbClr val="FF0000"/>
                </a:solidFill>
                <a:effectLst>
                  <a:outerShdw blurRad="38100" dist="38100" dir="2700000" algn="tl">
                    <a:srgbClr val="000000">
                      <a:alpha val="43137"/>
                    </a:srgbClr>
                  </a:outerShdw>
                </a:effectLst>
                <a:latin typeface="Cabin" panose="00000500000000000000" pitchFamily="2" charset="0"/>
              </a:rPr>
              <a:t>disuasivos químicos</a:t>
            </a:r>
            <a:r>
              <a:rPr lang="es-CL" dirty="0">
                <a:solidFill>
                  <a:srgbClr val="FF0000"/>
                </a:solidFill>
                <a:latin typeface="Cabin" panose="00000500000000000000" pitchFamily="2" charset="0"/>
              </a:rPr>
              <a:t>, bastón de servicio, esposas, </a:t>
            </a:r>
            <a:r>
              <a:rPr lang="es-CL" dirty="0">
                <a:solidFill>
                  <a:srgbClr val="FF0000"/>
                </a:solidFill>
                <a:effectLst>
                  <a:outerShdw blurRad="38100" dist="38100" dir="2700000" algn="tl">
                    <a:srgbClr val="000000">
                      <a:alpha val="43137"/>
                    </a:srgbClr>
                  </a:outerShdw>
                </a:effectLst>
                <a:latin typeface="Cabin" panose="00000500000000000000" pitchFamily="2" charset="0"/>
              </a:rPr>
              <a:t>carro lanza aguas </a:t>
            </a:r>
            <a:r>
              <a:rPr lang="es-CL" dirty="0">
                <a:solidFill>
                  <a:srgbClr val="FF0000"/>
                </a:solidFill>
                <a:latin typeface="Cabin" panose="00000500000000000000" pitchFamily="2" charset="0"/>
              </a:rPr>
              <a:t>o tácticas defensivas para inhibir la agresión.</a:t>
            </a:r>
          </a:p>
          <a:p>
            <a:pPr algn="just"/>
            <a:r>
              <a:rPr lang="es-CL" b="1" dirty="0">
                <a:solidFill>
                  <a:srgbClr val="FF0000"/>
                </a:solidFill>
                <a:effectLst>
                  <a:outerShdw blurRad="38100" dist="38100" dir="2700000" algn="tl">
                    <a:srgbClr val="000000">
                      <a:alpha val="43137"/>
                    </a:srgbClr>
                  </a:outerShdw>
                </a:effectLst>
                <a:latin typeface="Cabin" panose="00000500000000000000" pitchFamily="2" charset="0"/>
              </a:rPr>
              <a:t>Nivel 5 de fuerza</a:t>
            </a:r>
            <a:r>
              <a:rPr lang="es-CL" dirty="0">
                <a:solidFill>
                  <a:srgbClr val="FF0000"/>
                </a:solidFill>
                <a:latin typeface="Cabin" panose="00000500000000000000" pitchFamily="2" charset="0"/>
              </a:rPr>
              <a:t>: uso de armas potencialmente letales. Empleo de medios reactivos y de fuerza potencialmente letal para repeler la agresión y proteger la vida del Carabinero o de un tercero. Se deben considerar en esta etapa los requisitos de legalidad, necesidad, proporcionalidad y responsabilidad.</a:t>
            </a:r>
          </a:p>
        </p:txBody>
      </p:sp>
    </p:spTree>
    <p:extLst>
      <p:ext uri="{BB962C8B-B14F-4D97-AF65-F5344CB8AC3E}">
        <p14:creationId xmlns:p14="http://schemas.microsoft.com/office/powerpoint/2010/main" val="353914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37;p21">
            <a:extLst>
              <a:ext uri="{FF2B5EF4-FFF2-40B4-BE49-F238E27FC236}">
                <a16:creationId xmlns:a16="http://schemas.microsoft.com/office/drawing/2014/main" id="{32170651-6A0C-46E8-A7D3-6018C0220C8A}"/>
              </a:ext>
            </a:extLst>
          </p:cNvPr>
          <p:cNvSpPr txBox="1">
            <a:spLocks/>
          </p:cNvSpPr>
          <p:nvPr/>
        </p:nvSpPr>
        <p:spPr>
          <a:xfrm>
            <a:off x="198437" y="134304"/>
            <a:ext cx="7011987" cy="1287463"/>
          </a:xfrm>
          <a:prstGeom prst="rect">
            <a:avLst/>
          </a:prstGeom>
          <a:noFill/>
          <a:ln>
            <a:noFill/>
          </a:ln>
        </p:spPr>
        <p:txBody>
          <a:bodyPr spcFirstLastPara="1" lIns="91425" tIns="45700" rIns="91425" bIns="45700" anchor="ctr"/>
          <a:lstStyle/>
          <a:p>
            <a:pPr marL="0" marR="0" lvl="0" indent="0" algn="l" defTabSz="914400" rtl="0" eaLnBrk="1" fontAlgn="auto" latinLnBrk="0" hangingPunct="1">
              <a:lnSpc>
                <a:spcPct val="100000"/>
              </a:lnSpc>
              <a:spcBef>
                <a:spcPts val="0"/>
              </a:spcBef>
              <a:spcAft>
                <a:spcPts val="0"/>
              </a:spcAft>
              <a:buClr>
                <a:srgbClr val="FFFFFF"/>
              </a:buClr>
              <a:buSzPts val="3600"/>
              <a:buFont typeface="Calibri"/>
              <a:buNone/>
              <a:tabLst/>
              <a:defRPr/>
            </a:pPr>
            <a:r>
              <a:rPr kumimoji="0" lang="es-CL" sz="3200" b="1" i="1" u="none" strike="noStrike" kern="0" cap="none" spc="0" normalizeH="0" baseline="0" noProof="0" dirty="0">
                <a:ln>
                  <a:noFill/>
                </a:ln>
                <a:solidFill>
                  <a:srgbClr val="FFFFFF"/>
                </a:solidFill>
                <a:effectLst/>
                <a:uLnTx/>
                <a:uFillTx/>
                <a:latin typeface="Calibri"/>
                <a:ea typeface="Calibri"/>
                <a:cs typeface="Calibri"/>
                <a:sym typeface="Calibri"/>
              </a:rPr>
              <a:t>Modelo para el uso de la fuerza policial de Carabineros</a:t>
            </a:r>
          </a:p>
        </p:txBody>
      </p:sp>
      <p:pic>
        <p:nvPicPr>
          <p:cNvPr id="2" name="Imagen 1">
            <a:extLst>
              <a:ext uri="{FF2B5EF4-FFF2-40B4-BE49-F238E27FC236}">
                <a16:creationId xmlns:a16="http://schemas.microsoft.com/office/drawing/2014/main" id="{0BC903FC-4C7A-46D0-8079-76432165CB2E}"/>
              </a:ext>
            </a:extLst>
          </p:cNvPr>
          <p:cNvPicPr>
            <a:picLocks noChangeAspect="1"/>
          </p:cNvPicPr>
          <p:nvPr/>
        </p:nvPicPr>
        <p:blipFill>
          <a:blip r:embed="rId5"/>
          <a:stretch>
            <a:fillRect/>
          </a:stretch>
        </p:blipFill>
        <p:spPr>
          <a:xfrm>
            <a:off x="3830127" y="2079683"/>
            <a:ext cx="7461850" cy="4633854"/>
          </a:xfrm>
          <a:prstGeom prst="rect">
            <a:avLst/>
          </a:prstGeom>
        </p:spPr>
      </p:pic>
      <p:sp>
        <p:nvSpPr>
          <p:cNvPr id="3" name="CuadroTexto 2">
            <a:extLst>
              <a:ext uri="{FF2B5EF4-FFF2-40B4-BE49-F238E27FC236}">
                <a16:creationId xmlns:a16="http://schemas.microsoft.com/office/drawing/2014/main" id="{073436BC-A7F9-4D22-A663-F5D55FDD5E99}"/>
              </a:ext>
            </a:extLst>
          </p:cNvPr>
          <p:cNvSpPr txBox="1"/>
          <p:nvPr/>
        </p:nvSpPr>
        <p:spPr>
          <a:xfrm>
            <a:off x="690110" y="2335871"/>
            <a:ext cx="208759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L" b="1" dirty="0">
                <a:effectLst>
                  <a:outerShdw blurRad="38100" dist="38100" dir="2700000" algn="tl">
                    <a:srgbClr val="000000">
                      <a:alpha val="43137"/>
                    </a:srgbClr>
                  </a:outerShdw>
                </a:effectLst>
                <a:latin typeface="Cabin" panose="00000500000000000000" pitchFamily="2" charset="0"/>
              </a:rPr>
              <a:t>Carro Lanza Agua</a:t>
            </a:r>
          </a:p>
        </p:txBody>
      </p:sp>
      <p:sp>
        <p:nvSpPr>
          <p:cNvPr id="4" name="CuadroTexto 3">
            <a:extLst>
              <a:ext uri="{FF2B5EF4-FFF2-40B4-BE49-F238E27FC236}">
                <a16:creationId xmlns:a16="http://schemas.microsoft.com/office/drawing/2014/main" id="{070DD5BA-C18C-4D19-8527-F030988B6F5E}"/>
              </a:ext>
            </a:extLst>
          </p:cNvPr>
          <p:cNvSpPr txBox="1"/>
          <p:nvPr/>
        </p:nvSpPr>
        <p:spPr>
          <a:xfrm>
            <a:off x="569340" y="3899140"/>
            <a:ext cx="2087593"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CL" dirty="0"/>
              <a:t>Puede ser agua pura o mezclada con líquido lacrimógeno, dependiendo de la actitud de manifestantes</a:t>
            </a:r>
          </a:p>
        </p:txBody>
      </p:sp>
      <p:sp>
        <p:nvSpPr>
          <p:cNvPr id="7" name="Flecha: hacia abajo 6">
            <a:extLst>
              <a:ext uri="{FF2B5EF4-FFF2-40B4-BE49-F238E27FC236}">
                <a16:creationId xmlns:a16="http://schemas.microsoft.com/office/drawing/2014/main" id="{5547FACC-4F6C-437C-A85E-9158259B936E}"/>
              </a:ext>
            </a:extLst>
          </p:cNvPr>
          <p:cNvSpPr/>
          <p:nvPr/>
        </p:nvSpPr>
        <p:spPr>
          <a:xfrm>
            <a:off x="1362971" y="3017499"/>
            <a:ext cx="500332" cy="638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A76D4705-A629-4058-BB65-FEFCEDF7BC33}"/>
              </a:ext>
            </a:extLst>
          </p:cNvPr>
          <p:cNvSpPr txBox="1"/>
          <p:nvPr/>
        </p:nvSpPr>
        <p:spPr>
          <a:xfrm>
            <a:off x="7910422" y="1317366"/>
            <a:ext cx="3278038"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L" sz="1600" b="1" dirty="0">
                <a:latin typeface="Cabin" panose="00000500000000000000" pitchFamily="2" charset="0"/>
              </a:rPr>
              <a:t>Protocolo restablecimiento del orden público</a:t>
            </a:r>
          </a:p>
        </p:txBody>
      </p:sp>
    </p:spTree>
    <p:extLst>
      <p:ext uri="{BB962C8B-B14F-4D97-AF65-F5344CB8AC3E}">
        <p14:creationId xmlns:p14="http://schemas.microsoft.com/office/powerpoint/2010/main" val="299676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37;p21">
            <a:extLst>
              <a:ext uri="{FF2B5EF4-FFF2-40B4-BE49-F238E27FC236}">
                <a16:creationId xmlns:a16="http://schemas.microsoft.com/office/drawing/2014/main" id="{32170651-6A0C-46E8-A7D3-6018C0220C8A}"/>
              </a:ext>
            </a:extLst>
          </p:cNvPr>
          <p:cNvSpPr txBox="1">
            <a:spLocks/>
          </p:cNvSpPr>
          <p:nvPr/>
        </p:nvSpPr>
        <p:spPr>
          <a:xfrm>
            <a:off x="198437" y="134304"/>
            <a:ext cx="7011987" cy="1287463"/>
          </a:xfrm>
          <a:prstGeom prst="rect">
            <a:avLst/>
          </a:prstGeom>
          <a:noFill/>
          <a:ln>
            <a:noFill/>
          </a:ln>
        </p:spPr>
        <p:txBody>
          <a:bodyPr spcFirstLastPara="1" lIns="91425" tIns="45700" rIns="91425" bIns="45700" anchor="ctr"/>
          <a:lstStyle/>
          <a:p>
            <a:pPr lvl="0">
              <a:buClr>
                <a:srgbClr val="FFFFFF"/>
              </a:buClr>
              <a:buSzPts val="3600"/>
              <a:defRPr/>
            </a:pPr>
            <a:r>
              <a:rPr lang="es-CL" sz="3200" b="1" i="1" kern="0" dirty="0">
                <a:solidFill>
                  <a:srgbClr val="FFFFFF"/>
                </a:solidFill>
                <a:latin typeface="Calibri"/>
                <a:ea typeface="Calibri"/>
                <a:cs typeface="Calibri"/>
                <a:sym typeface="Calibri"/>
              </a:rPr>
              <a:t>Modelo para el uso de la fuerza policial de Carabineros (Circular </a:t>
            </a:r>
            <a:r>
              <a:rPr lang="es-CL" sz="3200" b="1" i="1" kern="0" dirty="0" err="1">
                <a:solidFill>
                  <a:srgbClr val="FFFFFF"/>
                </a:solidFill>
                <a:latin typeface="Calibri"/>
                <a:ea typeface="Calibri"/>
                <a:cs typeface="Calibri"/>
                <a:sym typeface="Calibri"/>
              </a:rPr>
              <a:t>N°</a:t>
            </a:r>
            <a:r>
              <a:rPr lang="es-CL" sz="3200" b="1" i="1" kern="0" dirty="0">
                <a:solidFill>
                  <a:srgbClr val="FFFFFF"/>
                </a:solidFill>
                <a:latin typeface="Calibri"/>
                <a:ea typeface="Calibri"/>
                <a:cs typeface="Calibri"/>
                <a:sym typeface="Calibri"/>
              </a:rPr>
              <a:t> 1832)</a:t>
            </a:r>
          </a:p>
        </p:txBody>
      </p:sp>
      <p:sp>
        <p:nvSpPr>
          <p:cNvPr id="3" name="CuadroTexto 2">
            <a:extLst>
              <a:ext uri="{FF2B5EF4-FFF2-40B4-BE49-F238E27FC236}">
                <a16:creationId xmlns:a16="http://schemas.microsoft.com/office/drawing/2014/main" id="{073436BC-A7F9-4D22-A663-F5D55FDD5E99}"/>
              </a:ext>
            </a:extLst>
          </p:cNvPr>
          <p:cNvSpPr txBox="1"/>
          <p:nvPr/>
        </p:nvSpPr>
        <p:spPr>
          <a:xfrm>
            <a:off x="974782" y="2312529"/>
            <a:ext cx="208759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L" b="1" dirty="0">
                <a:effectLst>
                  <a:outerShdw blurRad="38100" dist="38100" dir="2700000" algn="tl">
                    <a:srgbClr val="000000">
                      <a:alpha val="43137"/>
                    </a:srgbClr>
                  </a:outerShdw>
                </a:effectLst>
                <a:latin typeface="Cabin" panose="00000500000000000000" pitchFamily="2" charset="0"/>
              </a:rPr>
              <a:t>Disuasivos químicos</a:t>
            </a:r>
          </a:p>
        </p:txBody>
      </p:sp>
      <p:sp>
        <p:nvSpPr>
          <p:cNvPr id="4" name="CuadroTexto 3">
            <a:extLst>
              <a:ext uri="{FF2B5EF4-FFF2-40B4-BE49-F238E27FC236}">
                <a16:creationId xmlns:a16="http://schemas.microsoft.com/office/drawing/2014/main" id="{070DD5BA-C18C-4D19-8527-F030988B6F5E}"/>
              </a:ext>
            </a:extLst>
          </p:cNvPr>
          <p:cNvSpPr txBox="1"/>
          <p:nvPr/>
        </p:nvSpPr>
        <p:spPr>
          <a:xfrm>
            <a:off x="569340" y="3899140"/>
            <a:ext cx="2605181"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buFont typeface="Arial" panose="020B0604020202020204" pitchFamily="34" charset="0"/>
              <a:buChar char="•"/>
            </a:pPr>
            <a:r>
              <a:rPr lang="es-CL" dirty="0"/>
              <a:t>Nivel 4 de uso de la fuerza.</a:t>
            </a:r>
          </a:p>
          <a:p>
            <a:pPr marL="285750" indent="-285750" algn="just">
              <a:buFont typeface="Arial" panose="020B0604020202020204" pitchFamily="34" charset="0"/>
              <a:buChar char="•"/>
            </a:pPr>
            <a:r>
              <a:rPr lang="es-CL" dirty="0"/>
              <a:t>Es responsabilidad del jefe de servicio o dispositivo.</a:t>
            </a:r>
          </a:p>
          <a:p>
            <a:pPr marL="285750" indent="-285750" algn="just">
              <a:buFont typeface="Arial" panose="020B0604020202020204" pitchFamily="34" charset="0"/>
              <a:buChar char="•"/>
            </a:pPr>
            <a:r>
              <a:rPr lang="es-CL" dirty="0"/>
              <a:t>Prohibición de utilización en jardines infantiles, hospitales… </a:t>
            </a:r>
          </a:p>
        </p:txBody>
      </p:sp>
      <p:sp>
        <p:nvSpPr>
          <p:cNvPr id="7" name="Flecha: hacia abajo 6">
            <a:extLst>
              <a:ext uri="{FF2B5EF4-FFF2-40B4-BE49-F238E27FC236}">
                <a16:creationId xmlns:a16="http://schemas.microsoft.com/office/drawing/2014/main" id="{5547FACC-4F6C-437C-A85E-9158259B936E}"/>
              </a:ext>
            </a:extLst>
          </p:cNvPr>
          <p:cNvSpPr/>
          <p:nvPr/>
        </p:nvSpPr>
        <p:spPr>
          <a:xfrm>
            <a:off x="1699401" y="3109822"/>
            <a:ext cx="500332" cy="638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A76D4705-A629-4058-BB65-FEFCEDF7BC33}"/>
              </a:ext>
            </a:extLst>
          </p:cNvPr>
          <p:cNvSpPr txBox="1"/>
          <p:nvPr/>
        </p:nvSpPr>
        <p:spPr>
          <a:xfrm>
            <a:off x="8031192" y="1478919"/>
            <a:ext cx="3278038"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L" sz="1600" b="1" dirty="0">
                <a:latin typeface="Cabin" panose="00000500000000000000" pitchFamily="2" charset="0"/>
              </a:rPr>
              <a:t>Protocolo restablecimiento del orden público</a:t>
            </a:r>
          </a:p>
        </p:txBody>
      </p:sp>
      <p:pic>
        <p:nvPicPr>
          <p:cNvPr id="12" name="Imagen 11">
            <a:extLst>
              <a:ext uri="{FF2B5EF4-FFF2-40B4-BE49-F238E27FC236}">
                <a16:creationId xmlns:a16="http://schemas.microsoft.com/office/drawing/2014/main" id="{BAD593D5-8A6C-4D47-9B99-647B206E8019}"/>
              </a:ext>
            </a:extLst>
          </p:cNvPr>
          <p:cNvPicPr/>
          <p:nvPr/>
        </p:nvPicPr>
        <p:blipFill rotWithShape="1">
          <a:blip r:embed="rId5">
            <a:extLst>
              <a:ext uri="{28A0092B-C50C-407E-A947-70E740481C1C}">
                <a14:useLocalDpi xmlns:a14="http://schemas.microsoft.com/office/drawing/2010/main" val="0"/>
              </a:ext>
            </a:extLst>
          </a:blip>
          <a:srcRect b="41798"/>
          <a:stretch/>
        </p:blipFill>
        <p:spPr bwMode="auto">
          <a:xfrm>
            <a:off x="4066312" y="2335871"/>
            <a:ext cx="7556348" cy="3971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003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073436BC-A7F9-4D22-A663-F5D55FDD5E99}"/>
              </a:ext>
            </a:extLst>
          </p:cNvPr>
          <p:cNvSpPr txBox="1"/>
          <p:nvPr/>
        </p:nvSpPr>
        <p:spPr>
          <a:xfrm>
            <a:off x="1457861" y="2312528"/>
            <a:ext cx="208759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L" b="1" dirty="0">
                <a:effectLst>
                  <a:outerShdw blurRad="38100" dist="38100" dir="2700000" algn="tl">
                    <a:srgbClr val="000000">
                      <a:alpha val="43137"/>
                    </a:srgbClr>
                  </a:outerShdw>
                </a:effectLst>
                <a:latin typeface="Cabin" panose="00000500000000000000" pitchFamily="2" charset="0"/>
              </a:rPr>
              <a:t>Disuasivos químicos</a:t>
            </a:r>
          </a:p>
        </p:txBody>
      </p:sp>
      <p:sp>
        <p:nvSpPr>
          <p:cNvPr id="4" name="CuadroTexto 3">
            <a:extLst>
              <a:ext uri="{FF2B5EF4-FFF2-40B4-BE49-F238E27FC236}">
                <a16:creationId xmlns:a16="http://schemas.microsoft.com/office/drawing/2014/main" id="{070DD5BA-C18C-4D19-8527-F030988B6F5E}"/>
              </a:ext>
            </a:extLst>
          </p:cNvPr>
          <p:cNvSpPr txBox="1"/>
          <p:nvPr/>
        </p:nvSpPr>
        <p:spPr>
          <a:xfrm>
            <a:off x="569340" y="3899140"/>
            <a:ext cx="4097551"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buFont typeface="Arial" panose="020B0604020202020204" pitchFamily="34" charset="0"/>
              <a:buChar char="•"/>
            </a:pPr>
            <a:r>
              <a:rPr lang="es-CL" b="1" dirty="0">
                <a:solidFill>
                  <a:srgbClr val="FF0000"/>
                </a:solidFill>
              </a:rPr>
              <a:t>Sólo con manifestantes que se nieguen a acatar violenta o agresivamente contenciones o despejes. </a:t>
            </a:r>
          </a:p>
          <a:p>
            <a:pPr marL="285750" indent="-285750" algn="just">
              <a:buFont typeface="Arial" panose="020B0604020202020204" pitchFamily="34" charset="0"/>
              <a:buChar char="•"/>
            </a:pPr>
            <a:r>
              <a:rPr lang="es-CL" dirty="0"/>
              <a:t>Restringido en sectores centrales de la ciudad. </a:t>
            </a:r>
          </a:p>
          <a:p>
            <a:pPr marL="285750" indent="-285750" algn="just">
              <a:buFont typeface="Arial" panose="020B0604020202020204" pitchFamily="34" charset="0"/>
              <a:buChar char="•"/>
            </a:pPr>
            <a:r>
              <a:rPr lang="es-CL" dirty="0"/>
              <a:t>Uso gradual. </a:t>
            </a:r>
          </a:p>
          <a:p>
            <a:pPr marL="285750" indent="-285750" algn="just">
              <a:buFont typeface="Arial" panose="020B0604020202020204" pitchFamily="34" charset="0"/>
              <a:buChar char="•"/>
            </a:pPr>
            <a:r>
              <a:rPr lang="es-CL" b="1" dirty="0">
                <a:solidFill>
                  <a:srgbClr val="FF0000"/>
                </a:solidFill>
              </a:rPr>
              <a:t>Restringido ante la presencia de NNA. </a:t>
            </a:r>
          </a:p>
        </p:txBody>
      </p:sp>
      <p:sp>
        <p:nvSpPr>
          <p:cNvPr id="7" name="Flecha: hacia abajo 6">
            <a:extLst>
              <a:ext uri="{FF2B5EF4-FFF2-40B4-BE49-F238E27FC236}">
                <a16:creationId xmlns:a16="http://schemas.microsoft.com/office/drawing/2014/main" id="{5547FACC-4F6C-437C-A85E-9158259B936E}"/>
              </a:ext>
            </a:extLst>
          </p:cNvPr>
          <p:cNvSpPr/>
          <p:nvPr/>
        </p:nvSpPr>
        <p:spPr>
          <a:xfrm>
            <a:off x="2251491" y="3109822"/>
            <a:ext cx="500332" cy="638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A76D4705-A629-4058-BB65-FEFCEDF7BC33}"/>
              </a:ext>
            </a:extLst>
          </p:cNvPr>
          <p:cNvSpPr txBox="1"/>
          <p:nvPr/>
        </p:nvSpPr>
        <p:spPr>
          <a:xfrm>
            <a:off x="7944928" y="1160036"/>
            <a:ext cx="327803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L" dirty="0"/>
              <a:t>Protocolo restablecimiento del orden público</a:t>
            </a:r>
          </a:p>
        </p:txBody>
      </p:sp>
      <p:pic>
        <p:nvPicPr>
          <p:cNvPr id="9" name="Imagen 8">
            <a:extLst>
              <a:ext uri="{FF2B5EF4-FFF2-40B4-BE49-F238E27FC236}">
                <a16:creationId xmlns:a16="http://schemas.microsoft.com/office/drawing/2014/main" id="{33E82E5B-FC63-4F39-AA01-8C34B461E028}"/>
              </a:ext>
            </a:extLst>
          </p:cNvPr>
          <p:cNvPicPr/>
          <p:nvPr/>
        </p:nvPicPr>
        <p:blipFill rotWithShape="1">
          <a:blip r:embed="rId5">
            <a:extLst>
              <a:ext uri="{28A0092B-C50C-407E-A947-70E740481C1C}">
                <a14:useLocalDpi xmlns:a14="http://schemas.microsoft.com/office/drawing/2010/main" val="0"/>
              </a:ext>
            </a:extLst>
          </a:blip>
          <a:srcRect l="21214" t="57923"/>
          <a:stretch/>
        </p:blipFill>
        <p:spPr bwMode="auto">
          <a:xfrm>
            <a:off x="5512279" y="2463404"/>
            <a:ext cx="6110381" cy="39460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901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15655C5D-5140-4452-9737-75EB1DCD80EB}"/>
              </a:ext>
            </a:extLst>
          </p:cNvPr>
          <p:cNvSpPr/>
          <p:nvPr/>
        </p:nvSpPr>
        <p:spPr>
          <a:xfrm>
            <a:off x="696275" y="2653923"/>
            <a:ext cx="10354163" cy="1200329"/>
          </a:xfrm>
          <a:prstGeom prst="rect">
            <a:avLst/>
          </a:prstGeom>
        </p:spPr>
        <p:txBody>
          <a:bodyPr wrap="square">
            <a:spAutoFit/>
          </a:bodyPr>
          <a:lstStyle/>
          <a:p>
            <a:pPr algn="just"/>
            <a:r>
              <a:rPr lang="es-CL" b="1" dirty="0">
                <a:latin typeface="Cabin" panose="00000500000000000000" pitchFamily="2" charset="0"/>
              </a:rPr>
              <a:t>DISUASIVO QUÍMICO</a:t>
            </a:r>
            <a:r>
              <a:rPr lang="es-CL" dirty="0">
                <a:latin typeface="Cabin" panose="00000500000000000000" pitchFamily="2" charset="0"/>
              </a:rPr>
              <a:t>: el disuasivo químico utilizado por Carabineros de Chile, según lo informado por dicha institución, correspondería al componente denominado </a:t>
            </a:r>
            <a:r>
              <a:rPr lang="es-CL" dirty="0" err="1">
                <a:latin typeface="Cabin" panose="00000500000000000000" pitchFamily="2" charset="0"/>
              </a:rPr>
              <a:t>Ortoclorobenzolmalononitrilo</a:t>
            </a:r>
            <a:r>
              <a:rPr lang="es-CL" dirty="0">
                <a:latin typeface="Cabin" panose="00000500000000000000" pitchFamily="2" charset="0"/>
              </a:rPr>
              <a:t> o </a:t>
            </a:r>
            <a:r>
              <a:rPr lang="es-CL" dirty="0" err="1">
                <a:latin typeface="Cabin" panose="00000500000000000000" pitchFamily="2" charset="0"/>
              </a:rPr>
              <a:t>Clorobenzalmaloninitrilo</a:t>
            </a:r>
            <a:r>
              <a:rPr lang="es-CL" dirty="0">
                <a:latin typeface="Cabin" panose="00000500000000000000" pitchFamily="2" charset="0"/>
              </a:rPr>
              <a:t> o </a:t>
            </a:r>
            <a:r>
              <a:rPr lang="es-CL" dirty="0" err="1">
                <a:latin typeface="Cabin" panose="00000500000000000000" pitchFamily="2" charset="0"/>
              </a:rPr>
              <a:t>Clorobenzilideno</a:t>
            </a:r>
            <a:r>
              <a:rPr lang="es-CL" dirty="0">
                <a:latin typeface="Cabin" panose="00000500000000000000" pitchFamily="2" charset="0"/>
              </a:rPr>
              <a:t> </a:t>
            </a:r>
            <a:r>
              <a:rPr lang="es-CL" dirty="0" err="1">
                <a:latin typeface="Cabin" panose="00000500000000000000" pitchFamily="2" charset="0"/>
              </a:rPr>
              <a:t>malononitrilol</a:t>
            </a:r>
            <a:r>
              <a:rPr lang="es-CL" dirty="0">
                <a:latin typeface="Cabin" panose="00000500000000000000" pitchFamily="2" charset="0"/>
              </a:rPr>
              <a:t> (nomenclaturas comúnmente utilizadas), en sus tres estados sólido, líquido y gaseoso.</a:t>
            </a:r>
          </a:p>
        </p:txBody>
      </p:sp>
    </p:spTree>
    <p:extLst>
      <p:ext uri="{BB962C8B-B14F-4D97-AF65-F5344CB8AC3E}">
        <p14:creationId xmlns:p14="http://schemas.microsoft.com/office/powerpoint/2010/main" val="347607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37;p21">
            <a:extLst>
              <a:ext uri="{FF2B5EF4-FFF2-40B4-BE49-F238E27FC236}">
                <a16:creationId xmlns:a16="http://schemas.microsoft.com/office/drawing/2014/main" id="{32170651-6A0C-46E8-A7D3-6018C0220C8A}"/>
              </a:ext>
            </a:extLst>
          </p:cNvPr>
          <p:cNvSpPr txBox="1">
            <a:spLocks/>
          </p:cNvSpPr>
          <p:nvPr/>
        </p:nvSpPr>
        <p:spPr>
          <a:xfrm>
            <a:off x="395288" y="285750"/>
            <a:ext cx="7011987" cy="1287463"/>
          </a:xfrm>
          <a:prstGeom prst="rect">
            <a:avLst/>
          </a:prstGeom>
          <a:noFill/>
          <a:ln>
            <a:noFill/>
          </a:ln>
        </p:spPr>
        <p:txBody>
          <a:bodyPr spcFirstLastPara="1" lIns="91425" tIns="45700" rIns="91425" bIns="45700" anchor="ctr"/>
          <a:lstStyle/>
          <a:p>
            <a:pPr marL="0" marR="0" lvl="0" indent="0" algn="l" defTabSz="914400" rtl="0" eaLnBrk="1" fontAlgn="auto" latinLnBrk="0" hangingPunct="1">
              <a:lnSpc>
                <a:spcPct val="100000"/>
              </a:lnSpc>
              <a:spcBef>
                <a:spcPts val="0"/>
              </a:spcBef>
              <a:spcAft>
                <a:spcPts val="0"/>
              </a:spcAft>
              <a:buClr>
                <a:srgbClr val="FFFFFF"/>
              </a:buClr>
              <a:buSzPts val="3600"/>
              <a:buFontTx/>
              <a:buNone/>
              <a:tabLst/>
              <a:defRPr/>
            </a:pPr>
            <a:r>
              <a:rPr kumimoji="0" lang="es-MX"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bin" charset="0"/>
                <a:ea typeface="Cabin" charset="0"/>
                <a:cs typeface="Cabin" charset="0"/>
                <a:sym typeface="Calibri"/>
              </a:rPr>
              <a:t>Casos conocidos por la Defensoría de la Niñez y otras instituciones</a:t>
            </a:r>
          </a:p>
        </p:txBody>
      </p:sp>
      <p:sp>
        <p:nvSpPr>
          <p:cNvPr id="9" name="TextBox 8">
            <a:extLst>
              <a:ext uri="{FF2B5EF4-FFF2-40B4-BE49-F238E27FC236}">
                <a16:creationId xmlns:a16="http://schemas.microsoft.com/office/drawing/2014/main" id="{9604BF49-93D4-42B0-A234-3ADBC703546A}"/>
              </a:ext>
            </a:extLst>
          </p:cNvPr>
          <p:cNvSpPr txBox="1"/>
          <p:nvPr/>
        </p:nvSpPr>
        <p:spPr bwMode="auto">
          <a:xfrm>
            <a:off x="7958070" y="2300288"/>
            <a:ext cx="3977370" cy="4247317"/>
          </a:xfrm>
          <a:prstGeom prst="rect">
            <a:avLst/>
          </a:prstGeom>
          <a:noFill/>
        </p:spPr>
        <p:txBody>
          <a:bodyPr wrap="square">
            <a:spAutoFit/>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srgbClr val="EB5B35"/>
                </a:solidFill>
                <a:effectLst/>
                <a:uLnTx/>
                <a:uFillTx/>
                <a:latin typeface="Cabin" panose="00000500000000000000" pitchFamily="2" charset="0"/>
                <a:ea typeface="Arial"/>
                <a:cs typeface="Cabin Regular"/>
                <a:sym typeface="Arial"/>
              </a:rPr>
              <a:t>450 casos en total </a:t>
            </a:r>
            <a:r>
              <a:rPr kumimoji="0" lang="es-MX" sz="1800" b="1"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rPr>
              <a:t>al 06 de diciembre de 2019.</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rPr>
              <a:t> </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rPr>
              <a:t>Anteriormente a la crisis social </a:t>
            </a:r>
            <a:r>
              <a:rPr kumimoji="0" lang="es-MX" sz="1800" b="0"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rPr>
              <a:t>en promedio, el volumen de ingresos de </a:t>
            </a:r>
            <a:r>
              <a:rPr kumimoji="0" lang="es-MX" sz="1800" b="1"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rPr>
              <a:t>casos y requerimientos mensuales era de 51</a:t>
            </a:r>
            <a:r>
              <a:rPr kumimoji="0" lang="es-MX" sz="1800" b="0"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rPr>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endParaRPr>
          </a:p>
          <a:p>
            <a:pPr marL="182563"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Cabin Regular"/>
                <a:sym typeface="Arial"/>
              </a:rPr>
              <a:t>Luego, en el primer mes de la crisis social (18/10 al 18/11), solo las denuncias relacionadas a esta crisis fueron de 330.  Lo anterior significó un </a:t>
            </a:r>
            <a:r>
              <a:rPr kumimoji="0" lang="es-MX" sz="1800" b="1" i="0" u="none" strike="noStrike" kern="1200" cap="none" spc="0" normalizeH="0" baseline="0" noProof="0" dirty="0">
                <a:ln>
                  <a:noFill/>
                </a:ln>
                <a:solidFill>
                  <a:srgbClr val="EB5B35"/>
                </a:solidFill>
                <a:effectLst/>
                <a:uLnTx/>
                <a:uFillTx/>
                <a:latin typeface="Cabin" panose="00000500000000000000" pitchFamily="2" charset="0"/>
                <a:ea typeface="+mn-ea"/>
                <a:cs typeface="Arial" panose="020B0604020202020204" pitchFamily="34" charset="0"/>
                <a:sym typeface="Arial"/>
              </a:rPr>
              <a:t>aumento de un 541% de las atenciones de casos por parte de la Defensoría de la Niñez. </a:t>
            </a: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147386" y="2300288"/>
            <a:ext cx="7507790" cy="477282"/>
            <a:chOff x="1658469" y="4652674"/>
            <a:chExt cx="9484659" cy="815796"/>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s-CL" sz="1400" b="1"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400" b="1"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Casos conocidos por la Defensoría de la Niñez, según mes de ingresos de los casos </a:t>
              </a:r>
              <a:endParaRPr kumimoji="0" lang="es-CL" sz="1400" b="0"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36925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0" i="0" u="none" strike="noStrike" kern="1200" cap="none" spc="0" normalizeH="0" baseline="0" noProof="0" dirty="0">
                <a:ln>
                  <a:noFill/>
                </a:ln>
                <a:solidFill>
                  <a:srgbClr val="FFFFFF"/>
                </a:solidFill>
                <a:effectLst/>
                <a:uLnTx/>
                <a:uFillTx/>
                <a:latin typeface="Cabin Regular"/>
                <a:ea typeface="Arial"/>
                <a:cs typeface="Cabin Regular"/>
                <a:sym typeface="Arial"/>
              </a:endParaRPr>
            </a:p>
          </p:txBody>
        </p:sp>
      </p:grpSp>
      <p:sp>
        <p:nvSpPr>
          <p:cNvPr id="2" name="Rectángulo 1">
            <a:extLst>
              <a:ext uri="{FF2B5EF4-FFF2-40B4-BE49-F238E27FC236}">
                <a16:creationId xmlns:a16="http://schemas.microsoft.com/office/drawing/2014/main" id="{4C86931A-4F63-4236-9489-E0017771B687}"/>
              </a:ext>
            </a:extLst>
          </p:cNvPr>
          <p:cNvSpPr/>
          <p:nvPr/>
        </p:nvSpPr>
        <p:spPr>
          <a:xfrm>
            <a:off x="1832368" y="6331756"/>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10" name="Gráfico 9">
            <a:extLst>
              <a:ext uri="{FF2B5EF4-FFF2-40B4-BE49-F238E27FC236}">
                <a16:creationId xmlns:a16="http://schemas.microsoft.com/office/drawing/2014/main" id="{36B88DB8-FEDB-45E6-99C7-7CBAD46782D4}"/>
              </a:ext>
            </a:extLst>
          </p:cNvPr>
          <p:cNvGraphicFramePr>
            <a:graphicFrameLocks/>
          </p:cNvGraphicFramePr>
          <p:nvPr/>
        </p:nvGraphicFramePr>
        <p:xfrm>
          <a:off x="697149" y="3052346"/>
          <a:ext cx="6075126" cy="3017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254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7" name="Google Shape;137;p21">
            <a:extLst>
              <a:ext uri="{FF2B5EF4-FFF2-40B4-BE49-F238E27FC236}">
                <a16:creationId xmlns:a16="http://schemas.microsoft.com/office/drawing/2014/main" id="{2B57C72F-4DF7-48C9-83A8-EE7E5FBFE537}"/>
              </a:ext>
            </a:extLst>
          </p:cNvPr>
          <p:cNvSpPr txBox="1">
            <a:spLocks noGrp="1"/>
          </p:cNvSpPr>
          <p:nvPr>
            <p:ph type="title" idx="4294967295"/>
          </p:nvPr>
        </p:nvSpPr>
        <p:spPr>
          <a:xfrm>
            <a:off x="395288" y="285750"/>
            <a:ext cx="7239089" cy="1287463"/>
          </a:xfrm>
        </p:spPr>
        <p:txBody>
          <a:bodyPr>
            <a:noAutofit/>
          </a:bodyPr>
          <a:lstStyle/>
          <a:p>
            <a:pPr algn="l" eaLnBrk="1" fontAlgn="auto" hangingPunct="1">
              <a:buClr>
                <a:schemeClr val="lt1"/>
              </a:buClr>
              <a:buSzPts val="3600"/>
              <a:defRPr/>
            </a:pPr>
            <a:r>
              <a:rPr lang="es-CL" sz="3600" b="1" i="1" kern="1200" dirty="0">
                <a:solidFill>
                  <a:prstClr val="white"/>
                </a:solidFill>
                <a:effectLst>
                  <a:outerShdw blurRad="38100" dist="38100" dir="2700000" algn="tl">
                    <a:srgbClr val="000000">
                      <a:alpha val="43137"/>
                    </a:srgbClr>
                  </a:outerShdw>
                </a:effectLst>
                <a:latin typeface="Cabin" charset="0"/>
                <a:ea typeface="Cabin" charset="0"/>
                <a:cs typeface="Cabin" charset="0"/>
              </a:rPr>
              <a:t>Consecuencias de uso de disuasivos químicos</a:t>
            </a:r>
            <a:br>
              <a:rPr lang="es-CL" sz="3200" b="1" i="1" kern="1200" dirty="0">
                <a:solidFill>
                  <a:prstClr val="white"/>
                </a:solidFill>
                <a:effectLst>
                  <a:outerShdw blurRad="38100" dist="38100" dir="2700000" algn="tl">
                    <a:srgbClr val="000000">
                      <a:alpha val="43137"/>
                    </a:srgbClr>
                  </a:outerShdw>
                </a:effectLst>
                <a:latin typeface="Cabin" charset="0"/>
                <a:ea typeface="Cabin" charset="0"/>
                <a:cs typeface="Cabin" charset="0"/>
              </a:rPr>
            </a:br>
            <a:endParaRPr sz="3200" i="1" dirty="0">
              <a:solidFill>
                <a:srgbClr val="FFFFFF"/>
              </a:solidFill>
              <a:effectLst>
                <a:outerShdw blurRad="38100" dist="38100" dir="2700000" algn="tl">
                  <a:srgbClr val="000000">
                    <a:alpha val="43137"/>
                  </a:srgbClr>
                </a:outerShdw>
              </a:effectLst>
            </a:endParaRPr>
          </a:p>
        </p:txBody>
      </p:sp>
      <p:pic>
        <p:nvPicPr>
          <p:cNvPr id="12291" name="Google Shape;138;p21">
            <a:extLst>
              <a:ext uri="{FF2B5EF4-FFF2-40B4-BE49-F238E27FC236}">
                <a16:creationId xmlns:a16="http://schemas.microsoft.com/office/drawing/2014/main" id="{B08EDBED-47E9-4F37-A5EA-30715782053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0CBA3751-E108-4C14-99F0-E1EA90F51175}"/>
              </a:ext>
            </a:extLst>
          </p:cNvPr>
          <p:cNvSpPr/>
          <p:nvPr/>
        </p:nvSpPr>
        <p:spPr>
          <a:xfrm>
            <a:off x="545860" y="2308742"/>
            <a:ext cx="11177438" cy="4143442"/>
          </a:xfrm>
          <a:prstGeom prst="rect">
            <a:avLst/>
          </a:prstGeom>
        </p:spPr>
        <p:txBody>
          <a:bodyPr wrap="square">
            <a:spAutoFit/>
          </a:bodyPr>
          <a:lstStyle/>
          <a:p>
            <a:pPr algn="just">
              <a:spcAft>
                <a:spcPts val="0"/>
              </a:spcAft>
            </a:pPr>
            <a:r>
              <a:rPr lang="es-CL" sz="1400" b="1" kern="1400" dirty="0">
                <a:solidFill>
                  <a:srgbClr val="000000"/>
                </a:solidFill>
                <a:latin typeface="Cabin" panose="00000500000000000000" pitchFamily="2" charset="0"/>
                <a:ea typeface="Times New Roman" panose="02020603050405020304" pitchFamily="18" charset="0"/>
              </a:rPr>
              <a:t>Informe acerca del uso de gases lacrimógenos por agentes del Estado</a:t>
            </a:r>
            <a:r>
              <a:rPr lang="es-CL" sz="1400" kern="1400" dirty="0">
                <a:solidFill>
                  <a:srgbClr val="000000"/>
                </a:solidFill>
                <a:latin typeface="Cabin" panose="00000500000000000000" pitchFamily="2" charset="0"/>
                <a:ea typeface="Times New Roman" panose="02020603050405020304" pitchFamily="18" charset="0"/>
              </a:rPr>
              <a:t>, de noviembre de 2019, elaborado por varios alumnos de 7° año de medicina, siento el tutor de dicho trabajo el Sr. Aníbal Vivaceta, todos pertenecientes a la </a:t>
            </a:r>
            <a:r>
              <a:rPr lang="es-CL" sz="1400" b="1" kern="1400" dirty="0">
                <a:solidFill>
                  <a:srgbClr val="000000"/>
                </a:solidFill>
                <a:latin typeface="Cabin" panose="00000500000000000000" pitchFamily="2" charset="0"/>
                <a:ea typeface="Times New Roman" panose="02020603050405020304" pitchFamily="18" charset="0"/>
              </a:rPr>
              <a:t>Universidad de Valparaíso</a:t>
            </a:r>
            <a:r>
              <a:rPr lang="es-CL" sz="1400" kern="1400" dirty="0">
                <a:solidFill>
                  <a:srgbClr val="000000"/>
                </a:solidFill>
                <a:latin typeface="Cabin" panose="00000500000000000000" pitchFamily="2" charset="0"/>
                <a:ea typeface="Times New Roman" panose="02020603050405020304" pitchFamily="18" charset="0"/>
              </a:rPr>
              <a:t>. </a:t>
            </a:r>
            <a:endParaRPr lang="es-CL" sz="1400" dirty="0">
              <a:latin typeface="Times New Roman" panose="02020603050405020304" pitchFamily="18" charset="0"/>
              <a:ea typeface="Times New Roman" panose="02020603050405020304" pitchFamily="18" charset="0"/>
            </a:endParaRPr>
          </a:p>
          <a:p>
            <a:pPr algn="just">
              <a:spcAft>
                <a:spcPts val="0"/>
              </a:spcAft>
            </a:pPr>
            <a:r>
              <a:rPr lang="es-CL" sz="1400" kern="1400" dirty="0">
                <a:solidFill>
                  <a:srgbClr val="000000"/>
                </a:solidFill>
                <a:latin typeface="Cabin" panose="00000500000000000000" pitchFamily="2" charset="0"/>
                <a:ea typeface="Times New Roman" panose="02020603050405020304" pitchFamily="18" charset="0"/>
              </a:rPr>
              <a:t> </a:t>
            </a:r>
            <a:endParaRPr lang="es-CL" sz="1400" dirty="0">
              <a:latin typeface="Times New Roman" panose="02020603050405020304" pitchFamily="18" charset="0"/>
              <a:ea typeface="Times New Roman" panose="02020603050405020304" pitchFamily="18" charset="0"/>
            </a:endParaRPr>
          </a:p>
          <a:p>
            <a:pPr algn="just">
              <a:spcAft>
                <a:spcPts val="0"/>
              </a:spcAft>
            </a:pPr>
            <a:r>
              <a:rPr lang="es-CL" sz="1400" kern="1400" dirty="0">
                <a:solidFill>
                  <a:srgbClr val="000000"/>
                </a:solidFill>
                <a:latin typeface="Cabin" panose="00000500000000000000" pitchFamily="2" charset="0"/>
                <a:ea typeface="Times New Roman" panose="02020603050405020304" pitchFamily="18" charset="0"/>
              </a:rPr>
              <a:t>Dicho informe trata variados tópicos, en particular la </a:t>
            </a:r>
            <a:r>
              <a:rPr lang="es-CL" sz="1400" b="1" kern="1400" dirty="0">
                <a:solidFill>
                  <a:srgbClr val="000000"/>
                </a:solidFill>
                <a:latin typeface="Cabin" panose="00000500000000000000" pitchFamily="2" charset="0"/>
                <a:ea typeface="Times New Roman" panose="02020603050405020304" pitchFamily="18" charset="0"/>
              </a:rPr>
              <a:t>toxicidad de los gases lacrimógenos </a:t>
            </a:r>
            <a:r>
              <a:rPr lang="es-CL" sz="1400" kern="1400" dirty="0">
                <a:solidFill>
                  <a:srgbClr val="000000"/>
                </a:solidFill>
                <a:latin typeface="Cabin" panose="00000500000000000000" pitchFamily="2" charset="0"/>
                <a:ea typeface="Times New Roman" panose="02020603050405020304" pitchFamily="18" charset="0"/>
              </a:rPr>
              <a:t>y el </a:t>
            </a:r>
            <a:r>
              <a:rPr lang="es-CL" sz="1400" b="1" kern="1400" dirty="0">
                <a:solidFill>
                  <a:srgbClr val="000000"/>
                </a:solidFill>
                <a:latin typeface="Cabin" panose="00000500000000000000" pitchFamily="2" charset="0"/>
                <a:ea typeface="Times New Roman" panose="02020603050405020304" pitchFamily="18" charset="0"/>
              </a:rPr>
              <a:t>necesario profesionalismo y entrenamiento que todo el personal operativo que utilice éstos </a:t>
            </a:r>
            <a:r>
              <a:rPr lang="es-CL" sz="1400" kern="1400" dirty="0">
                <a:solidFill>
                  <a:srgbClr val="000000"/>
                </a:solidFill>
                <a:latin typeface="Cabin" panose="00000500000000000000" pitchFamily="2" charset="0"/>
                <a:ea typeface="Times New Roman" panose="02020603050405020304" pitchFamily="18" charset="0"/>
              </a:rPr>
              <a:t>debe tener para asegurarse de que tales dispositivos se usan de acuerdo a su preparación, Código de conducta y según las instrucciones, señalando, entre otros aspectos que: </a:t>
            </a:r>
            <a:endParaRPr lang="es-CL"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s-CL" sz="1400" kern="1400" dirty="0">
                <a:solidFill>
                  <a:srgbClr val="333333"/>
                </a:solidFill>
                <a:latin typeface="Cabin" panose="00000500000000000000" pitchFamily="2" charset="0"/>
                <a:ea typeface="Times New Roman" panose="02020603050405020304" pitchFamily="18" charset="0"/>
              </a:rPr>
              <a:t>Señala que </a:t>
            </a:r>
            <a:r>
              <a:rPr lang="es-CL" sz="1400" i="1" kern="1400" dirty="0">
                <a:solidFill>
                  <a:srgbClr val="000000"/>
                </a:solidFill>
                <a:latin typeface="Cabin" panose="00000500000000000000" pitchFamily="2" charset="0"/>
                <a:ea typeface="Times New Roman" panose="02020603050405020304" pitchFamily="18" charset="0"/>
              </a:rPr>
              <a:t>Gas lacrimógeno</a:t>
            </a:r>
            <a:r>
              <a:rPr lang="es-CL" sz="1400" kern="1400" dirty="0">
                <a:solidFill>
                  <a:srgbClr val="000000"/>
                </a:solidFill>
                <a:latin typeface="Cabin" panose="00000500000000000000" pitchFamily="2" charset="0"/>
                <a:ea typeface="Times New Roman" panose="02020603050405020304" pitchFamily="18" charset="0"/>
              </a:rPr>
              <a:t> es una </a:t>
            </a:r>
            <a:r>
              <a:rPr lang="es-CL" sz="1400" i="1" kern="1400" dirty="0">
                <a:solidFill>
                  <a:srgbClr val="000000"/>
                </a:solidFill>
                <a:latin typeface="Cabin" panose="00000500000000000000" pitchFamily="2" charset="0"/>
                <a:ea typeface="Times New Roman" panose="02020603050405020304" pitchFamily="18" charset="0"/>
              </a:rPr>
              <a:t>"denominación común para referirse a una familia de compuestos químicos"</a:t>
            </a:r>
            <a:r>
              <a:rPr lang="es-CL" sz="1400" kern="1400" dirty="0">
                <a:solidFill>
                  <a:srgbClr val="000000"/>
                </a:solidFill>
                <a:latin typeface="Cabin" panose="00000500000000000000" pitchFamily="2" charset="0"/>
                <a:ea typeface="Times New Roman" panose="02020603050405020304" pitchFamily="18" charset="0"/>
              </a:rPr>
              <a:t> integrada por unos </a:t>
            </a:r>
            <a:r>
              <a:rPr lang="es-CL" sz="1400" i="1" kern="1400" dirty="0">
                <a:solidFill>
                  <a:srgbClr val="000000"/>
                </a:solidFill>
                <a:latin typeface="Cabin" panose="00000500000000000000" pitchFamily="2" charset="0"/>
                <a:ea typeface="Times New Roman" panose="02020603050405020304" pitchFamily="18" charset="0"/>
              </a:rPr>
              <a:t>"quince químicos usados mundialmente como agentes lacrimógenos"</a:t>
            </a:r>
            <a:r>
              <a:rPr lang="es-CL" sz="1400" kern="1400" dirty="0">
                <a:solidFill>
                  <a:srgbClr val="000000"/>
                </a:solidFill>
                <a:latin typeface="Cabin" panose="00000500000000000000" pitchFamily="2" charset="0"/>
                <a:ea typeface="Times New Roman" panose="02020603050405020304" pitchFamily="18" charset="0"/>
              </a:rPr>
              <a:t> y caracterizada por la facultad de estos compuestos de </a:t>
            </a:r>
            <a:r>
              <a:rPr lang="es-CL" sz="1400" b="1" i="1" kern="1400" dirty="0">
                <a:solidFill>
                  <a:srgbClr val="000000"/>
                </a:solidFill>
                <a:effectLst>
                  <a:outerShdw blurRad="38100" dist="38100" dir="2700000" algn="tl">
                    <a:srgbClr val="000000">
                      <a:alpha val="43137"/>
                    </a:srgbClr>
                  </a:outerShdw>
                </a:effectLst>
                <a:latin typeface="Cabin" panose="00000500000000000000" pitchFamily="2" charset="0"/>
                <a:ea typeface="Times New Roman" panose="02020603050405020304" pitchFamily="18" charset="0"/>
              </a:rPr>
              <a:t>"causar discapacidad temporal"</a:t>
            </a:r>
            <a:r>
              <a:rPr lang="es-CL" sz="1400" b="1" kern="1400" dirty="0">
                <a:solidFill>
                  <a:srgbClr val="000000"/>
                </a:solidFill>
                <a:effectLst>
                  <a:outerShdw blurRad="38100" dist="38100" dir="2700000" algn="tl">
                    <a:srgbClr val="000000">
                      <a:alpha val="43137"/>
                    </a:srgbClr>
                  </a:outerShdw>
                </a:effectLst>
                <a:latin typeface="Cabin" panose="00000500000000000000" pitchFamily="2" charset="0"/>
                <a:ea typeface="Times New Roman" panose="02020603050405020304" pitchFamily="18" charset="0"/>
              </a:rPr>
              <a:t>.</a:t>
            </a:r>
            <a:endParaRPr lang="es-CL"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s-CL" sz="1400" b="1" kern="1400" dirty="0">
                <a:solidFill>
                  <a:srgbClr val="FF0000"/>
                </a:solidFill>
                <a:effectLst>
                  <a:outerShdw blurRad="38100" dist="38100" dir="2700000" algn="tl">
                    <a:srgbClr val="000000">
                      <a:alpha val="43137"/>
                    </a:srgbClr>
                  </a:outerShdw>
                </a:effectLst>
                <a:latin typeface="Cabin" panose="00000500000000000000" pitchFamily="2" charset="0"/>
                <a:ea typeface="Times New Roman" panose="02020603050405020304" pitchFamily="18" charset="0"/>
              </a:rPr>
              <a:t>No es posible conocer las especificaciones técnicas de los gases que utiliza Carabineros de Chile, pues éstas son declaradas aspecto de seguridad nacional. </a:t>
            </a:r>
            <a:endParaRPr lang="es-CL" sz="1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s-CL" sz="1400" kern="1400" dirty="0">
                <a:solidFill>
                  <a:srgbClr val="333333"/>
                </a:solidFill>
                <a:latin typeface="Cabin" panose="00000500000000000000" pitchFamily="2" charset="0"/>
                <a:ea typeface="Times New Roman" panose="02020603050405020304" pitchFamily="18" charset="0"/>
              </a:rPr>
              <a:t>Que las personas que les toca atender </a:t>
            </a:r>
            <a:r>
              <a:rPr lang="es-CL" sz="1400" b="1" kern="1400" dirty="0">
                <a:solidFill>
                  <a:srgbClr val="333333"/>
                </a:solidFill>
                <a:latin typeface="Cabin" panose="00000500000000000000" pitchFamily="2" charset="0"/>
                <a:ea typeface="Times New Roman" panose="02020603050405020304" pitchFamily="18" charset="0"/>
              </a:rPr>
              <a:t>reportan que los gases lacrimógenos les son dirigidas al cuerpo y no al aire. </a:t>
            </a:r>
            <a:endParaRPr lang="es-CL" sz="1400" b="1"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s-CL" sz="1400" kern="1400" dirty="0">
                <a:solidFill>
                  <a:srgbClr val="333333"/>
                </a:solidFill>
                <a:latin typeface="Cabin" panose="00000500000000000000" pitchFamily="2" charset="0"/>
                <a:ea typeface="Times New Roman" panose="02020603050405020304" pitchFamily="18" charset="0"/>
              </a:rPr>
              <a:t>Da cuenta de la toxicidad de las mismas por su composición (</a:t>
            </a:r>
            <a:r>
              <a:rPr lang="es-CL" sz="1400" kern="1400" dirty="0" err="1">
                <a:solidFill>
                  <a:srgbClr val="333333"/>
                </a:solidFill>
                <a:latin typeface="Cabin" panose="00000500000000000000" pitchFamily="2" charset="0"/>
                <a:ea typeface="Times New Roman" panose="02020603050405020304" pitchFamily="18" charset="0"/>
              </a:rPr>
              <a:t>clorobenzilieno</a:t>
            </a:r>
            <a:r>
              <a:rPr lang="es-CL" sz="1400" kern="1400" dirty="0">
                <a:solidFill>
                  <a:srgbClr val="333333"/>
                </a:solidFill>
                <a:latin typeface="Cabin" panose="00000500000000000000" pitchFamily="2" charset="0"/>
                <a:ea typeface="Times New Roman" panose="02020603050405020304" pitchFamily="18" charset="0"/>
              </a:rPr>
              <a:t> </a:t>
            </a:r>
            <a:r>
              <a:rPr lang="es-CL" sz="1400" kern="1400" dirty="0" err="1">
                <a:solidFill>
                  <a:srgbClr val="333333"/>
                </a:solidFill>
                <a:latin typeface="Cabin" panose="00000500000000000000" pitchFamily="2" charset="0"/>
                <a:ea typeface="Times New Roman" panose="02020603050405020304" pitchFamily="18" charset="0"/>
              </a:rPr>
              <a:t>malononitrilo</a:t>
            </a:r>
            <a:r>
              <a:rPr lang="es-CL" sz="1400" kern="1400" dirty="0">
                <a:solidFill>
                  <a:srgbClr val="333333"/>
                </a:solidFill>
                <a:latin typeface="Cabin" panose="00000500000000000000" pitchFamily="2" charset="0"/>
                <a:ea typeface="Times New Roman" panose="02020603050405020304" pitchFamily="18" charset="0"/>
              </a:rPr>
              <a:t>, CS) es una </a:t>
            </a:r>
            <a:r>
              <a:rPr lang="es-CL" sz="1400" b="1" kern="1400" dirty="0">
                <a:solidFill>
                  <a:srgbClr val="FF0000"/>
                </a:solidFill>
                <a:latin typeface="Cabin" panose="00000500000000000000" pitchFamily="2" charset="0"/>
                <a:ea typeface="Times New Roman" panose="02020603050405020304" pitchFamily="18" charset="0"/>
              </a:rPr>
              <a:t>variante del agente antidisturbios cianuro de </a:t>
            </a:r>
            <a:r>
              <a:rPr lang="es-CL" sz="1400" b="1" kern="1400" dirty="0" err="1">
                <a:solidFill>
                  <a:srgbClr val="FF0000"/>
                </a:solidFill>
                <a:latin typeface="Cabin" panose="00000500000000000000" pitchFamily="2" charset="0"/>
                <a:ea typeface="Times New Roman" panose="02020603050405020304" pitchFamily="18" charset="0"/>
              </a:rPr>
              <a:t>bromobencil</a:t>
            </a:r>
            <a:r>
              <a:rPr lang="es-CL" sz="1400" kern="1400" dirty="0">
                <a:solidFill>
                  <a:srgbClr val="FF0000"/>
                </a:solidFill>
                <a:latin typeface="Cabin" panose="00000500000000000000" pitchFamily="2" charset="0"/>
                <a:ea typeface="Times New Roman" panose="02020603050405020304" pitchFamily="18" charset="0"/>
              </a:rPr>
              <a:t> </a:t>
            </a:r>
            <a:r>
              <a:rPr lang="es-CL" sz="1400" kern="1400" dirty="0">
                <a:solidFill>
                  <a:srgbClr val="333333"/>
                </a:solidFill>
                <a:latin typeface="Cabin" panose="00000500000000000000" pitchFamily="2" charset="0"/>
                <a:ea typeface="Times New Roman" panose="02020603050405020304" pitchFamily="18" charset="0"/>
              </a:rPr>
              <a:t>(CA). Señala que </a:t>
            </a:r>
            <a:r>
              <a:rPr lang="es-CL" sz="1400" b="1" kern="1400" dirty="0">
                <a:solidFill>
                  <a:srgbClr val="333333"/>
                </a:solidFill>
                <a:latin typeface="Cabin" panose="00000500000000000000" pitchFamily="2" charset="0"/>
                <a:ea typeface="Times New Roman" panose="02020603050405020304" pitchFamily="18" charset="0"/>
              </a:rPr>
              <a:t>tiene efectos adversos inmediatos oftalmológicos dermatológicos, respiratorios, gastroenterológicos y cardiovasculares</a:t>
            </a:r>
            <a:r>
              <a:rPr lang="es-CL" sz="1400" kern="1400" dirty="0">
                <a:solidFill>
                  <a:srgbClr val="333333"/>
                </a:solidFill>
                <a:latin typeface="Cabin" panose="00000500000000000000" pitchFamily="2" charset="0"/>
                <a:ea typeface="Times New Roman" panose="02020603050405020304" pitchFamily="18" charset="0"/>
              </a:rPr>
              <a:t> (es ultimo incluso puede ser una falla cardiaca). En cuanto a los efectos a mediano y largo plano, señala el informe que </a:t>
            </a:r>
            <a:r>
              <a:rPr lang="es-CL" sz="1400" b="1" kern="1400" dirty="0">
                <a:solidFill>
                  <a:srgbClr val="000000"/>
                </a:solidFill>
                <a:latin typeface="Cabin" panose="00000500000000000000" pitchFamily="2" charset="0"/>
                <a:ea typeface="Times New Roman" panose="02020603050405020304" pitchFamily="18" charset="0"/>
              </a:rPr>
              <a:t>las altas concentraciones de CS u OC pueden provocar síntomas respiratorios graves, como síndrome de disfunción reactiva de las vías respiratorias hemoptisis o, incluso, edema pulmonar agudo</a:t>
            </a:r>
            <a:r>
              <a:rPr lang="es-CL" sz="1400" kern="1400" dirty="0">
                <a:solidFill>
                  <a:srgbClr val="000000"/>
                </a:solidFill>
                <a:latin typeface="Cabin" panose="00000500000000000000" pitchFamily="2" charset="0"/>
                <a:ea typeface="Times New Roman" panose="02020603050405020304" pitchFamily="18" charset="0"/>
              </a:rPr>
              <a:t>, además de existir evidencia que sugiere que la </a:t>
            </a:r>
            <a:r>
              <a:rPr lang="es-CL" sz="1400" b="1" kern="1400" dirty="0">
                <a:solidFill>
                  <a:srgbClr val="000000"/>
                </a:solidFill>
                <a:latin typeface="Cabin" panose="00000500000000000000" pitchFamily="2" charset="0"/>
                <a:ea typeface="Times New Roman" panose="02020603050405020304" pitchFamily="18" charset="0"/>
              </a:rPr>
              <a:t>exposición al CS puede provocar abortos espontáneos. </a:t>
            </a:r>
            <a:endParaRPr lang="es-CL" sz="1400" dirty="0">
              <a:latin typeface="Times New Roman" panose="02020603050405020304" pitchFamily="18" charset="0"/>
              <a:ea typeface="Times New Roman" panose="02020603050405020304" pitchFamily="18" charset="0"/>
            </a:endParaRPr>
          </a:p>
          <a:p>
            <a:pPr>
              <a:lnSpc>
                <a:spcPct val="107000"/>
              </a:lnSpc>
              <a:spcAft>
                <a:spcPts val="0"/>
              </a:spcAft>
            </a:pPr>
            <a:r>
              <a:rPr lang="es-CL"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9694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2291" name="Google Shape;138;p21">
            <a:extLst>
              <a:ext uri="{FF2B5EF4-FFF2-40B4-BE49-F238E27FC236}">
                <a16:creationId xmlns:a16="http://schemas.microsoft.com/office/drawing/2014/main" id="{B08EDBED-47E9-4F37-A5EA-30715782053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E82881D7-E0E1-4C9E-B3A9-572D9633826F}"/>
              </a:ext>
            </a:extLst>
          </p:cNvPr>
          <p:cNvSpPr/>
          <p:nvPr/>
        </p:nvSpPr>
        <p:spPr>
          <a:xfrm>
            <a:off x="845387" y="2890860"/>
            <a:ext cx="10205049" cy="1719958"/>
          </a:xfrm>
          <a:prstGeom prst="rect">
            <a:avLst/>
          </a:prstGeom>
        </p:spPr>
        <p:txBody>
          <a:bodyPr wrap="square">
            <a:spAutoFit/>
          </a:bodyPr>
          <a:lstStyle/>
          <a:p>
            <a:pPr algn="just">
              <a:lnSpc>
                <a:spcPct val="107000"/>
              </a:lnSpc>
              <a:spcAft>
                <a:spcPts val="0"/>
              </a:spcAft>
            </a:pPr>
            <a:r>
              <a:rPr lang="es-CL" sz="2000" dirty="0">
                <a:latin typeface="Cabin" panose="00000500000000000000" pitchFamily="2" charset="0"/>
                <a:ea typeface="Calibri" panose="020F0502020204030204" pitchFamily="34" charset="0"/>
                <a:cs typeface="Times New Roman" panose="02020603050405020304" pitchFamily="18" charset="0"/>
              </a:rPr>
              <a:t>En este contexto, y sumado a la evidencia planteada por los profesionales en el informe referido, las denuncias recibidas por la Defensoría de la Niñez reportan casos en que, al ser lanzadas las lacrimógenas directamente al cuerpo de niños, niñas y adolescentes, por parte de personal de Carabineros de Chile, éstos sufren heridas y lesiones que les exponen a una vulneración evidente a su derecho a la vida e integridad física y psíquica.  </a:t>
            </a:r>
          </a:p>
        </p:txBody>
      </p:sp>
    </p:spTree>
    <p:extLst>
      <p:ext uri="{BB962C8B-B14F-4D97-AF65-F5344CB8AC3E}">
        <p14:creationId xmlns:p14="http://schemas.microsoft.com/office/powerpoint/2010/main" val="392701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7" name="Google Shape;152;p23">
            <a:extLst>
              <a:ext uri="{FF2B5EF4-FFF2-40B4-BE49-F238E27FC236}">
                <a16:creationId xmlns:a16="http://schemas.microsoft.com/office/drawing/2014/main" id="{107C9198-3455-4350-9D9C-AB7AC73EDE8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37;p21">
            <a:extLst>
              <a:ext uri="{FF2B5EF4-FFF2-40B4-BE49-F238E27FC236}">
                <a16:creationId xmlns:a16="http://schemas.microsoft.com/office/drawing/2014/main" id="{359DFAD4-47E4-4EEF-9428-4404471C180D}"/>
              </a:ext>
            </a:extLst>
          </p:cNvPr>
          <p:cNvSpPr txBox="1">
            <a:spLocks/>
          </p:cNvSpPr>
          <p:nvPr/>
        </p:nvSpPr>
        <p:spPr>
          <a:xfrm>
            <a:off x="345900" y="596382"/>
            <a:ext cx="7011987" cy="1287463"/>
          </a:xfrm>
          <a:prstGeom prst="rect">
            <a:avLst/>
          </a:prstGeom>
          <a:noFill/>
          <a:ln>
            <a:noFill/>
          </a:ln>
        </p:spPr>
        <p:txBody>
          <a:bodyPr spcFirstLastPara="1" lIns="91425" tIns="45700" rIns="91425" bIns="45700" anchor="ctr"/>
          <a:lstStyle/>
          <a:p>
            <a:pPr marL="0" marR="0" lvl="0" indent="0" algn="l" defTabSz="914400" rtl="0" eaLnBrk="1" fontAlgn="auto" latinLnBrk="0" hangingPunct="1">
              <a:lnSpc>
                <a:spcPct val="100000"/>
              </a:lnSpc>
              <a:spcBef>
                <a:spcPts val="0"/>
              </a:spcBef>
              <a:spcAft>
                <a:spcPts val="0"/>
              </a:spcAft>
              <a:buClr>
                <a:srgbClr val="FFFFFF"/>
              </a:buClr>
              <a:buSzPts val="3600"/>
              <a:buFontTx/>
              <a:buNone/>
              <a:tabLst/>
              <a:defRPr/>
            </a:pPr>
            <a:br>
              <a:rPr kumimoji="0" lang="es-MX" sz="2800" b="1" i="1" u="none" strike="noStrike" kern="1200" cap="none" spc="0" normalizeH="0" baseline="0" noProof="0" dirty="0">
                <a:ln>
                  <a:noFill/>
                </a:ln>
                <a:solidFill>
                  <a:prstClr val="white"/>
                </a:solidFill>
                <a:effectLst/>
                <a:uLnTx/>
                <a:uFillTx/>
                <a:latin typeface="Cabin" charset="0"/>
                <a:ea typeface="Cabin" charset="0"/>
                <a:cs typeface="Cabin" charset="0"/>
                <a:sym typeface="Calibri"/>
              </a:rPr>
            </a:br>
            <a:endParaRPr kumimoji="0" lang="es-MX" sz="3600" b="1" i="1" u="none" strike="noStrike" kern="1200" cap="none" spc="0" normalizeH="0" baseline="0" noProof="0" dirty="0">
              <a:ln>
                <a:noFill/>
              </a:ln>
              <a:solidFill>
                <a:prstClr val="white"/>
              </a:solidFill>
              <a:effectLst/>
              <a:uLnTx/>
              <a:uFillTx/>
              <a:latin typeface="Cabin" charset="0"/>
              <a:ea typeface="Cabin" charset="0"/>
              <a:cs typeface="Cabin" charset="0"/>
              <a:sym typeface="Arial"/>
            </a:endParaRPr>
          </a:p>
        </p:txBody>
      </p:sp>
      <p:sp>
        <p:nvSpPr>
          <p:cNvPr id="24" name="CuadroTexto 23">
            <a:extLst>
              <a:ext uri="{FF2B5EF4-FFF2-40B4-BE49-F238E27FC236}">
                <a16:creationId xmlns:a16="http://schemas.microsoft.com/office/drawing/2014/main" id="{DFBBE11A-2EDA-4DF2-8C29-2DC196117C14}"/>
              </a:ext>
            </a:extLst>
          </p:cNvPr>
          <p:cNvSpPr txBox="1"/>
          <p:nvPr/>
        </p:nvSpPr>
        <p:spPr>
          <a:xfrm>
            <a:off x="488331" y="1952670"/>
            <a:ext cx="4992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8000" b="1"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1</a:t>
            </a:r>
          </a:p>
        </p:txBody>
      </p:sp>
      <p:sp>
        <p:nvSpPr>
          <p:cNvPr id="2" name="CuadroTexto 1">
            <a:extLst>
              <a:ext uri="{FF2B5EF4-FFF2-40B4-BE49-F238E27FC236}">
                <a16:creationId xmlns:a16="http://schemas.microsoft.com/office/drawing/2014/main" id="{EDC42B23-3E52-47B4-BE64-730B9D4C594D}"/>
              </a:ext>
            </a:extLst>
          </p:cNvPr>
          <p:cNvSpPr txBox="1"/>
          <p:nvPr/>
        </p:nvSpPr>
        <p:spPr>
          <a:xfrm>
            <a:off x="345900" y="224287"/>
            <a:ext cx="6684628" cy="1077218"/>
          </a:xfrm>
          <a:prstGeom prst="rect">
            <a:avLst/>
          </a:prstGeom>
          <a:noFill/>
        </p:spPr>
        <p:txBody>
          <a:bodyPr wrap="square" rtlCol="0">
            <a:spAutoFit/>
          </a:bodyPr>
          <a:lstStyle/>
          <a:p>
            <a:r>
              <a:rPr lang="es-CL" sz="3200" b="1" i="1" dirty="0">
                <a:solidFill>
                  <a:schemeClr val="bg1"/>
                </a:solidFill>
                <a:latin typeface="Cabin" panose="00000500000000000000" pitchFamily="2" charset="0"/>
              </a:rPr>
              <a:t>Casos recibidos por la Defensoría de la Niñez</a:t>
            </a:r>
          </a:p>
        </p:txBody>
      </p:sp>
      <p:sp>
        <p:nvSpPr>
          <p:cNvPr id="3" name="CuadroTexto 2">
            <a:extLst>
              <a:ext uri="{FF2B5EF4-FFF2-40B4-BE49-F238E27FC236}">
                <a16:creationId xmlns:a16="http://schemas.microsoft.com/office/drawing/2014/main" id="{794153D8-DAFE-4075-9C4D-FAD543DA747B}"/>
              </a:ext>
            </a:extLst>
          </p:cNvPr>
          <p:cNvSpPr txBox="1"/>
          <p:nvPr/>
        </p:nvSpPr>
        <p:spPr>
          <a:xfrm>
            <a:off x="737941" y="2346385"/>
            <a:ext cx="10036451" cy="2862322"/>
          </a:xfrm>
          <a:prstGeom prst="rect">
            <a:avLst/>
          </a:prstGeom>
          <a:noFill/>
        </p:spPr>
        <p:txBody>
          <a:bodyPr wrap="square" rtlCol="0">
            <a:spAutoFit/>
          </a:bodyPr>
          <a:lstStyle/>
          <a:p>
            <a:pPr algn="just"/>
            <a:r>
              <a:rPr lang="es-CL" dirty="0">
                <a:latin typeface="Cabin" panose="00000500000000000000" pitchFamily="2" charset="0"/>
              </a:rPr>
              <a:t>Hasta el momento, se ha recibido en la Defensoría de los Derechos de la Niñez 19 denuncias de niños, niñas y adolescentes que refieren que las lacrimógenas han sido la principal fuente de sus lesiones entre el 18 de octubre de 2019 y el 02 de diciembre de 2019. </a:t>
            </a:r>
          </a:p>
          <a:p>
            <a:pPr algn="just"/>
            <a:endParaRPr lang="es-CL" dirty="0">
              <a:latin typeface="Cabin" panose="00000500000000000000" pitchFamily="2" charset="0"/>
            </a:endParaRPr>
          </a:p>
          <a:p>
            <a:pPr marL="285750" indent="-285750" algn="just">
              <a:buFont typeface="Arial" panose="020B0604020202020204" pitchFamily="34" charset="0"/>
              <a:buChar char="•"/>
            </a:pPr>
            <a:r>
              <a:rPr lang="es-CL" dirty="0">
                <a:latin typeface="Cabin" panose="00000500000000000000" pitchFamily="2" charset="0"/>
              </a:rPr>
              <a:t>2 de ellos son de la macrozona Arica y Parinacota</a:t>
            </a:r>
          </a:p>
          <a:p>
            <a:pPr marL="285750" indent="-285750" algn="just">
              <a:buFont typeface="Arial" panose="020B0604020202020204" pitchFamily="34" charset="0"/>
              <a:buChar char="•"/>
            </a:pPr>
            <a:r>
              <a:rPr lang="es-CL" dirty="0">
                <a:latin typeface="Cabin" panose="00000500000000000000" pitchFamily="2" charset="0"/>
              </a:rPr>
              <a:t>5 de ellos son de la macrozona Araucanía</a:t>
            </a:r>
          </a:p>
          <a:p>
            <a:pPr marL="285750" indent="-285750" algn="just">
              <a:buFont typeface="Arial" panose="020B0604020202020204" pitchFamily="34" charset="0"/>
              <a:buChar char="•"/>
            </a:pPr>
            <a:r>
              <a:rPr lang="es-CL" dirty="0">
                <a:latin typeface="Cabin" panose="00000500000000000000" pitchFamily="2" charset="0"/>
              </a:rPr>
              <a:t>12 de ellos son de la Sede Central</a:t>
            </a:r>
          </a:p>
          <a:p>
            <a:pPr marL="285750" indent="-285750" algn="just">
              <a:buFont typeface="Arial" panose="020B0604020202020204" pitchFamily="34" charset="0"/>
              <a:buChar char="•"/>
            </a:pPr>
            <a:r>
              <a:rPr lang="es-CL" dirty="0">
                <a:latin typeface="Cabin" panose="00000500000000000000" pitchFamily="2" charset="0"/>
              </a:rPr>
              <a:t>17 de ellos son en contexto de manifestaciones, y dos de ellos en la vida cotidiana (vía pública cerca de un liceo). </a:t>
            </a:r>
          </a:p>
          <a:p>
            <a:endParaRPr lang="es-CL" dirty="0"/>
          </a:p>
        </p:txBody>
      </p:sp>
    </p:spTree>
    <p:extLst>
      <p:ext uri="{BB962C8B-B14F-4D97-AF65-F5344CB8AC3E}">
        <p14:creationId xmlns:p14="http://schemas.microsoft.com/office/powerpoint/2010/main" val="36641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7" name="Google Shape;152;p23">
            <a:extLst>
              <a:ext uri="{FF2B5EF4-FFF2-40B4-BE49-F238E27FC236}">
                <a16:creationId xmlns:a16="http://schemas.microsoft.com/office/drawing/2014/main" id="{107C9198-3455-4350-9D9C-AB7AC73EDE8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37;p21">
            <a:extLst>
              <a:ext uri="{FF2B5EF4-FFF2-40B4-BE49-F238E27FC236}">
                <a16:creationId xmlns:a16="http://schemas.microsoft.com/office/drawing/2014/main" id="{359DFAD4-47E4-4EEF-9428-4404471C180D}"/>
              </a:ext>
            </a:extLst>
          </p:cNvPr>
          <p:cNvSpPr txBox="1">
            <a:spLocks/>
          </p:cNvSpPr>
          <p:nvPr/>
        </p:nvSpPr>
        <p:spPr>
          <a:xfrm>
            <a:off x="345900" y="596382"/>
            <a:ext cx="7011987" cy="1287463"/>
          </a:xfrm>
          <a:prstGeom prst="rect">
            <a:avLst/>
          </a:prstGeom>
          <a:noFill/>
          <a:ln>
            <a:noFill/>
          </a:ln>
        </p:spPr>
        <p:txBody>
          <a:bodyPr spcFirstLastPara="1" lIns="91425" tIns="45700" rIns="91425" bIns="45700" anchor="ctr"/>
          <a:lstStyle/>
          <a:p>
            <a:pPr marL="0" marR="0" lvl="0" indent="0" algn="l" defTabSz="914400" rtl="0" eaLnBrk="1" fontAlgn="auto" latinLnBrk="0" hangingPunct="1">
              <a:lnSpc>
                <a:spcPct val="100000"/>
              </a:lnSpc>
              <a:spcBef>
                <a:spcPts val="0"/>
              </a:spcBef>
              <a:spcAft>
                <a:spcPts val="0"/>
              </a:spcAft>
              <a:buClr>
                <a:srgbClr val="FFFFFF"/>
              </a:buClr>
              <a:buSzPts val="3600"/>
              <a:buFontTx/>
              <a:buNone/>
              <a:tabLst/>
              <a:defRPr/>
            </a:pPr>
            <a:br>
              <a:rPr kumimoji="0" lang="es-MX" sz="2800" b="1" i="1" u="none" strike="noStrike" kern="1200" cap="none" spc="0" normalizeH="0" baseline="0" noProof="0" dirty="0">
                <a:ln>
                  <a:noFill/>
                </a:ln>
                <a:solidFill>
                  <a:prstClr val="white"/>
                </a:solidFill>
                <a:effectLst/>
                <a:uLnTx/>
                <a:uFillTx/>
                <a:latin typeface="Cabin" charset="0"/>
                <a:ea typeface="Cabin" charset="0"/>
                <a:cs typeface="Cabin" charset="0"/>
                <a:sym typeface="Calibri"/>
              </a:rPr>
            </a:br>
            <a:endParaRPr kumimoji="0" lang="es-MX" sz="3600" b="1" i="1" u="none" strike="noStrike" kern="1200" cap="none" spc="0" normalizeH="0" baseline="0" noProof="0" dirty="0">
              <a:ln>
                <a:noFill/>
              </a:ln>
              <a:solidFill>
                <a:prstClr val="white"/>
              </a:solidFill>
              <a:effectLst/>
              <a:uLnTx/>
              <a:uFillTx/>
              <a:latin typeface="Cabin" charset="0"/>
              <a:ea typeface="Cabin" charset="0"/>
              <a:cs typeface="Cabin" charset="0"/>
              <a:sym typeface="Arial"/>
            </a:endParaRPr>
          </a:p>
        </p:txBody>
      </p:sp>
      <p:sp>
        <p:nvSpPr>
          <p:cNvPr id="24" name="CuadroTexto 23">
            <a:extLst>
              <a:ext uri="{FF2B5EF4-FFF2-40B4-BE49-F238E27FC236}">
                <a16:creationId xmlns:a16="http://schemas.microsoft.com/office/drawing/2014/main" id="{DFBBE11A-2EDA-4DF2-8C29-2DC196117C14}"/>
              </a:ext>
            </a:extLst>
          </p:cNvPr>
          <p:cNvSpPr txBox="1"/>
          <p:nvPr/>
        </p:nvSpPr>
        <p:spPr>
          <a:xfrm>
            <a:off x="488331" y="1952670"/>
            <a:ext cx="4992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8000" b="1"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1</a:t>
            </a:r>
          </a:p>
        </p:txBody>
      </p:sp>
      <p:sp>
        <p:nvSpPr>
          <p:cNvPr id="2" name="CuadroTexto 1">
            <a:extLst>
              <a:ext uri="{FF2B5EF4-FFF2-40B4-BE49-F238E27FC236}">
                <a16:creationId xmlns:a16="http://schemas.microsoft.com/office/drawing/2014/main" id="{EDC42B23-3E52-47B4-BE64-730B9D4C594D}"/>
              </a:ext>
            </a:extLst>
          </p:cNvPr>
          <p:cNvSpPr txBox="1"/>
          <p:nvPr/>
        </p:nvSpPr>
        <p:spPr>
          <a:xfrm>
            <a:off x="345900" y="224287"/>
            <a:ext cx="6684628" cy="1077218"/>
          </a:xfrm>
          <a:prstGeom prst="rect">
            <a:avLst/>
          </a:prstGeom>
          <a:noFill/>
        </p:spPr>
        <p:txBody>
          <a:bodyPr wrap="square" rtlCol="0">
            <a:spAutoFit/>
          </a:bodyPr>
          <a:lstStyle/>
          <a:p>
            <a:r>
              <a:rPr lang="es-CL" sz="3200" b="1" i="1" dirty="0">
                <a:solidFill>
                  <a:schemeClr val="bg1"/>
                </a:solidFill>
                <a:latin typeface="Cabin" panose="00000500000000000000" pitchFamily="2" charset="0"/>
              </a:rPr>
              <a:t>Casos ejemplifican uso indebido de disuasivos químicos</a:t>
            </a:r>
          </a:p>
        </p:txBody>
      </p:sp>
      <p:sp>
        <p:nvSpPr>
          <p:cNvPr id="3" name="CuadroTexto 2">
            <a:extLst>
              <a:ext uri="{FF2B5EF4-FFF2-40B4-BE49-F238E27FC236}">
                <a16:creationId xmlns:a16="http://schemas.microsoft.com/office/drawing/2014/main" id="{794153D8-DAFE-4075-9C4D-FAD543DA747B}"/>
              </a:ext>
            </a:extLst>
          </p:cNvPr>
          <p:cNvSpPr txBox="1"/>
          <p:nvPr/>
        </p:nvSpPr>
        <p:spPr>
          <a:xfrm>
            <a:off x="737941" y="2346385"/>
            <a:ext cx="10277991" cy="3847207"/>
          </a:xfrm>
          <a:prstGeom prst="rect">
            <a:avLst/>
          </a:prstGeom>
          <a:noFill/>
        </p:spPr>
        <p:txBody>
          <a:bodyPr wrap="square" rtlCol="0">
            <a:spAutoFit/>
          </a:bodyPr>
          <a:lstStyle/>
          <a:p>
            <a:r>
              <a:rPr lang="es-CL" dirty="0"/>
              <a:t> </a:t>
            </a:r>
            <a:r>
              <a:rPr lang="es-CL" b="1" dirty="0"/>
              <a:t>Caso 1</a:t>
            </a:r>
          </a:p>
          <a:p>
            <a:endParaRPr lang="es-CL" dirty="0"/>
          </a:p>
          <a:p>
            <a:pPr algn="just"/>
            <a:r>
              <a:rPr lang="es-CL" sz="1600" dirty="0">
                <a:latin typeface="Cabin" panose="00000500000000000000" pitchFamily="2" charset="0"/>
              </a:rPr>
              <a:t>El día 25 de noviembre de 2019, al adolescente de iniciales V.B.C.F,, de 15 años de edad, se dirigía desde su colegio a su casa, cuando al bajarse de la micro, en el paradero </a:t>
            </a:r>
            <a:r>
              <a:rPr lang="es-CL" sz="1600" dirty="0" err="1">
                <a:latin typeface="Cabin" panose="00000500000000000000" pitchFamily="2" charset="0"/>
              </a:rPr>
              <a:t>N°</a:t>
            </a:r>
            <a:r>
              <a:rPr lang="es-CL" sz="1600" dirty="0">
                <a:latin typeface="Cabin" panose="00000500000000000000" pitchFamily="2" charset="0"/>
              </a:rPr>
              <a:t> 25 de Gran Avenida, junto a sus compañeras de iniciales T.B. y M.A., se encontraron con manifestantes encapuchados.</a:t>
            </a:r>
          </a:p>
          <a:p>
            <a:pPr algn="just"/>
            <a:r>
              <a:rPr lang="es-CL" sz="1600" dirty="0">
                <a:latin typeface="Cabin" panose="00000500000000000000" pitchFamily="2" charset="0"/>
              </a:rPr>
              <a:t> </a:t>
            </a:r>
          </a:p>
          <a:p>
            <a:pPr algn="just"/>
            <a:r>
              <a:rPr lang="es-CL" sz="1600" dirty="0">
                <a:latin typeface="Cabin" panose="00000500000000000000" pitchFamily="2" charset="0"/>
              </a:rPr>
              <a:t>Empiezan a correr por el miedo y la </a:t>
            </a:r>
            <a:r>
              <a:rPr lang="es-CL" sz="1600" b="1" dirty="0">
                <a:solidFill>
                  <a:srgbClr val="FF0000"/>
                </a:solidFill>
                <a:latin typeface="Cabin" panose="00000500000000000000" pitchFamily="2" charset="0"/>
              </a:rPr>
              <a:t>adolescente recibe de frente el golpe de una lacrimógena que es lanzada directamente a ella por un funcionario de carabineros. </a:t>
            </a:r>
          </a:p>
          <a:p>
            <a:pPr algn="just"/>
            <a:endParaRPr lang="es-CL" sz="1600" dirty="0">
              <a:latin typeface="Cabin" panose="00000500000000000000" pitchFamily="2" charset="0"/>
            </a:endParaRPr>
          </a:p>
          <a:p>
            <a:pPr algn="just"/>
            <a:r>
              <a:rPr lang="es-CL" sz="1600" dirty="0">
                <a:latin typeface="Cabin" panose="00000500000000000000" pitchFamily="2" charset="0"/>
              </a:rPr>
              <a:t>La adolescente cae inconsciente al suelo y es asistida por personal voluntario de salud “Cruz Azul”, quienes la llevan en brazos al SAPU La Cisterna. En dicho recinto, al ver la gravedad de la víctima, la trasladan en ambulancia a urgencia del Hospital Barros Luco. V.B.C.F. llegó al hospital con vómitos, mareos, fiebre, pérdida de conciencia y debilidad corporal. </a:t>
            </a:r>
            <a:r>
              <a:rPr lang="es-CL" sz="1600" b="1" dirty="0">
                <a:solidFill>
                  <a:srgbClr val="FF0000"/>
                </a:solidFill>
                <a:latin typeface="Cabin" panose="00000500000000000000" pitchFamily="2" charset="0"/>
              </a:rPr>
              <a:t>Carabineros llega al hospital a interrogarla en ese estado, pero no realizan denuncia.  </a:t>
            </a:r>
          </a:p>
          <a:p>
            <a:pPr algn="just"/>
            <a:r>
              <a:rPr lang="es-CL" sz="1600" dirty="0">
                <a:latin typeface="Cabin" panose="00000500000000000000" pitchFamily="2" charset="0"/>
              </a:rPr>
              <a:t>Le ponen puntos en el cráneo y la dejan hospitalizada en neurocirugía, siendo dada de alta el día 3 de diciembre de 2019. </a:t>
            </a:r>
          </a:p>
        </p:txBody>
      </p:sp>
    </p:spTree>
    <p:extLst>
      <p:ext uri="{BB962C8B-B14F-4D97-AF65-F5344CB8AC3E}">
        <p14:creationId xmlns:p14="http://schemas.microsoft.com/office/powerpoint/2010/main" val="383343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7" name="Google Shape;152;p23">
            <a:extLst>
              <a:ext uri="{FF2B5EF4-FFF2-40B4-BE49-F238E27FC236}">
                <a16:creationId xmlns:a16="http://schemas.microsoft.com/office/drawing/2014/main" id="{107C9198-3455-4350-9D9C-AB7AC73EDE8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37;p21">
            <a:extLst>
              <a:ext uri="{FF2B5EF4-FFF2-40B4-BE49-F238E27FC236}">
                <a16:creationId xmlns:a16="http://schemas.microsoft.com/office/drawing/2014/main" id="{359DFAD4-47E4-4EEF-9428-4404471C180D}"/>
              </a:ext>
            </a:extLst>
          </p:cNvPr>
          <p:cNvSpPr txBox="1">
            <a:spLocks/>
          </p:cNvSpPr>
          <p:nvPr/>
        </p:nvSpPr>
        <p:spPr>
          <a:xfrm>
            <a:off x="345900" y="596382"/>
            <a:ext cx="7011987" cy="1287463"/>
          </a:xfrm>
          <a:prstGeom prst="rect">
            <a:avLst/>
          </a:prstGeom>
          <a:noFill/>
          <a:ln>
            <a:noFill/>
          </a:ln>
        </p:spPr>
        <p:txBody>
          <a:bodyPr spcFirstLastPara="1" lIns="91425" tIns="45700" rIns="91425" bIns="45700" anchor="ctr"/>
          <a:lstStyle/>
          <a:p>
            <a:pPr marL="0" marR="0" lvl="0" indent="0" algn="l" defTabSz="914400" rtl="0" eaLnBrk="1" fontAlgn="auto" latinLnBrk="0" hangingPunct="1">
              <a:lnSpc>
                <a:spcPct val="100000"/>
              </a:lnSpc>
              <a:spcBef>
                <a:spcPts val="0"/>
              </a:spcBef>
              <a:spcAft>
                <a:spcPts val="0"/>
              </a:spcAft>
              <a:buClr>
                <a:srgbClr val="FFFFFF"/>
              </a:buClr>
              <a:buSzPts val="3600"/>
              <a:buFontTx/>
              <a:buNone/>
              <a:tabLst/>
              <a:defRPr/>
            </a:pPr>
            <a:br>
              <a:rPr kumimoji="0" lang="es-MX" sz="2800" b="1" i="1" u="none" strike="noStrike" kern="1200" cap="none" spc="0" normalizeH="0" baseline="0" noProof="0" dirty="0">
                <a:ln>
                  <a:noFill/>
                </a:ln>
                <a:solidFill>
                  <a:prstClr val="white"/>
                </a:solidFill>
                <a:effectLst/>
                <a:uLnTx/>
                <a:uFillTx/>
                <a:latin typeface="Cabin" charset="0"/>
                <a:ea typeface="Cabin" charset="0"/>
                <a:cs typeface="Cabin" charset="0"/>
                <a:sym typeface="Calibri"/>
              </a:rPr>
            </a:br>
            <a:endParaRPr kumimoji="0" lang="es-MX" sz="3600" b="1" i="1" u="none" strike="noStrike" kern="1200" cap="none" spc="0" normalizeH="0" baseline="0" noProof="0" dirty="0">
              <a:ln>
                <a:noFill/>
              </a:ln>
              <a:solidFill>
                <a:prstClr val="white"/>
              </a:solidFill>
              <a:effectLst/>
              <a:uLnTx/>
              <a:uFillTx/>
              <a:latin typeface="Cabin" charset="0"/>
              <a:ea typeface="Cabin" charset="0"/>
              <a:cs typeface="Cabin" charset="0"/>
              <a:sym typeface="Arial"/>
            </a:endParaRPr>
          </a:p>
        </p:txBody>
      </p:sp>
      <p:sp>
        <p:nvSpPr>
          <p:cNvPr id="24" name="CuadroTexto 23">
            <a:extLst>
              <a:ext uri="{FF2B5EF4-FFF2-40B4-BE49-F238E27FC236}">
                <a16:creationId xmlns:a16="http://schemas.microsoft.com/office/drawing/2014/main" id="{DFBBE11A-2EDA-4DF2-8C29-2DC196117C14}"/>
              </a:ext>
            </a:extLst>
          </p:cNvPr>
          <p:cNvSpPr txBox="1"/>
          <p:nvPr/>
        </p:nvSpPr>
        <p:spPr>
          <a:xfrm>
            <a:off x="488331" y="1952670"/>
            <a:ext cx="4992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8000" b="1"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1</a:t>
            </a:r>
          </a:p>
        </p:txBody>
      </p:sp>
      <p:sp>
        <p:nvSpPr>
          <p:cNvPr id="3" name="CuadroTexto 2">
            <a:extLst>
              <a:ext uri="{FF2B5EF4-FFF2-40B4-BE49-F238E27FC236}">
                <a16:creationId xmlns:a16="http://schemas.microsoft.com/office/drawing/2014/main" id="{794153D8-DAFE-4075-9C4D-FAD543DA747B}"/>
              </a:ext>
            </a:extLst>
          </p:cNvPr>
          <p:cNvSpPr txBox="1"/>
          <p:nvPr/>
        </p:nvSpPr>
        <p:spPr>
          <a:xfrm>
            <a:off x="737941" y="2346385"/>
            <a:ext cx="10036451" cy="3693319"/>
          </a:xfrm>
          <a:prstGeom prst="rect">
            <a:avLst/>
          </a:prstGeom>
          <a:noFill/>
        </p:spPr>
        <p:txBody>
          <a:bodyPr wrap="square" rtlCol="0">
            <a:spAutoFit/>
          </a:bodyPr>
          <a:lstStyle/>
          <a:p>
            <a:pPr algn="just"/>
            <a:r>
              <a:rPr lang="es-CL" b="1" dirty="0">
                <a:latin typeface="Cabin" panose="00000500000000000000" pitchFamily="2" charset="0"/>
              </a:rPr>
              <a:t>Caso 2</a:t>
            </a:r>
          </a:p>
          <a:p>
            <a:pPr algn="just"/>
            <a:endParaRPr lang="es-CL" dirty="0">
              <a:latin typeface="Cabin" panose="00000500000000000000" pitchFamily="2" charset="0"/>
            </a:endParaRPr>
          </a:p>
          <a:p>
            <a:pPr algn="just"/>
            <a:r>
              <a:rPr lang="es-CL" dirty="0">
                <a:latin typeface="Cabin" panose="00000500000000000000" pitchFamily="2" charset="0"/>
              </a:rPr>
              <a:t>El día 28 de octubre de 2019, el adolescente, de iniciales S.Z.F., se encontraba saliendo de su colegio ubicado en Temuco cuando, llegando a la Plaza de Armas de dicha ciudad, había muchas lacrimógenas por lo que se puso su capucha del polerón y llega una patrulla que perseguía a varios otros manifestantes, sin correr este adolescente ya que no participaba en la manifestación y, a pesar de ello, </a:t>
            </a:r>
            <a:r>
              <a:rPr lang="es-CL" b="1" dirty="0">
                <a:solidFill>
                  <a:srgbClr val="FF0000"/>
                </a:solidFill>
                <a:latin typeface="Cabin" panose="00000500000000000000" pitchFamily="2" charset="0"/>
              </a:rPr>
              <a:t>lo siguió un zorrillo y se bajó un Carabinero y le lanzó una lacrimógena directo a las piernas por lo que cae y lo detienen. </a:t>
            </a:r>
          </a:p>
          <a:p>
            <a:pPr algn="just"/>
            <a:r>
              <a:rPr lang="es-CL" dirty="0">
                <a:latin typeface="Cabin" panose="00000500000000000000" pitchFamily="2" charset="0"/>
              </a:rPr>
              <a:t>Luego lo mojan con agua helada, le pegan, le bajan los pantalones. </a:t>
            </a:r>
          </a:p>
          <a:p>
            <a:pPr algn="just"/>
            <a:r>
              <a:rPr lang="es-CL" b="1" dirty="0">
                <a:solidFill>
                  <a:srgbClr val="FF0000"/>
                </a:solidFill>
                <a:latin typeface="Cabin" panose="00000500000000000000" pitchFamily="2" charset="0"/>
              </a:rPr>
              <a:t>NNA bajo la tutela del Estado. </a:t>
            </a:r>
          </a:p>
          <a:p>
            <a:endParaRPr lang="es-CL" dirty="0"/>
          </a:p>
          <a:p>
            <a:endParaRPr lang="es-CL" dirty="0"/>
          </a:p>
          <a:p>
            <a:endParaRPr lang="es-CL" dirty="0"/>
          </a:p>
        </p:txBody>
      </p:sp>
    </p:spTree>
    <p:extLst>
      <p:ext uri="{BB962C8B-B14F-4D97-AF65-F5344CB8AC3E}">
        <p14:creationId xmlns:p14="http://schemas.microsoft.com/office/powerpoint/2010/main" val="162547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7" name="Google Shape;152;p23">
            <a:extLst>
              <a:ext uri="{FF2B5EF4-FFF2-40B4-BE49-F238E27FC236}">
                <a16:creationId xmlns:a16="http://schemas.microsoft.com/office/drawing/2014/main" id="{107C9198-3455-4350-9D9C-AB7AC73EDE8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37;p21">
            <a:extLst>
              <a:ext uri="{FF2B5EF4-FFF2-40B4-BE49-F238E27FC236}">
                <a16:creationId xmlns:a16="http://schemas.microsoft.com/office/drawing/2014/main" id="{359DFAD4-47E4-4EEF-9428-4404471C180D}"/>
              </a:ext>
            </a:extLst>
          </p:cNvPr>
          <p:cNvSpPr txBox="1">
            <a:spLocks/>
          </p:cNvSpPr>
          <p:nvPr/>
        </p:nvSpPr>
        <p:spPr>
          <a:xfrm>
            <a:off x="345900" y="596382"/>
            <a:ext cx="7011987" cy="1287463"/>
          </a:xfrm>
          <a:prstGeom prst="rect">
            <a:avLst/>
          </a:prstGeom>
          <a:noFill/>
          <a:ln>
            <a:noFill/>
          </a:ln>
        </p:spPr>
        <p:txBody>
          <a:bodyPr spcFirstLastPara="1" lIns="91425" tIns="45700" rIns="91425" bIns="45700" anchor="ctr"/>
          <a:lstStyle/>
          <a:p>
            <a:pPr marL="0" marR="0" lvl="0" indent="0" algn="l" defTabSz="914400" rtl="0" eaLnBrk="1" fontAlgn="auto" latinLnBrk="0" hangingPunct="1">
              <a:lnSpc>
                <a:spcPct val="100000"/>
              </a:lnSpc>
              <a:spcBef>
                <a:spcPts val="0"/>
              </a:spcBef>
              <a:spcAft>
                <a:spcPts val="0"/>
              </a:spcAft>
              <a:buClr>
                <a:srgbClr val="FFFFFF"/>
              </a:buClr>
              <a:buSzPts val="3600"/>
              <a:buFontTx/>
              <a:buNone/>
              <a:tabLst/>
              <a:defRPr/>
            </a:pPr>
            <a:br>
              <a:rPr kumimoji="0" lang="es-MX" sz="2800" b="1" i="1" u="none" strike="noStrike" kern="1200" cap="none" spc="0" normalizeH="0" baseline="0" noProof="0" dirty="0">
                <a:ln>
                  <a:noFill/>
                </a:ln>
                <a:solidFill>
                  <a:prstClr val="white"/>
                </a:solidFill>
                <a:effectLst/>
                <a:uLnTx/>
                <a:uFillTx/>
                <a:latin typeface="Cabin" charset="0"/>
                <a:ea typeface="Cabin" charset="0"/>
                <a:cs typeface="Cabin" charset="0"/>
                <a:sym typeface="Calibri"/>
              </a:rPr>
            </a:br>
            <a:endParaRPr kumimoji="0" lang="es-MX" sz="3600" b="1" i="1" u="none" strike="noStrike" kern="1200" cap="none" spc="0" normalizeH="0" baseline="0" noProof="0" dirty="0">
              <a:ln>
                <a:noFill/>
              </a:ln>
              <a:solidFill>
                <a:prstClr val="white"/>
              </a:solidFill>
              <a:effectLst/>
              <a:uLnTx/>
              <a:uFillTx/>
              <a:latin typeface="Cabin" charset="0"/>
              <a:ea typeface="Cabin" charset="0"/>
              <a:cs typeface="Cabin" charset="0"/>
              <a:sym typeface="Arial"/>
            </a:endParaRPr>
          </a:p>
        </p:txBody>
      </p:sp>
      <p:sp>
        <p:nvSpPr>
          <p:cNvPr id="24" name="CuadroTexto 23">
            <a:extLst>
              <a:ext uri="{FF2B5EF4-FFF2-40B4-BE49-F238E27FC236}">
                <a16:creationId xmlns:a16="http://schemas.microsoft.com/office/drawing/2014/main" id="{DFBBE11A-2EDA-4DF2-8C29-2DC196117C14}"/>
              </a:ext>
            </a:extLst>
          </p:cNvPr>
          <p:cNvSpPr txBox="1"/>
          <p:nvPr/>
        </p:nvSpPr>
        <p:spPr>
          <a:xfrm>
            <a:off x="488331" y="1952670"/>
            <a:ext cx="4992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8000" b="1"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1</a:t>
            </a:r>
          </a:p>
        </p:txBody>
      </p:sp>
      <p:sp>
        <p:nvSpPr>
          <p:cNvPr id="3" name="CuadroTexto 2">
            <a:extLst>
              <a:ext uri="{FF2B5EF4-FFF2-40B4-BE49-F238E27FC236}">
                <a16:creationId xmlns:a16="http://schemas.microsoft.com/office/drawing/2014/main" id="{794153D8-DAFE-4075-9C4D-FAD543DA747B}"/>
              </a:ext>
            </a:extLst>
          </p:cNvPr>
          <p:cNvSpPr txBox="1"/>
          <p:nvPr/>
        </p:nvSpPr>
        <p:spPr>
          <a:xfrm>
            <a:off x="466630" y="2167854"/>
            <a:ext cx="32215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L" b="1" dirty="0">
                <a:effectLst>
                  <a:outerShdw blurRad="38100" dist="38100" dir="2700000" algn="tl">
                    <a:srgbClr val="000000">
                      <a:alpha val="43137"/>
                    </a:srgbClr>
                  </a:outerShdw>
                </a:effectLst>
                <a:latin typeface="Cabin" panose="00000500000000000000" pitchFamily="2" charset="0"/>
              </a:rPr>
              <a:t> Hechos públicos y notorios</a:t>
            </a:r>
          </a:p>
        </p:txBody>
      </p:sp>
      <p:pic>
        <p:nvPicPr>
          <p:cNvPr id="4" name="Imagen 3">
            <a:extLst>
              <a:ext uri="{FF2B5EF4-FFF2-40B4-BE49-F238E27FC236}">
                <a16:creationId xmlns:a16="http://schemas.microsoft.com/office/drawing/2014/main" id="{4E203593-D75F-4DA3-BAFB-5C5DD0B865F6}"/>
              </a:ext>
            </a:extLst>
          </p:cNvPr>
          <p:cNvPicPr>
            <a:picLocks noChangeAspect="1"/>
          </p:cNvPicPr>
          <p:nvPr/>
        </p:nvPicPr>
        <p:blipFill rotWithShape="1">
          <a:blip r:embed="rId5"/>
          <a:srcRect l="9522" t="23696" r="60004" b="2672"/>
          <a:stretch/>
        </p:blipFill>
        <p:spPr>
          <a:xfrm>
            <a:off x="632604" y="2821195"/>
            <a:ext cx="3628845" cy="2466092"/>
          </a:xfrm>
          <a:prstGeom prst="rect">
            <a:avLst/>
          </a:prstGeom>
        </p:spPr>
      </p:pic>
      <p:pic>
        <p:nvPicPr>
          <p:cNvPr id="8" name="Imagen 7">
            <a:extLst>
              <a:ext uri="{FF2B5EF4-FFF2-40B4-BE49-F238E27FC236}">
                <a16:creationId xmlns:a16="http://schemas.microsoft.com/office/drawing/2014/main" id="{68D3AC6E-07E1-4E9E-AD14-B10D41082E50}"/>
              </a:ext>
            </a:extLst>
          </p:cNvPr>
          <p:cNvPicPr/>
          <p:nvPr/>
        </p:nvPicPr>
        <p:blipFill rotWithShape="1">
          <a:blip r:embed="rId6"/>
          <a:srcRect l="8316" t="37462" r="63984" b="4667"/>
          <a:stretch/>
        </p:blipFill>
        <p:spPr bwMode="auto">
          <a:xfrm>
            <a:off x="4405722" y="2087592"/>
            <a:ext cx="3329800" cy="2277374"/>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1C36FA39-00CD-4F5E-A62B-4DB1A41FDDA5}"/>
              </a:ext>
            </a:extLst>
          </p:cNvPr>
          <p:cNvSpPr txBox="1"/>
          <p:nvPr/>
        </p:nvSpPr>
        <p:spPr>
          <a:xfrm>
            <a:off x="1621765" y="5340464"/>
            <a:ext cx="1397479" cy="369332"/>
          </a:xfrm>
          <a:prstGeom prst="rect">
            <a:avLst/>
          </a:prstGeom>
          <a:noFill/>
        </p:spPr>
        <p:txBody>
          <a:bodyPr wrap="square" rtlCol="0">
            <a:spAutoFit/>
          </a:bodyPr>
          <a:lstStyle/>
          <a:p>
            <a:r>
              <a:rPr lang="es-CL" sz="900" dirty="0">
                <a:latin typeface="Cabin" panose="00000500000000000000" pitchFamily="2" charset="0"/>
              </a:rPr>
              <a:t>Fuente: La Cuarta </a:t>
            </a:r>
          </a:p>
          <a:p>
            <a:r>
              <a:rPr lang="es-CL" sz="900" dirty="0">
                <a:latin typeface="Cabin" panose="00000500000000000000" pitchFamily="2" charset="0"/>
              </a:rPr>
              <a:t>(pre estallido social)</a:t>
            </a:r>
          </a:p>
        </p:txBody>
      </p:sp>
      <p:sp>
        <p:nvSpPr>
          <p:cNvPr id="11" name="CuadroTexto 10">
            <a:extLst>
              <a:ext uri="{FF2B5EF4-FFF2-40B4-BE49-F238E27FC236}">
                <a16:creationId xmlns:a16="http://schemas.microsoft.com/office/drawing/2014/main" id="{831175B5-A425-4912-BA41-515BC0EB0D1A}"/>
              </a:ext>
            </a:extLst>
          </p:cNvPr>
          <p:cNvSpPr txBox="1"/>
          <p:nvPr/>
        </p:nvSpPr>
        <p:spPr>
          <a:xfrm>
            <a:off x="8820328" y="3429000"/>
            <a:ext cx="1358841" cy="230832"/>
          </a:xfrm>
          <a:prstGeom prst="rect">
            <a:avLst/>
          </a:prstGeom>
          <a:noFill/>
        </p:spPr>
        <p:txBody>
          <a:bodyPr wrap="square" rtlCol="0">
            <a:spAutoFit/>
          </a:bodyPr>
          <a:lstStyle/>
          <a:p>
            <a:r>
              <a:rPr lang="es-CL" sz="900" dirty="0">
                <a:latin typeface="Cabin" panose="00000500000000000000" pitchFamily="2" charset="0"/>
              </a:rPr>
              <a:t>Fuente: cablenoticias.cl</a:t>
            </a:r>
          </a:p>
        </p:txBody>
      </p:sp>
      <p:pic>
        <p:nvPicPr>
          <p:cNvPr id="12" name="Imagen 11">
            <a:extLst>
              <a:ext uri="{FF2B5EF4-FFF2-40B4-BE49-F238E27FC236}">
                <a16:creationId xmlns:a16="http://schemas.microsoft.com/office/drawing/2014/main" id="{DA98E645-7703-425B-993B-EB816AEFE24F}"/>
              </a:ext>
            </a:extLst>
          </p:cNvPr>
          <p:cNvPicPr/>
          <p:nvPr/>
        </p:nvPicPr>
        <p:blipFill rotWithShape="1">
          <a:blip r:embed="rId7"/>
          <a:srcRect l="10014" t="20515" r="69959" b="7683"/>
          <a:stretch/>
        </p:blipFill>
        <p:spPr bwMode="auto">
          <a:xfrm>
            <a:off x="8262081" y="1301505"/>
            <a:ext cx="2513975" cy="2127495"/>
          </a:xfrm>
          <a:prstGeom prst="rect">
            <a:avLst/>
          </a:prstGeom>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3955DF72-BFFD-4984-981C-B41AFE2D299F}"/>
              </a:ext>
            </a:extLst>
          </p:cNvPr>
          <p:cNvSpPr txBox="1"/>
          <p:nvPr/>
        </p:nvSpPr>
        <p:spPr>
          <a:xfrm>
            <a:off x="5569788" y="4364966"/>
            <a:ext cx="1460739" cy="369332"/>
          </a:xfrm>
          <a:prstGeom prst="rect">
            <a:avLst/>
          </a:prstGeom>
          <a:noFill/>
        </p:spPr>
        <p:txBody>
          <a:bodyPr wrap="square" rtlCol="0">
            <a:spAutoFit/>
          </a:bodyPr>
          <a:lstStyle/>
          <a:p>
            <a:r>
              <a:rPr lang="es-CL" sz="900" dirty="0">
                <a:latin typeface="Cabin" panose="00000500000000000000" pitchFamily="2" charset="0"/>
              </a:rPr>
              <a:t>Fuente: Bío </a:t>
            </a:r>
            <a:r>
              <a:rPr lang="es-CL" sz="900" dirty="0" err="1">
                <a:latin typeface="Cabin" panose="00000500000000000000" pitchFamily="2" charset="0"/>
              </a:rPr>
              <a:t>Bío</a:t>
            </a:r>
            <a:endParaRPr lang="es-CL" sz="900" dirty="0">
              <a:latin typeface="Cabin" panose="00000500000000000000" pitchFamily="2" charset="0"/>
            </a:endParaRPr>
          </a:p>
          <a:p>
            <a:r>
              <a:rPr lang="es-CL" sz="900" dirty="0">
                <a:latin typeface="Cabin" panose="00000500000000000000" pitchFamily="2" charset="0"/>
              </a:rPr>
              <a:t>(pre estallido social)</a:t>
            </a:r>
          </a:p>
        </p:txBody>
      </p:sp>
      <p:pic>
        <p:nvPicPr>
          <p:cNvPr id="14" name="Imagen 13">
            <a:extLst>
              <a:ext uri="{FF2B5EF4-FFF2-40B4-BE49-F238E27FC236}">
                <a16:creationId xmlns:a16="http://schemas.microsoft.com/office/drawing/2014/main" id="{981111EA-7A8F-465E-BC58-B3DC8A205141}"/>
              </a:ext>
            </a:extLst>
          </p:cNvPr>
          <p:cNvPicPr/>
          <p:nvPr/>
        </p:nvPicPr>
        <p:blipFill rotWithShape="1">
          <a:blip r:embed="rId8"/>
          <a:srcRect l="9165" t="10861" r="60794"/>
          <a:stretch/>
        </p:blipFill>
        <p:spPr bwMode="auto">
          <a:xfrm>
            <a:off x="7930551" y="4520672"/>
            <a:ext cx="3329800" cy="1870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949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05C7D8-C60C-4550-8B97-62C3798B0D99}"/>
              </a:ext>
            </a:extLst>
          </p:cNvPr>
          <p:cNvPicPr>
            <a:picLocks noChangeAspect="1"/>
          </p:cNvPicPr>
          <p:nvPr/>
        </p:nvPicPr>
        <p:blipFill rotWithShape="1">
          <a:blip r:embed="rId4"/>
          <a:srcRect t="10402" b="5378"/>
          <a:stretch/>
        </p:blipFill>
        <p:spPr>
          <a:xfrm>
            <a:off x="0" y="1"/>
            <a:ext cx="12193852" cy="6858000"/>
          </a:xfrm>
          <a:prstGeom prst="rect">
            <a:avLst/>
          </a:prstGeom>
        </p:spPr>
      </p:pic>
      <p:pic>
        <p:nvPicPr>
          <p:cNvPr id="36867" name="Picture 2" descr="Imagen relacionada">
            <a:extLst>
              <a:ext uri="{FF2B5EF4-FFF2-40B4-BE49-F238E27FC236}">
                <a16:creationId xmlns:a16="http://schemas.microsoft.com/office/drawing/2014/main" id="{7B23A12F-1EE1-4B3B-AC6A-16736AFC1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7960" b="14603"/>
          <a:stretch>
            <a:fillRect/>
          </a:stretch>
        </p:blipFill>
        <p:spPr bwMode="auto">
          <a:xfrm>
            <a:off x="7305675" y="4065588"/>
            <a:ext cx="488632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Google Shape;158;p24">
            <a:extLst>
              <a:ext uri="{FF2B5EF4-FFF2-40B4-BE49-F238E27FC236}">
                <a16:creationId xmlns:a16="http://schemas.microsoft.com/office/drawing/2014/main" id="{7AB12822-1412-4BE4-9389-73DA77E261E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8775" y="4849813"/>
            <a:ext cx="4135438"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a:extLst>
              <a:ext uri="{FF2B5EF4-FFF2-40B4-BE49-F238E27FC236}">
                <a16:creationId xmlns:a16="http://schemas.microsoft.com/office/drawing/2014/main" id="{0CFDF9CA-CBA7-4B30-8048-599616113F75}"/>
              </a:ext>
            </a:extLst>
          </p:cNvPr>
          <p:cNvSpPr txBox="1">
            <a:spLocks noChangeArrowheads="1"/>
          </p:cNvSpPr>
          <p:nvPr/>
        </p:nvSpPr>
        <p:spPr bwMode="auto">
          <a:xfrm>
            <a:off x="8629650" y="6308725"/>
            <a:ext cx="328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s-CL" sz="1800" b="0" i="0" u="none" strike="noStrike" kern="1200" cap="none" spc="0" normalizeH="0" baseline="0" noProof="0">
                <a:ln>
                  <a:noFill/>
                </a:ln>
                <a:solidFill>
                  <a:srgbClr val="9F1F63"/>
                </a:solidFill>
                <a:effectLst/>
                <a:uLnTx/>
                <a:uFillTx/>
                <a:latin typeface="Cabin" panose="020B0803050202020004" pitchFamily="34" charset="0"/>
                <a:ea typeface="+mn-ea"/>
                <a:cs typeface="Arial" panose="020B0604020202020204" pitchFamily="34" charset="0"/>
                <a:sym typeface="Arial" panose="020B0604020202020204" pitchFamily="34" charset="0"/>
              </a:rPr>
              <a:t>contacto@defensorianinez.cl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8373541" y="3077290"/>
            <a:ext cx="3620022" cy="255454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La mayoría de los casos corresponden al conocimiento de la </a:t>
            </a:r>
            <a:r>
              <a:rPr kumimoji="0" lang="es-MX" sz="20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Sede Central (274) </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y a la </a:t>
            </a:r>
            <a:r>
              <a:rPr kumimoji="0" lang="es-MX" sz="20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Sede Araucanía (105)</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seguido por la </a:t>
            </a:r>
            <a:r>
              <a:rPr kumimoji="0" lang="es-MX" sz="20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Sede de Aysén y Magallanes (38), </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y la </a:t>
            </a:r>
            <a:r>
              <a:rPr kumimoji="0" lang="es-MX" sz="20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Sede Arica y Parinacota (33) </a:t>
            </a:r>
            <a:endParaRPr kumimoji="0" lang="en-US" sz="20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endParaRP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601888" y="2300288"/>
            <a:ext cx="7507790" cy="477282"/>
            <a:chOff x="1658469" y="4652674"/>
            <a:chExt cx="9484659" cy="815796"/>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400" b="1"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Ingreso de casos por sede de la Defensoría de la Niñez</a:t>
              </a:r>
              <a:endParaRPr kumimoji="0" lang="en-US" sz="1400" b="0"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36925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0" i="0" u="none" strike="noStrike" kern="1200" cap="none" spc="0" normalizeH="0" baseline="0" noProof="0" dirty="0">
                <a:ln>
                  <a:noFill/>
                </a:ln>
                <a:solidFill>
                  <a:srgbClr val="FFFFFF"/>
                </a:solidFill>
                <a:effectLst/>
                <a:uLnTx/>
                <a:uFillTx/>
                <a:latin typeface="Cabin Regular"/>
                <a:ea typeface="Arial"/>
                <a:cs typeface="Cabin Regular"/>
                <a:sym typeface="Arial"/>
              </a:endParaRPr>
            </a:p>
          </p:txBody>
        </p:sp>
      </p:grpSp>
      <p:sp>
        <p:nvSpPr>
          <p:cNvPr id="19" name="Rectángulo 18">
            <a:extLst>
              <a:ext uri="{FF2B5EF4-FFF2-40B4-BE49-F238E27FC236}">
                <a16:creationId xmlns:a16="http://schemas.microsoft.com/office/drawing/2014/main" id="{15700BBE-CD69-455C-B624-B70B468AC333}"/>
              </a:ext>
            </a:extLst>
          </p:cNvPr>
          <p:cNvSpPr/>
          <p:nvPr/>
        </p:nvSpPr>
        <p:spPr>
          <a:xfrm>
            <a:off x="2118629" y="6165614"/>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7" name="Tabla 6">
            <a:extLst>
              <a:ext uri="{FF2B5EF4-FFF2-40B4-BE49-F238E27FC236}">
                <a16:creationId xmlns:a16="http://schemas.microsoft.com/office/drawing/2014/main" id="{3D5EBE28-D7B7-4DDD-B742-6A75ED19E080}"/>
              </a:ext>
            </a:extLst>
          </p:cNvPr>
          <p:cNvGraphicFramePr>
            <a:graphicFrameLocks noGrp="1"/>
          </p:cNvGraphicFramePr>
          <p:nvPr/>
        </p:nvGraphicFramePr>
        <p:xfrm>
          <a:off x="395288" y="2837198"/>
          <a:ext cx="7920990" cy="3328416"/>
        </p:xfrm>
        <a:graphic>
          <a:graphicData uri="http://schemas.openxmlformats.org/drawingml/2006/table">
            <a:tbl>
              <a:tblPr firstRow="1" firstCol="1" bandRow="1"/>
              <a:tblGrid>
                <a:gridCol w="3226435">
                  <a:extLst>
                    <a:ext uri="{9D8B030D-6E8A-4147-A177-3AD203B41FA5}">
                      <a16:colId xmlns:a16="http://schemas.microsoft.com/office/drawing/2014/main" val="4089847102"/>
                    </a:ext>
                  </a:extLst>
                </a:gridCol>
                <a:gridCol w="3226435">
                  <a:extLst>
                    <a:ext uri="{9D8B030D-6E8A-4147-A177-3AD203B41FA5}">
                      <a16:colId xmlns:a16="http://schemas.microsoft.com/office/drawing/2014/main" val="443605371"/>
                    </a:ext>
                  </a:extLst>
                </a:gridCol>
                <a:gridCol w="556895">
                  <a:extLst>
                    <a:ext uri="{9D8B030D-6E8A-4147-A177-3AD203B41FA5}">
                      <a16:colId xmlns:a16="http://schemas.microsoft.com/office/drawing/2014/main" val="1662882008"/>
                    </a:ext>
                  </a:extLst>
                </a:gridCol>
                <a:gridCol w="911225">
                  <a:extLst>
                    <a:ext uri="{9D8B030D-6E8A-4147-A177-3AD203B41FA5}">
                      <a16:colId xmlns:a16="http://schemas.microsoft.com/office/drawing/2014/main" val="1352774672"/>
                    </a:ext>
                  </a:extLst>
                </a:gridCol>
              </a:tblGrid>
              <a:tr h="240030">
                <a:tc>
                  <a:txBody>
                    <a:bodyPr/>
                    <a:lstStyle/>
                    <a:p>
                      <a:pPr algn="ctr">
                        <a:lnSpc>
                          <a:spcPct val="107000"/>
                        </a:lnSpc>
                        <a:spcAft>
                          <a:spcPts val="0"/>
                        </a:spcAft>
                      </a:pPr>
                      <a:r>
                        <a:rPr lang="es-CL" sz="105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Defensoría de la Niñez</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Región</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 sede</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 general</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9764519"/>
                  </a:ext>
                </a:extLst>
              </a:tr>
              <a:tr h="79375">
                <a:tc rowSpan="3">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Arica y Parinacota</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XV Región de Arica y Parinacota</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33 casos</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s-CL" sz="1100" b="0" i="0" u="none" strike="noStrike" dirty="0">
                          <a:solidFill>
                            <a:srgbClr val="000000"/>
                          </a:solidFill>
                          <a:effectLst/>
                          <a:latin typeface="Cabin" panose="00000500000000000000" pitchFamily="2"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31119703"/>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 Región de Tarapacá</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82916427"/>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II Región de Antofagasta</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4191994"/>
                  </a:ext>
                </a:extLst>
              </a:tr>
              <a:tr h="79375">
                <a:tc rowSpan="7">
                  <a:txBody>
                    <a:bodyPr/>
                    <a:lstStyle/>
                    <a:p>
                      <a:pPr algn="ctr">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Central</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III Región de Atacama</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274 casos</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effectLst/>
                          <a:latin typeface="Cabin" panose="00000500000000000000" pitchFamily="2"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07578"/>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IV Región de Coquimbo</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885089"/>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 Región de Valparaíso</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157870"/>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Región Metropolitana de Santiago</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191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767473"/>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VI Región del Libertador Gral. Bdo. O’Higgins</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142419"/>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VII Región del Maule</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526833"/>
                  </a:ext>
                </a:extLst>
              </a:tr>
              <a:tr h="79375">
                <a:tc vMerge="1">
                  <a:txBody>
                    <a:bodyPr/>
                    <a:lstStyle/>
                    <a:p>
                      <a:endParaRPr lang="es-CL"/>
                    </a:p>
                  </a:txBody>
                  <a:tcPr/>
                </a:tc>
                <a:tc>
                  <a:txBody>
                    <a:bodyPr/>
                    <a:lstStyle/>
                    <a:p>
                      <a:pPr algn="just">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XVI Región de Ñuble</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526416"/>
                  </a:ext>
                </a:extLst>
              </a:tr>
              <a:tr h="79375">
                <a:tc rowSpan="4">
                  <a:txBody>
                    <a:bodyPr/>
                    <a:lstStyle/>
                    <a:p>
                      <a:pPr algn="ctr">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La Araucanía</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VIII Región del Biobío</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105 casos</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s-CL" sz="1100" b="0" i="0" u="none" strike="noStrike" dirty="0">
                          <a:solidFill>
                            <a:srgbClr val="000000"/>
                          </a:solidFill>
                          <a:effectLst/>
                          <a:latin typeface="Cabin" panose="00000500000000000000" pitchFamily="2" charset="0"/>
                        </a:rPr>
                        <a:t>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9297510"/>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IX Región de La Araucanía</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59842718"/>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XIV Región de Los Ríos</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88870314"/>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 Región de Los Lagos</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21454077"/>
                  </a:ext>
                </a:extLst>
              </a:tr>
              <a:tr h="79375">
                <a:tc rowSpan="2">
                  <a:txBody>
                    <a:bodyPr/>
                    <a:lstStyle/>
                    <a:p>
                      <a:pPr algn="ctr">
                        <a:lnSpc>
                          <a:spcPct val="107000"/>
                        </a:lnSpc>
                        <a:spcAft>
                          <a:spcPts val="0"/>
                        </a:spcAft>
                      </a:pPr>
                      <a:r>
                        <a:rPr lang="es-CL" sz="105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Sede Aysén y Magallanes</a:t>
                      </a:r>
                      <a:endParaRPr lang="es-CL" sz="240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XI Región Aysén </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38 casos</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effectLst/>
                          <a:latin typeface="Cabin" panose="00000500000000000000" pitchFamily="2"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81368"/>
                  </a:ext>
                </a:extLst>
              </a:tr>
              <a:tr h="79375">
                <a:tc vMerge="1">
                  <a:txBody>
                    <a:bodyPr/>
                    <a:lstStyle/>
                    <a:p>
                      <a:endParaRPr lang="es-CL"/>
                    </a:p>
                  </a:txBody>
                  <a:tcPr/>
                </a:tc>
                <a:tc>
                  <a:txBody>
                    <a:bodyPr/>
                    <a:lstStyle/>
                    <a:p>
                      <a:pPr algn="just">
                        <a:lnSpc>
                          <a:spcPct val="107000"/>
                        </a:lnSpc>
                        <a:spcAft>
                          <a:spcPts val="0"/>
                        </a:spcAft>
                      </a:pPr>
                      <a:r>
                        <a:rPr lang="es-CL" sz="1050"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 XII Región de Magallanes y Antártica Chilena</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a:txBody>
                    <a:bodyPr/>
                    <a:lstStyle/>
                    <a:p>
                      <a:pPr algn="r" fontAlgn="b"/>
                      <a:r>
                        <a:rPr lang="es-CL" sz="1100" b="0" i="0" u="none" strike="noStrike" dirty="0">
                          <a:solidFill>
                            <a:srgbClr val="000000"/>
                          </a:solidFill>
                          <a:effectLst/>
                          <a:latin typeface="Cabin" panose="00000500000000000000" pitchFamily="2"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505758"/>
                  </a:ext>
                </a:extLst>
              </a:tr>
              <a:tr h="79375">
                <a:tc gridSpan="2">
                  <a:txBody>
                    <a:bodyPr/>
                    <a:lstStyle/>
                    <a:p>
                      <a:pPr algn="ctr">
                        <a:lnSpc>
                          <a:spcPct val="107000"/>
                        </a:lnSpc>
                        <a:spcAft>
                          <a:spcPts val="0"/>
                        </a:spcAft>
                      </a:pPr>
                      <a:r>
                        <a:rPr lang="es-CL" sz="105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 general</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s-CL"/>
                    </a:p>
                  </a:txBody>
                  <a:tcPr/>
                </a:tc>
                <a:tc>
                  <a:txBody>
                    <a:bodyPr/>
                    <a:lstStyle/>
                    <a:p>
                      <a:pPr algn="ctr">
                        <a:lnSpc>
                          <a:spcPct val="107000"/>
                        </a:lnSpc>
                        <a:spcAft>
                          <a:spcPts val="0"/>
                        </a:spcAft>
                      </a:pPr>
                      <a:r>
                        <a:rPr lang="es-CL" sz="105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450</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CL" sz="105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450</a:t>
                      </a:r>
                      <a:endParaRPr lang="es-CL" sz="2400" dirty="0">
                        <a:effectLst/>
                        <a:latin typeface="Cabin"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1543314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8152331" y="2513146"/>
            <a:ext cx="3423171" cy="378565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De los 450 casos que conoce la Defensoría de la Niñez,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la mayoría corresponde a niños, niñas o adolescentes de nacionalidad </a:t>
            </a:r>
            <a:r>
              <a:rPr kumimoji="0" lang="es-MX" sz="2000" b="0" i="0"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chilena</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 (414).</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 </a:t>
            </a:r>
            <a:r>
              <a:rPr kumimoji="0" lang="es-MX" sz="2000" b="0" i="0" u="none" strike="noStrike" kern="0" cap="none" spc="0" normalizeH="0" baseline="0" noProof="0" dirty="0">
                <a:ln>
                  <a:noFill/>
                </a:ln>
                <a:solidFill>
                  <a:srgbClr val="C00000"/>
                </a:solidFill>
                <a:effectLst/>
                <a:uLnTx/>
                <a:uFillTx/>
                <a:latin typeface="Cabin" panose="00000500000000000000" pitchFamily="2" charset="0"/>
                <a:ea typeface="Arial"/>
                <a:cs typeface="Arial"/>
                <a:sym typeface="Arial"/>
              </a:rPr>
              <a:t>Los </a:t>
            </a:r>
            <a:r>
              <a:rPr kumimoji="0" lang="es-MX" sz="2000" b="1" i="0" u="none" strike="noStrike" kern="0" cap="none" spc="0" normalizeH="0" baseline="0" noProof="0" dirty="0">
                <a:ln>
                  <a:noFill/>
                </a:ln>
                <a:solidFill>
                  <a:srgbClr val="C00000"/>
                </a:solidFill>
                <a:effectLst/>
                <a:uLnTx/>
                <a:uFillTx/>
                <a:latin typeface="Cabin" panose="00000500000000000000" pitchFamily="2" charset="0"/>
                <a:ea typeface="Arial"/>
                <a:cs typeface="Arial"/>
                <a:sym typeface="Arial"/>
              </a:rPr>
              <a:t>4 casos de otra nacionalidad son de niños, o </a:t>
            </a:r>
            <a:r>
              <a:rPr kumimoji="0" lang="es-MX" sz="2000" b="1" i="0" u="none" strike="noStrike" kern="0" cap="none" spc="0" normalizeH="0" baseline="0" noProof="0" dirty="0">
                <a:ln>
                  <a:noFill/>
                </a:ln>
                <a:solidFill>
                  <a:srgbClr val="C00000"/>
                </a:solidFill>
                <a:effectLst/>
                <a:uLnTx/>
                <a:uFillTx/>
                <a:latin typeface="Cabin" panose="00000500000000000000" pitchFamily="2" charset="0"/>
                <a:ea typeface="+mn-ea"/>
                <a:cs typeface="Arial"/>
                <a:sym typeface="Arial"/>
              </a:rPr>
              <a:t>adolescentes hombres</a:t>
            </a:r>
            <a:r>
              <a:rPr kumimoji="0" lang="es-MX" sz="2000" b="0" i="0" u="none" strike="noStrike" kern="0" cap="none" spc="0" normalizeH="0" baseline="0" noProof="0" dirty="0">
                <a:ln>
                  <a:noFill/>
                </a:ln>
                <a:solidFill>
                  <a:srgbClr val="C00000"/>
                </a:solidFill>
                <a:effectLst/>
                <a:uLnTx/>
                <a:uFillTx/>
                <a:latin typeface="Cabin" panose="00000500000000000000" pitchFamily="2" charset="0"/>
                <a:ea typeface="Arial"/>
                <a:cs typeface="Arial"/>
                <a:sym typeface="Arial"/>
              </a:rPr>
              <a:t> de</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nacionalidad colombiana (3) y Peruana (1). </a:t>
            </a:r>
            <a:endParaRPr kumimoji="0" lang="en-US"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endParaRP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379649" y="2339641"/>
            <a:ext cx="7507790" cy="477282"/>
            <a:chOff x="1658469" y="4652674"/>
            <a:chExt cx="9484659" cy="815796"/>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800" b="1"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Ingreso de casos a la DDN, por nacionalidad</a:t>
              </a:r>
              <a:endParaRPr kumimoji="0" lang="en-US" sz="1800" b="0"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36925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0" i="0" u="none" strike="noStrike" kern="1200" cap="none" spc="0" normalizeH="0" baseline="0" noProof="0" dirty="0">
                <a:ln>
                  <a:noFill/>
                </a:ln>
                <a:solidFill>
                  <a:srgbClr val="FFFFFF"/>
                </a:solidFill>
                <a:effectLst/>
                <a:uLnTx/>
                <a:uFillTx/>
                <a:latin typeface="Cabin Regular"/>
                <a:ea typeface="Arial"/>
                <a:cs typeface="Cabin Regular"/>
                <a:sym typeface="Arial"/>
              </a:endParaRPr>
            </a:p>
          </p:txBody>
        </p:sp>
      </p:grpSp>
      <p:sp>
        <p:nvSpPr>
          <p:cNvPr id="19" name="Rectángulo 18">
            <a:extLst>
              <a:ext uri="{FF2B5EF4-FFF2-40B4-BE49-F238E27FC236}">
                <a16:creationId xmlns:a16="http://schemas.microsoft.com/office/drawing/2014/main" id="{15700BBE-CD69-455C-B624-B70B468AC333}"/>
              </a:ext>
            </a:extLst>
          </p:cNvPr>
          <p:cNvSpPr/>
          <p:nvPr/>
        </p:nvSpPr>
        <p:spPr>
          <a:xfrm>
            <a:off x="2291162" y="6333295"/>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10" name="Gráfico 9">
            <a:extLst>
              <a:ext uri="{FF2B5EF4-FFF2-40B4-BE49-F238E27FC236}">
                <a16:creationId xmlns:a16="http://schemas.microsoft.com/office/drawing/2014/main" id="{D0F5A953-1B0F-42CA-997C-C41F5119AFBF}"/>
              </a:ext>
            </a:extLst>
          </p:cNvPr>
          <p:cNvGraphicFramePr>
            <a:graphicFrameLocks/>
          </p:cNvGraphicFramePr>
          <p:nvPr/>
        </p:nvGraphicFramePr>
        <p:xfrm>
          <a:off x="441434" y="3020166"/>
          <a:ext cx="7507790" cy="32786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8135078" y="3057482"/>
            <a:ext cx="3423171" cy="255454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La mayoría de los casos que conoce la Defensoría de la Niñez, </a:t>
            </a:r>
            <a:r>
              <a:rPr kumimoji="0" lang="es-MX" sz="20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85% de las denuncias recibidas, imputa la agresión a un funcionario policial, </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la mayoría de ellos, Carabineros de Chile. </a:t>
            </a:r>
            <a:endParaRPr kumimoji="0" lang="en-US" sz="2000" b="0" i="0" u="none" strike="noStrike" kern="0" cap="none" spc="0" normalizeH="0" baseline="0" noProof="0" dirty="0">
              <a:ln>
                <a:noFill/>
              </a:ln>
              <a:solidFill>
                <a:srgbClr val="E54E80"/>
              </a:solidFill>
              <a:effectLst/>
              <a:uLnTx/>
              <a:uFillTx/>
              <a:latin typeface="Cabin" panose="00000500000000000000" pitchFamily="2" charset="0"/>
              <a:ea typeface="Arial"/>
              <a:cs typeface="Arial"/>
              <a:sym typeface="Arial"/>
            </a:endParaRP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299437" y="2337431"/>
            <a:ext cx="8475593" cy="637850"/>
            <a:chOff x="1658469" y="4652674"/>
            <a:chExt cx="9484659" cy="1090247"/>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sz="1680" b="0" i="0" u="none" strike="noStrike" kern="1200" spc="0" baseline="0">
                  <a:solidFill>
                    <a:srgbClr val="000000">
                      <a:lumMod val="65000"/>
                      <a:lumOff val="35000"/>
                    </a:srgbClr>
                  </a:solidFill>
                  <a:latin typeface="Cabin" panose="00000500000000000000" pitchFamily="2" charset="0"/>
                  <a:ea typeface="+mn-ea"/>
                  <a:cs typeface="+mn-cs"/>
                </a:defRPr>
              </a:pPr>
              <a:r>
                <a:rPr kumimoji="0" lang="es-CL" sz="2000" b="0"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Casos por tipo de funcionario u otra persona que se denuncia como agresor</a:t>
              </a: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68388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000" b="0" i="0" u="none" strike="noStrike" kern="1200" cap="none" spc="0" normalizeH="0" baseline="0" noProof="0" dirty="0">
                <a:ln>
                  <a:noFill/>
                </a:ln>
                <a:solidFill>
                  <a:srgbClr val="FFFFFF"/>
                </a:solidFill>
                <a:effectLst/>
                <a:uLnTx/>
                <a:uFillTx/>
                <a:latin typeface="Cabin" panose="00000500000000000000" pitchFamily="2" charset="0"/>
                <a:ea typeface="Arial"/>
                <a:cs typeface="Cabin Regular"/>
                <a:sym typeface="Arial"/>
              </a:endParaRPr>
            </a:p>
          </p:txBody>
        </p:sp>
      </p:grpSp>
      <p:sp>
        <p:nvSpPr>
          <p:cNvPr id="19" name="Rectángulo 18">
            <a:extLst>
              <a:ext uri="{FF2B5EF4-FFF2-40B4-BE49-F238E27FC236}">
                <a16:creationId xmlns:a16="http://schemas.microsoft.com/office/drawing/2014/main" id="{15700BBE-CD69-455C-B624-B70B468AC333}"/>
              </a:ext>
            </a:extLst>
          </p:cNvPr>
          <p:cNvSpPr/>
          <p:nvPr/>
        </p:nvSpPr>
        <p:spPr>
          <a:xfrm>
            <a:off x="1912595" y="6449471"/>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13" name="Gráfico 12">
            <a:extLst>
              <a:ext uri="{FF2B5EF4-FFF2-40B4-BE49-F238E27FC236}">
                <a16:creationId xmlns:a16="http://schemas.microsoft.com/office/drawing/2014/main" id="{AEB2301E-248D-4779-9DF0-6A6FEEE758E8}"/>
              </a:ext>
            </a:extLst>
          </p:cNvPr>
          <p:cNvGraphicFramePr>
            <a:graphicFrameLocks/>
          </p:cNvGraphicFramePr>
          <p:nvPr/>
        </p:nvGraphicFramePr>
        <p:xfrm>
          <a:off x="299437" y="2896861"/>
          <a:ext cx="7501327" cy="37680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50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8105156" y="2756863"/>
            <a:ext cx="3423171" cy="367793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De los casos que conoce la Defensoría de la Niñez,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8 de cada 10 corresponde a hombres.</a:t>
            </a:r>
            <a:r>
              <a:rPr kumimoji="0" lang="es-MX" sz="2000" b="0" i="0" u="none" strike="noStrike" kern="0" cap="none" spc="0" normalizeH="0" baseline="0" noProof="0" dirty="0">
                <a:ln>
                  <a:noFill/>
                </a:ln>
                <a:solidFill>
                  <a:srgbClr val="32ABD7"/>
                </a:solidFill>
                <a:effectLst/>
                <a:uLnTx/>
                <a:uFillTx/>
                <a:latin typeface="Cabin" panose="00000500000000000000" pitchFamily="2" charset="0"/>
                <a:ea typeface="Arial"/>
                <a:cs typeface="Arial"/>
                <a:sym typeface="Arial"/>
              </a:rPr>
              <a:t> </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El </a:t>
            </a:r>
            <a:r>
              <a:rPr kumimoji="0" lang="es-MX" sz="2000" b="1"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79% de los casos son de género* masculino (350 casos)</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mientras que un </a:t>
            </a:r>
            <a:r>
              <a:rPr kumimoji="0" lang="es-MX" sz="2000" b="1"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21% corresponde a niñas y adolescentes mujeres (95 casos)</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a:t>
            </a:r>
            <a:r>
              <a:rPr kumimoji="0" lang="es-CL" sz="11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 Se excluyen del porcentaje 5 casos en los que no fue posible identificar el género</a:t>
            </a:r>
            <a:endParaRPr kumimoji="0" lang="en-US" sz="11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endParaRP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601888" y="2300287"/>
            <a:ext cx="7507790" cy="576294"/>
            <a:chOff x="1658469" y="4652674"/>
            <a:chExt cx="9484659" cy="985033"/>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600" b="1"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Ingreso de casos a la Defensoría de la Niñez, por género</a:t>
              </a:r>
              <a:endParaRPr kumimoji="0" lang="en-US" sz="1600" b="0"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5786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600" b="0" i="0" u="none" strike="noStrike" kern="1200" cap="none" spc="0" normalizeH="0" baseline="0" noProof="0" dirty="0">
                <a:ln>
                  <a:noFill/>
                </a:ln>
                <a:solidFill>
                  <a:srgbClr val="FFFFFF"/>
                </a:solidFill>
                <a:effectLst/>
                <a:uLnTx/>
                <a:uFillTx/>
                <a:latin typeface="Cabin" panose="00000500000000000000" pitchFamily="2" charset="0"/>
                <a:ea typeface="Arial"/>
                <a:cs typeface="Cabin Regular"/>
                <a:sym typeface="Arial"/>
              </a:endParaRPr>
            </a:p>
          </p:txBody>
        </p:sp>
      </p:grpSp>
      <p:sp>
        <p:nvSpPr>
          <p:cNvPr id="19" name="Rectángulo 18">
            <a:extLst>
              <a:ext uri="{FF2B5EF4-FFF2-40B4-BE49-F238E27FC236}">
                <a16:creationId xmlns:a16="http://schemas.microsoft.com/office/drawing/2014/main" id="{15700BBE-CD69-455C-B624-B70B468AC333}"/>
              </a:ext>
            </a:extLst>
          </p:cNvPr>
          <p:cNvSpPr/>
          <p:nvPr/>
        </p:nvSpPr>
        <p:spPr>
          <a:xfrm>
            <a:off x="2118633" y="6034204"/>
            <a:ext cx="3977371" cy="441146"/>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*Se excluyen del porcentaje 5 casos en los que no fue posible identificar el género</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10" name="Gráfico 9">
            <a:extLst>
              <a:ext uri="{FF2B5EF4-FFF2-40B4-BE49-F238E27FC236}">
                <a16:creationId xmlns:a16="http://schemas.microsoft.com/office/drawing/2014/main" id="{29A5E164-7F48-46C6-863B-816C55384F3E}"/>
              </a:ext>
            </a:extLst>
          </p:cNvPr>
          <p:cNvGraphicFramePr>
            <a:graphicFrameLocks/>
          </p:cNvGraphicFramePr>
          <p:nvPr/>
        </p:nvGraphicFramePr>
        <p:xfrm>
          <a:off x="1299832" y="2876581"/>
          <a:ext cx="5514182" cy="34384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413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8316287" y="2035333"/>
            <a:ext cx="3423171" cy="44935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5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 Del total de casos de los cuales se pudo determinar la ocurrencia o no de lesiones, un </a:t>
            </a:r>
            <a:r>
              <a:rPr kumimoji="0" lang="es-MX" sz="1500" b="0" i="0" u="none" strike="noStrike" kern="0" cap="none" spc="0" normalizeH="0" baseline="0" noProof="0" dirty="0">
                <a:ln>
                  <a:noFill/>
                </a:ln>
                <a:solidFill>
                  <a:srgbClr val="E54E80"/>
                </a:solidFill>
                <a:effectLst/>
                <a:uLnTx/>
                <a:uFillTx/>
                <a:latin typeface="Cabin" panose="00000500000000000000" pitchFamily="2" charset="0"/>
                <a:ea typeface="Arial"/>
                <a:cs typeface="Arial"/>
                <a:sym typeface="Arial"/>
              </a:rPr>
              <a:t>19% corresponde a lesiones por bala o perdigón/balín y un </a:t>
            </a:r>
            <a:r>
              <a:rPr kumimoji="0" lang="es-MX" sz="1500" b="0" i="0" u="none" strike="noStrike" kern="0" cap="none" spc="0" normalizeH="0" baseline="0" noProof="0" dirty="0">
                <a:ln>
                  <a:noFill/>
                </a:ln>
                <a:solidFill>
                  <a:srgbClr val="32ABD7"/>
                </a:solidFill>
                <a:effectLst/>
                <a:uLnTx/>
                <a:uFillTx/>
                <a:latin typeface="Cabin" panose="00000500000000000000" pitchFamily="2" charset="0"/>
                <a:ea typeface="Arial"/>
                <a:cs typeface="Arial"/>
                <a:sym typeface="Arial"/>
              </a:rPr>
              <a:t>46% corresponde a lesiones físicas de otro tipo</a:t>
            </a:r>
            <a:r>
              <a:rPr kumimoji="0" lang="es-MX" sz="1500" b="0" i="0" u="none" strike="noStrike" kern="0" cap="none" spc="0" normalizeH="0" baseline="0" noProof="0" dirty="0">
                <a:ln>
                  <a:noFill/>
                </a:ln>
                <a:solidFill>
                  <a:srgbClr val="32ABD7"/>
                </a:solidFill>
                <a:effectLst/>
                <a:uLnTx/>
                <a:uFillTx/>
                <a:latin typeface="Cabin" panose="00000500000000000000" pitchFamily="2" charset="0"/>
                <a:ea typeface="+mn-ea"/>
                <a:cs typeface="Arial"/>
                <a:sym typeface="Arial"/>
              </a:rPr>
              <a:t>. </a:t>
            </a:r>
            <a:r>
              <a:rPr kumimoji="0" lang="es-MX" sz="15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Los casos conocidos </a:t>
            </a:r>
            <a:r>
              <a:rPr kumimoji="0" lang="es-MX" sz="15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rPr>
              <a:t>sin lesiones físicas corresponden a un 12%.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500" b="0" i="0" u="none" strike="noStrike" kern="0" cap="none" spc="0" normalizeH="0" baseline="0" noProof="0" dirty="0">
              <a:ln>
                <a:noFill/>
              </a:ln>
              <a:solidFill>
                <a:srgbClr val="9F1F63"/>
              </a:solidFill>
              <a:effectLst/>
              <a:uLnTx/>
              <a:uFillTx/>
              <a:latin typeface="Cabin" panose="00000500000000000000" pitchFamily="2" charset="0"/>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5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 Las principales diferencias por género son: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-Lesiones por perdigón o balín, </a:t>
            </a:r>
            <a:r>
              <a:rPr kumimoji="0" lang="es-MX" sz="15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más ocurrencia en el caso de niños y adolescentes hombres.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-Traumatismo ocular, </a:t>
            </a:r>
            <a:r>
              <a:rPr kumimoji="0" lang="es-MX" sz="15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ocurrencia en el caso de niños y adolescentes hombres.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-Lesiones físicas de otro tipo, </a:t>
            </a:r>
            <a:r>
              <a:rPr kumimoji="0" lang="es-MX" sz="15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mayor ocurrencia en el caso de niñas y adolescentes mujeres.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bin" panose="00000500000000000000" pitchFamily="2" charset="0"/>
              <a:ea typeface="Arial"/>
              <a:cs typeface="Arial"/>
              <a:sym typeface="Arial"/>
            </a:endParaRPr>
          </a:p>
        </p:txBody>
      </p:sp>
      <p:grpSp>
        <p:nvGrpSpPr>
          <p:cNvPr id="14341" name="Group 15">
            <a:extLst>
              <a:ext uri="{FF2B5EF4-FFF2-40B4-BE49-F238E27FC236}">
                <a16:creationId xmlns:a16="http://schemas.microsoft.com/office/drawing/2014/main" id="{50735160-4CC8-45F8-9E9F-B2131BB570DC}"/>
              </a:ext>
            </a:extLst>
          </p:cNvPr>
          <p:cNvGrpSpPr>
            <a:grpSpLocks/>
          </p:cNvGrpSpPr>
          <p:nvPr/>
        </p:nvGrpSpPr>
        <p:grpSpPr bwMode="auto">
          <a:xfrm>
            <a:off x="413657" y="2097111"/>
            <a:ext cx="7507790" cy="477282"/>
            <a:chOff x="1658469" y="4652674"/>
            <a:chExt cx="9484659" cy="815796"/>
          </a:xfrm>
        </p:grpSpPr>
        <p:sp>
          <p:nvSpPr>
            <p:cNvPr id="11" name="Rounded Rectangle 10">
              <a:extLst>
                <a:ext uri="{FF2B5EF4-FFF2-40B4-BE49-F238E27FC236}">
                  <a16:creationId xmlns:a16="http://schemas.microsoft.com/office/drawing/2014/main" id="{5A6A536C-8268-4725-B30A-9D36C51D40BC}"/>
                </a:ext>
              </a:extLst>
            </p:cNvPr>
            <p:cNvSpPr/>
            <p:nvPr/>
          </p:nvSpPr>
          <p:spPr>
            <a:xfrm>
              <a:off x="1658469" y="4652674"/>
              <a:ext cx="9484659" cy="815796"/>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L" sz="1800" b="1"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Ingreso de casos por tipo de lesión y género</a:t>
              </a:r>
              <a:endParaRPr kumimoji="0" lang="en-US" sz="1800" b="0" i="0" u="none" strike="noStrike" kern="0" cap="none" spc="0" normalizeH="0" baseline="0" noProof="0" dirty="0">
                <a:ln>
                  <a:noFill/>
                </a:ln>
                <a:solidFill>
                  <a:srgbClr val="FFFFFF"/>
                </a:solidFill>
                <a:effectLst/>
                <a:uLnTx/>
                <a:uFillTx/>
                <a:latin typeface="Cabin" panose="00000500000000000000" pitchFamily="2" charset="0"/>
                <a:ea typeface="+mn-ea"/>
                <a:cs typeface="+mn-cs"/>
                <a:sym typeface="Arial"/>
              </a:endParaRPr>
            </a:p>
          </p:txBody>
        </p:sp>
        <p:sp>
          <p:nvSpPr>
            <p:cNvPr id="12" name="TextBox 11">
              <a:extLst>
                <a:ext uri="{FF2B5EF4-FFF2-40B4-BE49-F238E27FC236}">
                  <a16:creationId xmlns:a16="http://schemas.microsoft.com/office/drawing/2014/main" id="{874AF7B1-7545-4CC4-AD99-90E0498AAA0E}"/>
                </a:ext>
              </a:extLst>
            </p:cNvPr>
            <p:cNvSpPr txBox="1"/>
            <p:nvPr/>
          </p:nvSpPr>
          <p:spPr>
            <a:xfrm>
              <a:off x="1736523" y="5059032"/>
              <a:ext cx="9125849" cy="36925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800" b="0" i="0" u="none" strike="noStrike" kern="1200" cap="none" spc="0" normalizeH="0" baseline="0" noProof="0" dirty="0">
                <a:ln>
                  <a:noFill/>
                </a:ln>
                <a:solidFill>
                  <a:srgbClr val="FFFFFF"/>
                </a:solidFill>
                <a:effectLst/>
                <a:uLnTx/>
                <a:uFillTx/>
                <a:latin typeface="Cabin Regular"/>
                <a:ea typeface="Arial"/>
                <a:cs typeface="Cabin Regular"/>
                <a:sym typeface="Arial"/>
              </a:endParaRPr>
            </a:p>
          </p:txBody>
        </p:sp>
      </p:grpSp>
      <p:sp>
        <p:nvSpPr>
          <p:cNvPr id="19" name="Rectángulo 18">
            <a:extLst>
              <a:ext uri="{FF2B5EF4-FFF2-40B4-BE49-F238E27FC236}">
                <a16:creationId xmlns:a16="http://schemas.microsoft.com/office/drawing/2014/main" id="{15700BBE-CD69-455C-B624-B70B468AC333}"/>
              </a:ext>
            </a:extLst>
          </p:cNvPr>
          <p:cNvSpPr/>
          <p:nvPr/>
        </p:nvSpPr>
        <p:spPr>
          <a:xfrm>
            <a:off x="315809" y="5720254"/>
            <a:ext cx="7765267" cy="441146"/>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a:t>
            </a:r>
            <a:r>
              <a:rPr kumimoji="0" lang="es-MX"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Se excluyen del porcentaje 5 casos en los que no fue posible identificar el género, por lo anterior la suma entre los casos desagregados por sexo no corresponde al total de 450.</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3" name="Tabla 2">
            <a:extLst>
              <a:ext uri="{FF2B5EF4-FFF2-40B4-BE49-F238E27FC236}">
                <a16:creationId xmlns:a16="http://schemas.microsoft.com/office/drawing/2014/main" id="{A3E25B0A-639E-4E71-AC9A-6C551D98AED6}"/>
              </a:ext>
            </a:extLst>
          </p:cNvPr>
          <p:cNvGraphicFramePr>
            <a:graphicFrameLocks noGrp="1"/>
          </p:cNvGraphicFramePr>
          <p:nvPr>
            <p:extLst>
              <p:ext uri="{D42A27DB-BD31-4B8C-83A1-F6EECF244321}">
                <p14:modId xmlns:p14="http://schemas.microsoft.com/office/powerpoint/2010/main" val="3945402737"/>
              </p:ext>
            </p:extLst>
          </p:nvPr>
        </p:nvGraphicFramePr>
        <p:xfrm>
          <a:off x="475442" y="2693950"/>
          <a:ext cx="7446003" cy="2906747"/>
        </p:xfrm>
        <a:graphic>
          <a:graphicData uri="http://schemas.openxmlformats.org/drawingml/2006/table">
            <a:tbl>
              <a:tblPr firstRow="1" firstCol="1" bandRow="1"/>
              <a:tblGrid>
                <a:gridCol w="2947330">
                  <a:extLst>
                    <a:ext uri="{9D8B030D-6E8A-4147-A177-3AD203B41FA5}">
                      <a16:colId xmlns:a16="http://schemas.microsoft.com/office/drawing/2014/main" val="986890523"/>
                    </a:ext>
                  </a:extLst>
                </a:gridCol>
                <a:gridCol w="847684">
                  <a:extLst>
                    <a:ext uri="{9D8B030D-6E8A-4147-A177-3AD203B41FA5}">
                      <a16:colId xmlns:a16="http://schemas.microsoft.com/office/drawing/2014/main" val="3923285734"/>
                    </a:ext>
                  </a:extLst>
                </a:gridCol>
                <a:gridCol w="665105">
                  <a:extLst>
                    <a:ext uri="{9D8B030D-6E8A-4147-A177-3AD203B41FA5}">
                      <a16:colId xmlns:a16="http://schemas.microsoft.com/office/drawing/2014/main" val="3120873027"/>
                    </a:ext>
                  </a:extLst>
                </a:gridCol>
                <a:gridCol w="795519">
                  <a:extLst>
                    <a:ext uri="{9D8B030D-6E8A-4147-A177-3AD203B41FA5}">
                      <a16:colId xmlns:a16="http://schemas.microsoft.com/office/drawing/2014/main" val="1769191366"/>
                    </a:ext>
                  </a:extLst>
                </a:gridCol>
                <a:gridCol w="782477">
                  <a:extLst>
                    <a:ext uri="{9D8B030D-6E8A-4147-A177-3AD203B41FA5}">
                      <a16:colId xmlns:a16="http://schemas.microsoft.com/office/drawing/2014/main" val="2425712650"/>
                    </a:ext>
                  </a:extLst>
                </a:gridCol>
                <a:gridCol w="730312">
                  <a:extLst>
                    <a:ext uri="{9D8B030D-6E8A-4147-A177-3AD203B41FA5}">
                      <a16:colId xmlns:a16="http://schemas.microsoft.com/office/drawing/2014/main" val="4272004502"/>
                    </a:ext>
                  </a:extLst>
                </a:gridCol>
                <a:gridCol w="677576">
                  <a:extLst>
                    <a:ext uri="{9D8B030D-6E8A-4147-A177-3AD203B41FA5}">
                      <a16:colId xmlns:a16="http://schemas.microsoft.com/office/drawing/2014/main" val="2685838897"/>
                    </a:ext>
                  </a:extLst>
                </a:gridCol>
              </a:tblGrid>
              <a:tr h="337544">
                <a:tc rowSpan="2">
                  <a:txBody>
                    <a:bodyPr/>
                    <a:lstStyle/>
                    <a:p>
                      <a:pPr algn="ctr">
                        <a:spcAft>
                          <a:spcPts val="0"/>
                        </a:spcAft>
                      </a:pPr>
                      <a:r>
                        <a:rPr lang="es-CL" sz="140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Tipo de lesión</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gn="ctr">
                        <a:spcAft>
                          <a:spcPts val="0"/>
                        </a:spcAft>
                      </a:pPr>
                      <a:r>
                        <a:rPr lang="es-CL" sz="1400" b="1" dirty="0">
                          <a:effectLst/>
                          <a:latin typeface="Cabin" panose="00000500000000000000" pitchFamily="2" charset="0"/>
                          <a:ea typeface="Calibri" panose="020F0502020204030204" pitchFamily="34" charset="0"/>
                          <a:cs typeface="Times New Roman" panose="02020603050405020304" pitchFamily="18" charset="0"/>
                        </a:rPr>
                        <a:t>Femenino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s-CL"/>
                    </a:p>
                  </a:txBody>
                  <a:tcPr/>
                </a:tc>
                <a:tc gridSpan="2">
                  <a:txBody>
                    <a:bodyPr/>
                    <a:lstStyle/>
                    <a:p>
                      <a:pPr algn="ctr">
                        <a:spcAft>
                          <a:spcPts val="0"/>
                        </a:spcAft>
                      </a:pPr>
                      <a:r>
                        <a:rPr lang="es-CL" sz="1400" b="1" dirty="0">
                          <a:effectLst/>
                          <a:latin typeface="Cabin" panose="00000500000000000000" pitchFamily="2" charset="0"/>
                          <a:ea typeface="Calibri" panose="020F0502020204030204" pitchFamily="34" charset="0"/>
                          <a:cs typeface="Times New Roman" panose="02020603050405020304" pitchFamily="18" charset="0"/>
                        </a:rPr>
                        <a:t>Masculino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s-CL"/>
                    </a:p>
                  </a:txBody>
                  <a:tcPr/>
                </a:tc>
                <a:tc gridSpan="2">
                  <a:txBody>
                    <a:bodyPr/>
                    <a:lstStyle/>
                    <a:p>
                      <a:pPr algn="ctr">
                        <a:spcAft>
                          <a:spcPts val="0"/>
                        </a:spcAft>
                      </a:pPr>
                      <a:r>
                        <a:rPr lang="es-CL" sz="140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spcAft>
                          <a:spcPts val="0"/>
                        </a:spcAft>
                      </a:pPr>
                      <a:endParaRPr lang="es-CL" sz="18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476185098"/>
                  </a:ext>
                </a:extLst>
              </a:tr>
              <a:tr h="285467">
                <a:tc vMerge="1">
                  <a:txBody>
                    <a:bodyPr/>
                    <a:lstStyle/>
                    <a:p>
                      <a:pPr algn="just">
                        <a:spcAft>
                          <a:spcPts val="0"/>
                        </a:spcAft>
                      </a:pPr>
                      <a:endParaRPr lang="es-CL" sz="18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err="1">
                          <a:effectLst/>
                          <a:latin typeface="Cabin" panose="00000500000000000000" pitchFamily="2" charset="0"/>
                          <a:ea typeface="Calibri" panose="020F0502020204030204" pitchFamily="34" charset="0"/>
                          <a:cs typeface="Times New Roman" panose="02020603050405020304" pitchFamily="18" charset="0"/>
                        </a:rPr>
                        <a:t>N°</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err="1">
                          <a:effectLst/>
                          <a:latin typeface="Cabin" panose="00000500000000000000" pitchFamily="2" charset="0"/>
                          <a:ea typeface="Calibri" panose="020F0502020204030204" pitchFamily="34" charset="0"/>
                          <a:cs typeface="Times New Roman" panose="02020603050405020304" pitchFamily="18" charset="0"/>
                        </a:rPr>
                        <a:t>N°</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b="1" dirty="0" err="1">
                          <a:effectLst/>
                          <a:latin typeface="Cabin" panose="00000500000000000000" pitchFamily="2" charset="0"/>
                          <a:ea typeface="Calibri" panose="020F0502020204030204" pitchFamily="34" charset="0"/>
                          <a:cs typeface="Times New Roman" panose="02020603050405020304" pitchFamily="18" charset="0"/>
                        </a:rPr>
                        <a:t>N°</a:t>
                      </a:r>
                      <a:endParaRPr lang="es-CL" sz="1400" b="1"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b="1" dirty="0">
                          <a:effectLst/>
                          <a:latin typeface="Cabin" panose="00000500000000000000" pitchFamily="2"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734426"/>
                  </a:ext>
                </a:extLst>
              </a:tr>
              <a:tr h="285467">
                <a:tc>
                  <a:txBody>
                    <a:bodyPr/>
                    <a:lstStyle/>
                    <a:p>
                      <a:pPr algn="just">
                        <a:spcAft>
                          <a:spcPts val="0"/>
                        </a:spcAft>
                      </a:pPr>
                      <a:r>
                        <a:rPr lang="es-CL" sz="140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Lesión por Bala</a:t>
                      </a:r>
                      <a:endParaRPr lang="es-CL" sz="140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effectLst/>
                          <a:latin typeface="Cabin" panose="00000500000000000000" pitchFamily="2"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effectLst/>
                          <a:latin typeface="Cabin" panose="00000500000000000000" pitchFamily="2"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694078"/>
                  </a:ext>
                </a:extLst>
              </a:tr>
              <a:tr h="285467">
                <a:tc>
                  <a:txBody>
                    <a:bodyPr/>
                    <a:lstStyle/>
                    <a:p>
                      <a:pPr algn="just">
                        <a:spcAft>
                          <a:spcPts val="0"/>
                        </a:spcAft>
                      </a:pPr>
                      <a:r>
                        <a:rPr lang="es-CL" sz="140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Lesión por Perdigón/Balín</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906470"/>
                  </a:ext>
                </a:extLst>
              </a:tr>
              <a:tr h="285467">
                <a:tc>
                  <a:txBody>
                    <a:bodyPr/>
                    <a:lstStyle/>
                    <a:p>
                      <a:pPr algn="just">
                        <a:spcAft>
                          <a:spcPts val="0"/>
                        </a:spcAft>
                      </a:pPr>
                      <a:r>
                        <a:rPr lang="es-CL" sz="140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Traumatismo ocular</a:t>
                      </a:r>
                      <a:endParaRPr lang="es-CL" sz="140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615535"/>
                  </a:ext>
                </a:extLst>
              </a:tr>
              <a:tr h="285467">
                <a:tc>
                  <a:txBody>
                    <a:bodyPr/>
                    <a:lstStyle/>
                    <a:p>
                      <a:pPr algn="just">
                        <a:spcAft>
                          <a:spcPts val="0"/>
                        </a:spcAft>
                      </a:pPr>
                      <a:r>
                        <a:rPr lang="es-CL" sz="140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Lesiones físicas de otro tipo</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208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276909"/>
                  </a:ext>
                </a:extLst>
              </a:tr>
              <a:tr h="285467">
                <a:tc>
                  <a:txBody>
                    <a:bodyPr/>
                    <a:lstStyle/>
                    <a:p>
                      <a:pPr algn="just">
                        <a:spcAft>
                          <a:spcPts val="0"/>
                        </a:spcAft>
                      </a:pPr>
                      <a:r>
                        <a:rPr lang="es-CL" sz="140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Otro tipo de lesiones</a:t>
                      </a:r>
                      <a:endParaRPr lang="es-CL" sz="140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787100"/>
                  </a:ext>
                </a:extLst>
              </a:tr>
              <a:tr h="285467">
                <a:tc>
                  <a:txBody>
                    <a:bodyPr/>
                    <a:lstStyle/>
                    <a:p>
                      <a:pPr algn="just">
                        <a:spcAft>
                          <a:spcPts val="0"/>
                        </a:spcAft>
                      </a:pPr>
                      <a:r>
                        <a:rPr lang="es-CL" sz="140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Sin lesiones</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849222"/>
                  </a:ext>
                </a:extLst>
              </a:tr>
              <a:tr h="285467">
                <a:tc>
                  <a:txBody>
                    <a:bodyPr/>
                    <a:lstStyle/>
                    <a:p>
                      <a:pPr algn="just">
                        <a:spcAft>
                          <a:spcPts val="0"/>
                        </a:spcAft>
                      </a:pPr>
                      <a:r>
                        <a:rPr lang="es-CL" sz="1400" b="1">
                          <a:solidFill>
                            <a:srgbClr val="000000"/>
                          </a:solidFill>
                          <a:effectLst/>
                          <a:latin typeface="Cabin" panose="00000500000000000000" pitchFamily="2" charset="0"/>
                          <a:ea typeface="Times New Roman" panose="02020603050405020304" pitchFamily="18" charset="0"/>
                          <a:cs typeface="Calibri" panose="020F0502020204030204" pitchFamily="34" charset="0"/>
                        </a:rPr>
                        <a:t>Sin información</a:t>
                      </a:r>
                      <a:endParaRPr lang="es-CL" sz="140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L" sz="1400" b="1" dirty="0">
                          <a:solidFill>
                            <a:schemeClr val="tx1"/>
                          </a:solidFill>
                          <a:effectLst/>
                          <a:latin typeface="Cabin" panose="00000500000000000000" pitchFamily="2"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471714"/>
                  </a:ext>
                </a:extLst>
              </a:tr>
              <a:tr h="285467">
                <a:tc>
                  <a:txBody>
                    <a:bodyPr/>
                    <a:lstStyle/>
                    <a:p>
                      <a:pPr algn="just">
                        <a:spcAft>
                          <a:spcPts val="0"/>
                        </a:spcAft>
                      </a:pPr>
                      <a:r>
                        <a:rPr lang="en-US" sz="1400" b="1" dirty="0">
                          <a:solidFill>
                            <a:srgbClr val="000000"/>
                          </a:solidFill>
                          <a:effectLst/>
                          <a:latin typeface="Cabin" panose="00000500000000000000" pitchFamily="2" charset="0"/>
                          <a:ea typeface="Times New Roman" panose="02020603050405020304" pitchFamily="18" charset="0"/>
                          <a:cs typeface="Calibri" panose="020F0502020204030204" pitchFamily="34" charset="0"/>
                        </a:rPr>
                        <a:t>Total*</a:t>
                      </a:r>
                      <a:endParaRPr lang="es-CL" sz="1400" dirty="0">
                        <a:effectLst/>
                        <a:latin typeface="Cabin"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350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spcAft>
                          <a:spcPts val="0"/>
                        </a:spcAft>
                      </a:pPr>
                      <a:r>
                        <a:rPr lang="es-CL" sz="1400" dirty="0">
                          <a:effectLst/>
                          <a:latin typeface="Cabin" panose="00000500000000000000" pitchFamily="2"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spcAft>
                          <a:spcPts val="0"/>
                        </a:spcAft>
                      </a:pPr>
                      <a:r>
                        <a:rPr lang="es-CL" sz="1400" b="1" dirty="0">
                          <a:effectLst/>
                          <a:latin typeface="Cabin" panose="00000500000000000000" pitchFamily="2" charset="0"/>
                          <a:ea typeface="Calibri" panose="020F0502020204030204" pitchFamily="34" charset="0"/>
                          <a:cs typeface="Times New Roman" panose="02020603050405020304" pitchFamily="18" charset="0"/>
                        </a:rPr>
                        <a:t>450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spcAft>
                          <a:spcPts val="0"/>
                        </a:spcAft>
                      </a:pPr>
                      <a:r>
                        <a:rPr lang="es-CL" sz="1400" b="1" dirty="0">
                          <a:effectLst/>
                          <a:latin typeface="Cabin" panose="00000500000000000000" pitchFamily="2"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39324329"/>
                  </a:ext>
                </a:extLst>
              </a:tr>
            </a:tbl>
          </a:graphicData>
        </a:graphic>
      </p:graphicFrame>
    </p:spTree>
    <p:extLst>
      <p:ext uri="{BB962C8B-B14F-4D97-AF65-F5344CB8AC3E}">
        <p14:creationId xmlns:p14="http://schemas.microsoft.com/office/powerpoint/2010/main" val="266425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7722974" y="3057482"/>
            <a:ext cx="3835276" cy="317009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En la mayoría de los casos que conoce la Defensoría de la Niñez, </a:t>
            </a:r>
            <a:r>
              <a:rPr kumimoji="0" lang="es-MX" sz="2000" b="1"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78% </a:t>
            </a: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mn-ea"/>
                <a:cs typeface="Arial"/>
                <a:sym typeface="Arial"/>
              </a:rPr>
              <a:t>de las denuncias recibidas, los NNA se encontraban en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marchas o manifestaciones o situaciones cotidianas (353 casos).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dirty="0">
              <a:ln>
                <a:noFill/>
              </a:ln>
              <a:solidFill>
                <a:srgbClr val="9F1F63"/>
              </a:solidFill>
              <a:effectLst/>
              <a:uLnTx/>
              <a:uFillTx/>
              <a:latin typeface="Cabin Regular"/>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000" b="0" i="0" u="none" strike="noStrike" kern="0" cap="none" spc="0" normalizeH="0" baseline="0" noProof="0" dirty="0">
              <a:ln>
                <a:noFill/>
              </a:ln>
              <a:solidFill>
                <a:srgbClr val="9F1F63"/>
              </a:solidFill>
              <a:effectLst/>
              <a:uLnTx/>
              <a:uFillTx/>
              <a:latin typeface="Cabin Regular"/>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E54E80"/>
              </a:solidFill>
              <a:effectLst/>
              <a:uLnTx/>
              <a:uFillTx/>
              <a:latin typeface="Arial"/>
              <a:ea typeface="Arial"/>
              <a:cs typeface="Arial"/>
              <a:sym typeface="Arial"/>
            </a:endParaRPr>
          </a:p>
        </p:txBody>
      </p:sp>
      <p:sp>
        <p:nvSpPr>
          <p:cNvPr id="11" name="Rounded Rectangle 10">
            <a:extLst>
              <a:ext uri="{FF2B5EF4-FFF2-40B4-BE49-F238E27FC236}">
                <a16:creationId xmlns:a16="http://schemas.microsoft.com/office/drawing/2014/main" id="{5A6A536C-8268-4725-B30A-9D36C51D40BC}"/>
              </a:ext>
            </a:extLst>
          </p:cNvPr>
          <p:cNvSpPr/>
          <p:nvPr/>
        </p:nvSpPr>
        <p:spPr bwMode="auto">
          <a:xfrm>
            <a:off x="379649" y="2339642"/>
            <a:ext cx="7507790" cy="477282"/>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sz="1680" b="0" i="0" u="none" strike="noStrike" kern="1200" spc="0" baseline="0">
                <a:solidFill>
                  <a:srgbClr val="000000">
                    <a:lumMod val="65000"/>
                    <a:lumOff val="35000"/>
                  </a:srgbClr>
                </a:solidFill>
                <a:latin typeface="Cabin" panose="00000500000000000000" pitchFamily="2" charset="0"/>
                <a:ea typeface="+mn-ea"/>
                <a:cs typeface="+mn-cs"/>
              </a:defRPr>
            </a:pPr>
            <a:r>
              <a:rPr kumimoji="0" lang="es-CL" sz="2000" b="0"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Casos por tipo de situación o lugar donde se produce la vulneración</a:t>
            </a:r>
          </a:p>
        </p:txBody>
      </p:sp>
      <p:sp>
        <p:nvSpPr>
          <p:cNvPr id="19" name="Rectángulo 18">
            <a:extLst>
              <a:ext uri="{FF2B5EF4-FFF2-40B4-BE49-F238E27FC236}">
                <a16:creationId xmlns:a16="http://schemas.microsoft.com/office/drawing/2014/main" id="{15700BBE-CD69-455C-B624-B70B468AC333}"/>
              </a:ext>
            </a:extLst>
          </p:cNvPr>
          <p:cNvSpPr/>
          <p:nvPr/>
        </p:nvSpPr>
        <p:spPr>
          <a:xfrm>
            <a:off x="1841513" y="6474583"/>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10" name="Gráfico 9">
            <a:extLst>
              <a:ext uri="{FF2B5EF4-FFF2-40B4-BE49-F238E27FC236}">
                <a16:creationId xmlns:a16="http://schemas.microsoft.com/office/drawing/2014/main" id="{76B7AC4A-14FB-407E-B892-534C9846A74E}"/>
              </a:ext>
            </a:extLst>
          </p:cNvPr>
          <p:cNvGraphicFramePr>
            <a:graphicFrameLocks/>
          </p:cNvGraphicFramePr>
          <p:nvPr/>
        </p:nvGraphicFramePr>
        <p:xfrm>
          <a:off x="820615" y="3057481"/>
          <a:ext cx="6586659" cy="31700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6340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Google Shape;145;p22">
            <a:extLst>
              <a:ext uri="{FF2B5EF4-FFF2-40B4-BE49-F238E27FC236}">
                <a16:creationId xmlns:a16="http://schemas.microsoft.com/office/drawing/2014/main" id="{4404774E-B3F2-467A-93FE-17B157F78E6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04BF49-93D4-42B0-A234-3ADBC703546A}"/>
              </a:ext>
            </a:extLst>
          </p:cNvPr>
          <p:cNvSpPr txBox="1"/>
          <p:nvPr/>
        </p:nvSpPr>
        <p:spPr bwMode="auto">
          <a:xfrm>
            <a:off x="7722974" y="3057482"/>
            <a:ext cx="3835276" cy="470898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rPr>
              <a:t>De los casos conocidos por la DDN tanto en el caso de los niños y las niñas, la mayoría de ellos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se encontraban en marchas o situaciones cotidianas.</a:t>
            </a:r>
          </a:p>
          <a:p>
            <a:pPr marL="342900" lvl="0" indent="-342900" algn="just">
              <a:buFont typeface="Arial" panose="020B0604020202020204" pitchFamily="34" charset="0"/>
              <a:buChar char="•"/>
              <a:defRPr/>
            </a:pPr>
            <a:r>
              <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mn-ea"/>
                <a:cs typeface="Arial"/>
                <a:sym typeface="Arial"/>
              </a:rPr>
              <a:t>La mayor diferencia se observa en el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caso de los niños y adolescentes, con un mayor % de </a:t>
            </a:r>
            <a:r>
              <a:rPr lang="es-MX" sz="2000" kern="0" dirty="0" err="1">
                <a:solidFill>
                  <a:srgbClr val="EB5B35"/>
                </a:solidFill>
                <a:latin typeface="Cabin" panose="00000500000000000000" pitchFamily="2" charset="0"/>
                <a:ea typeface="Arial"/>
                <a:cs typeface="Arial"/>
                <a:sym typeface="Arial"/>
              </a:rPr>
              <a:t>chombresasos</a:t>
            </a:r>
            <a:r>
              <a:rPr lang="es-MX" sz="2000" kern="0" dirty="0">
                <a:solidFill>
                  <a:srgbClr val="EB5B35"/>
                </a:solidFill>
                <a:latin typeface="Cabin" panose="00000500000000000000" pitchFamily="2" charset="0"/>
                <a:ea typeface="Arial"/>
                <a:cs typeface="Arial"/>
                <a:sym typeface="Arial"/>
              </a:rPr>
              <a:t> </a:t>
            </a:r>
            <a:r>
              <a:rPr kumimoji="0" lang="es-MX" sz="2000" b="0" i="0" u="none" strike="noStrike" kern="0" cap="none" spc="0" normalizeH="0" baseline="0" noProof="0" dirty="0">
                <a:ln>
                  <a:noFill/>
                </a:ln>
                <a:solidFill>
                  <a:srgbClr val="EB5B35"/>
                </a:solidFill>
                <a:effectLst/>
                <a:uLnTx/>
                <a:uFillTx/>
                <a:latin typeface="Cabin" panose="00000500000000000000" pitchFamily="2" charset="0"/>
                <a:ea typeface="Arial"/>
                <a:cs typeface="Arial"/>
                <a:sym typeface="Arial"/>
              </a:rPr>
              <a:t>en marchas y manifestaciones.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000" b="0" i="0" u="none" strike="noStrike" kern="0" cap="none" spc="0" normalizeH="0" baseline="0" noProof="0" dirty="0">
              <a:ln>
                <a:noFill/>
              </a:ln>
              <a:solidFill>
                <a:srgbClr val="000000">
                  <a:lumMod val="65000"/>
                  <a:lumOff val="35000"/>
                </a:srgbClr>
              </a:solidFill>
              <a:effectLst/>
              <a:uLnTx/>
              <a:uFillTx/>
              <a:latin typeface="Cabin" panose="00000500000000000000" pitchFamily="2" charset="0"/>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000" b="0" i="0" u="none" strike="noStrike" kern="0" cap="none" spc="0" normalizeH="0" baseline="0" noProof="0" dirty="0">
              <a:ln>
                <a:noFill/>
              </a:ln>
              <a:solidFill>
                <a:srgbClr val="9F1F63"/>
              </a:solidFill>
              <a:effectLst/>
              <a:uLnTx/>
              <a:uFillTx/>
              <a:latin typeface="Cabin Regular"/>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000" b="0" i="0" u="none" strike="noStrike" kern="0" cap="none" spc="0" normalizeH="0" baseline="0" noProof="0" dirty="0">
              <a:ln>
                <a:noFill/>
              </a:ln>
              <a:solidFill>
                <a:srgbClr val="9F1F63"/>
              </a:solidFill>
              <a:effectLst/>
              <a:uLnTx/>
              <a:uFillTx/>
              <a:latin typeface="Cabin Regular"/>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E54E80"/>
              </a:solidFill>
              <a:effectLst/>
              <a:uLnTx/>
              <a:uFillTx/>
              <a:latin typeface="Arial"/>
              <a:ea typeface="Arial"/>
              <a:cs typeface="Arial"/>
              <a:sym typeface="Arial"/>
            </a:endParaRPr>
          </a:p>
        </p:txBody>
      </p:sp>
      <p:sp>
        <p:nvSpPr>
          <p:cNvPr id="11" name="Rounded Rectangle 10">
            <a:extLst>
              <a:ext uri="{FF2B5EF4-FFF2-40B4-BE49-F238E27FC236}">
                <a16:creationId xmlns:a16="http://schemas.microsoft.com/office/drawing/2014/main" id="{5A6A536C-8268-4725-B30A-9D36C51D40BC}"/>
              </a:ext>
            </a:extLst>
          </p:cNvPr>
          <p:cNvSpPr/>
          <p:nvPr/>
        </p:nvSpPr>
        <p:spPr bwMode="auto">
          <a:xfrm>
            <a:off x="256556" y="2316500"/>
            <a:ext cx="8395075" cy="477282"/>
          </a:xfrm>
          <a:prstGeom prst="roundRect">
            <a:avLst>
              <a:gd name="adj" fmla="val 5001"/>
            </a:avLst>
          </a:prstGeom>
          <a:solidFill>
            <a:srgbClr val="32ABD7"/>
          </a:solidFill>
          <a:ln w="57150">
            <a:solidFill>
              <a:srgbClr val="32AB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sz="1680" b="0" i="0" u="none" strike="noStrike" kern="1200" spc="0" baseline="0">
                <a:solidFill>
                  <a:srgbClr val="000000">
                    <a:lumMod val="65000"/>
                    <a:lumOff val="35000"/>
                  </a:srgbClr>
                </a:solidFill>
                <a:latin typeface="Cabin" panose="00000500000000000000" pitchFamily="2" charset="0"/>
                <a:ea typeface="+mn-ea"/>
                <a:cs typeface="+mn-cs"/>
              </a:defRPr>
            </a:pPr>
            <a:r>
              <a:rPr kumimoji="0" lang="es-CL" sz="2000" b="0" i="0" u="none" strike="noStrike" kern="1200" cap="none" spc="0" normalizeH="0" baseline="0" noProof="0" dirty="0">
                <a:ln>
                  <a:noFill/>
                </a:ln>
                <a:solidFill>
                  <a:srgbClr val="FFFFFF"/>
                </a:solidFill>
                <a:effectLst/>
                <a:uLnTx/>
                <a:uFillTx/>
                <a:latin typeface="Cabin" panose="00000500000000000000" pitchFamily="2" charset="0"/>
                <a:ea typeface="+mn-ea"/>
                <a:cs typeface="+mn-cs"/>
                <a:sym typeface="Arial" panose="020B0604020202020204" pitchFamily="34" charset="0"/>
              </a:rPr>
              <a:t>Casos por tipo de situación o lugar donde se produce la vulneración y género</a:t>
            </a:r>
          </a:p>
        </p:txBody>
      </p:sp>
      <p:sp>
        <p:nvSpPr>
          <p:cNvPr id="19" name="Rectángulo 18">
            <a:extLst>
              <a:ext uri="{FF2B5EF4-FFF2-40B4-BE49-F238E27FC236}">
                <a16:creationId xmlns:a16="http://schemas.microsoft.com/office/drawing/2014/main" id="{15700BBE-CD69-455C-B624-B70B468AC333}"/>
              </a:ext>
            </a:extLst>
          </p:cNvPr>
          <p:cNvSpPr/>
          <p:nvPr/>
        </p:nvSpPr>
        <p:spPr>
          <a:xfrm>
            <a:off x="1841513" y="6474583"/>
            <a:ext cx="3977371"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rPr>
              <a:t>Fuente: Elaboración propia en base a planilla única de casos de la Defensoría de la Niñez</a:t>
            </a:r>
            <a:endParaRPr kumimoji="0" lang="es-CL" sz="2400" b="0" i="0" u="none" strike="noStrike" kern="1200" cap="none" spc="0" normalizeH="0" baseline="0" noProof="0" dirty="0">
              <a:ln>
                <a:noFill/>
              </a:ln>
              <a:solidFill>
                <a:srgbClr val="000000"/>
              </a:solidFill>
              <a:effectLst/>
              <a:uLnTx/>
              <a:uFillTx/>
              <a:latin typeface="Cabin" panose="00000500000000000000" pitchFamily="2" charset="0"/>
              <a:ea typeface="Calibri" panose="020F0502020204030204" pitchFamily="34" charset="0"/>
              <a:cs typeface="Times New Roman" panose="02020603050405020304" pitchFamily="18" charset="0"/>
              <a:sym typeface="Arial" panose="020B0604020202020204" pitchFamily="34" charset="0"/>
            </a:endParaRPr>
          </a:p>
        </p:txBody>
      </p:sp>
      <p:graphicFrame>
        <p:nvGraphicFramePr>
          <p:cNvPr id="8" name="Gráfico 7">
            <a:extLst>
              <a:ext uri="{FF2B5EF4-FFF2-40B4-BE49-F238E27FC236}">
                <a16:creationId xmlns:a16="http://schemas.microsoft.com/office/drawing/2014/main" id="{0BB3D944-668D-4665-800A-5550B91576BB}"/>
              </a:ext>
            </a:extLst>
          </p:cNvPr>
          <p:cNvGraphicFramePr>
            <a:graphicFrameLocks/>
          </p:cNvGraphicFramePr>
          <p:nvPr/>
        </p:nvGraphicFramePr>
        <p:xfrm>
          <a:off x="633750" y="2987144"/>
          <a:ext cx="6691343" cy="3582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0306146"/>
      </p:ext>
    </p:extLst>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3313</Words>
  <Application>Microsoft Office PowerPoint</Application>
  <PresentationFormat>Panorámica</PresentationFormat>
  <Paragraphs>334</Paragraphs>
  <Slides>26</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Cabin</vt:lpstr>
      <vt:lpstr>Cabin Regular</vt:lpstr>
      <vt:lpstr>Calibri</vt:lpstr>
      <vt:lpstr>Symbol</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Estándares internacionales uso de disuasivos químicos </vt:lpstr>
      <vt:lpstr>Presentación de PowerPoint</vt:lpstr>
      <vt:lpstr>Presentación de PowerPoint</vt:lpstr>
      <vt:lpstr>Presentación de PowerPoint</vt:lpstr>
      <vt:lpstr>Presentación de PowerPoint</vt:lpstr>
      <vt:lpstr>Presentación de PowerPoint</vt:lpstr>
      <vt:lpstr>Presentación de PowerPoint</vt:lpstr>
      <vt:lpstr>Consecuencias de uso de disuasivos químicos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Luisa</dc:creator>
  <cp:lastModifiedBy>Patricia Muñoz García</cp:lastModifiedBy>
  <cp:revision>18</cp:revision>
  <dcterms:created xsi:type="dcterms:W3CDTF">2019-12-09T13:02:15Z</dcterms:created>
  <dcterms:modified xsi:type="dcterms:W3CDTF">2019-12-09T16:16:56Z</dcterms:modified>
</cp:coreProperties>
</file>