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644" r:id="rId3"/>
    <p:sldId id="649" r:id="rId4"/>
    <p:sldId id="643" r:id="rId5"/>
    <p:sldId id="651" r:id="rId6"/>
    <p:sldId id="65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23B7-BEA5-4100-9D55-44978C4734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F7A78-A1C7-453B-97F8-7BDD84FFD5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05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7A78-A1C7-453B-97F8-7BDD84FFD5A9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37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7A78-A1C7-453B-97F8-7BDD84FFD5A9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20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7A78-A1C7-453B-97F8-7BDD84FFD5A9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52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7A78-A1C7-453B-97F8-7BDD84FFD5A9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88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7A78-A1C7-453B-97F8-7BDD84FFD5A9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50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F7A78-A1C7-453B-97F8-7BDD84FFD5A9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7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45960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08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0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59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25650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2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558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6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8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414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7D5C752-7412-4067-A77B-EB5FD6AB2800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90DB321-BDCE-4DC2-852C-20E374C5DB2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53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FA83E8-48CC-4EEF-8D70-C04637323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574" y="2069304"/>
            <a:ext cx="9534329" cy="1664834"/>
          </a:xfrm>
        </p:spPr>
        <p:txBody>
          <a:bodyPr/>
          <a:lstStyle/>
          <a:p>
            <a:r>
              <a:rPr lang="es-CL" sz="5500" dirty="0"/>
              <a:t>DERECHOS HUMANOS Y USO DE LA FUERZA POLICIAL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A77DC8-36BA-47F6-B802-B4576F2A8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338" y="4301940"/>
            <a:ext cx="9956800" cy="1664834"/>
          </a:xfrm>
        </p:spPr>
        <p:txBody>
          <a:bodyPr>
            <a:normAutofit/>
          </a:bodyPr>
          <a:lstStyle/>
          <a:p>
            <a:pPr algn="r"/>
            <a:r>
              <a:rPr lang="es-CL" dirty="0"/>
              <a:t>Comisión de Derechos Humanos, Nacionalidad y Ciudadanía del Senado</a:t>
            </a:r>
          </a:p>
          <a:p>
            <a:pPr algn="r"/>
            <a:endParaRPr lang="es-CL" sz="1000" dirty="0"/>
          </a:p>
          <a:p>
            <a:pPr algn="r"/>
            <a:r>
              <a:rPr lang="es-CL" dirty="0"/>
              <a:t>Prof. Catalina Fernández Carter</a:t>
            </a:r>
          </a:p>
        </p:txBody>
      </p:sp>
    </p:spTree>
    <p:extLst>
      <p:ext uri="{BB962C8B-B14F-4D97-AF65-F5344CB8AC3E}">
        <p14:creationId xmlns:p14="http://schemas.microsoft.com/office/powerpoint/2010/main" val="83322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55685-B37E-4978-9B4F-A6728603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Marco general del uso de la fuerza en el Derecho Internacional de los DD.HH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5BF764-6CDB-4DD5-A0EA-502FE115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331" y="2623747"/>
            <a:ext cx="5665304" cy="4247322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Normas internacionales</a:t>
            </a:r>
            <a:r>
              <a:rPr lang="es-CL" dirty="0"/>
              <a:t>:</a:t>
            </a:r>
          </a:p>
          <a:p>
            <a:pPr lvl="1" algn="just"/>
            <a:r>
              <a:rPr lang="es-CL" i="0" dirty="0"/>
              <a:t>Tratados de Derechos Humanos ratificados por Chile</a:t>
            </a:r>
          </a:p>
          <a:p>
            <a:pPr lvl="1" algn="just"/>
            <a:r>
              <a:rPr lang="es-CL" i="0" dirty="0"/>
              <a:t>Código de Conducta para Funcionarios Encargados de hacer Cumplir la Ley (1979)</a:t>
            </a:r>
          </a:p>
          <a:p>
            <a:pPr lvl="1" algn="just"/>
            <a:r>
              <a:rPr lang="es-CL" i="0" dirty="0"/>
              <a:t>Principios Básicos sobre el Empleo de la Fuerza y las Armas de Fuego (1990)</a:t>
            </a:r>
          </a:p>
          <a:p>
            <a:pPr lvl="1" algn="just"/>
            <a:r>
              <a:rPr lang="en-US" i="0" dirty="0"/>
              <a:t>United Nations Guidance on Less-Lethal Weapons in Law Enforcement (2020)</a:t>
            </a:r>
            <a:endParaRPr lang="es-CL" i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9A720CA-DCE9-4F2F-940A-44040A92D9E1}"/>
              </a:ext>
            </a:extLst>
          </p:cNvPr>
          <p:cNvSpPr txBox="1">
            <a:spLocks/>
          </p:cNvSpPr>
          <p:nvPr/>
        </p:nvSpPr>
        <p:spPr>
          <a:xfrm>
            <a:off x="7116418" y="2623747"/>
            <a:ext cx="4625009" cy="4893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err="1"/>
              <a:t>Principios</a:t>
            </a:r>
            <a:r>
              <a:rPr lang="en-US" b="1" dirty="0"/>
              <a:t> </a:t>
            </a:r>
            <a:r>
              <a:rPr lang="en-US" b="1" dirty="0" err="1"/>
              <a:t>generales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el </a:t>
            </a:r>
            <a:r>
              <a:rPr lang="en-US" b="1" dirty="0" err="1"/>
              <a:t>uso</a:t>
            </a:r>
            <a:r>
              <a:rPr lang="en-US" b="1" dirty="0"/>
              <a:t> de la </a:t>
            </a:r>
            <a:r>
              <a:rPr lang="en-US" b="1" dirty="0" err="1"/>
              <a:t>fuerza</a:t>
            </a:r>
            <a:r>
              <a:rPr lang="en-US" dirty="0"/>
              <a:t>:</a:t>
            </a:r>
          </a:p>
          <a:p>
            <a:pPr lvl="1"/>
            <a:r>
              <a:rPr lang="es-CL" i="0" dirty="0"/>
              <a:t>Necesidad </a:t>
            </a:r>
          </a:p>
          <a:p>
            <a:pPr lvl="1"/>
            <a:r>
              <a:rPr lang="es-CL" i="0" dirty="0"/>
              <a:t>Proporcionalidad</a:t>
            </a:r>
          </a:p>
          <a:p>
            <a:pPr lvl="1"/>
            <a:r>
              <a:rPr lang="es-CL" i="0" dirty="0"/>
              <a:t>Distinción </a:t>
            </a:r>
          </a:p>
          <a:p>
            <a:pPr lvl="1"/>
            <a:r>
              <a:rPr lang="es-CL" i="0" dirty="0"/>
              <a:t>Legalidad </a:t>
            </a:r>
          </a:p>
        </p:txBody>
      </p:sp>
    </p:spTree>
    <p:extLst>
      <p:ext uri="{BB962C8B-B14F-4D97-AF65-F5344CB8AC3E}">
        <p14:creationId xmlns:p14="http://schemas.microsoft.com/office/powerpoint/2010/main" val="334938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55685-B37E-4978-9B4F-A6728603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Marco general del uso de la fuerza en el Derecho Internacional de los DD.HH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5BF764-6CDB-4DD5-A0EA-502FE115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893733"/>
          </a:xfrm>
        </p:spPr>
        <p:txBody>
          <a:bodyPr>
            <a:normAutofit/>
          </a:bodyPr>
          <a:lstStyle/>
          <a:p>
            <a:pPr algn="just"/>
            <a:r>
              <a:rPr lang="es-CL" sz="1900" u="sng" dirty="0"/>
              <a:t>Corte Interamericana de Derechos Humanos</a:t>
            </a:r>
            <a:endParaRPr lang="es-CL" sz="1900" dirty="0"/>
          </a:p>
          <a:p>
            <a:pPr lvl="1" algn="just"/>
            <a:r>
              <a:rPr lang="es-CL" sz="1800" i="0" dirty="0"/>
              <a:t>Invoca Código de Conducta y Principios Generales como </a:t>
            </a:r>
            <a:r>
              <a:rPr lang="es-CL" sz="1800" b="1" i="0" dirty="0"/>
              <a:t>normas aplicables</a:t>
            </a:r>
            <a:r>
              <a:rPr lang="es-CL" sz="1800" i="0" dirty="0"/>
              <a:t>.</a:t>
            </a:r>
          </a:p>
          <a:p>
            <a:pPr lvl="1" algn="just"/>
            <a:r>
              <a:rPr lang="es-CL" sz="1800" i="0" dirty="0"/>
              <a:t>Reconoce </a:t>
            </a:r>
            <a:r>
              <a:rPr lang="es-CL" sz="1800" b="1" i="0" dirty="0"/>
              <a:t>principios</a:t>
            </a:r>
            <a:r>
              <a:rPr lang="es-CL" sz="1800" i="0" dirty="0"/>
              <a:t> de necesidad, proporcionalidad, legalidad y distinción en uso de la fuerza.</a:t>
            </a:r>
          </a:p>
          <a:p>
            <a:pPr lvl="1" algn="just"/>
            <a:r>
              <a:rPr lang="es-CL" sz="1800" i="0" dirty="0"/>
              <a:t>Hace referencia a la obligación de las autoridades de </a:t>
            </a:r>
            <a:r>
              <a:rPr lang="es-CL" sz="1800" b="1" i="0" dirty="0"/>
              <a:t>crear un marco normativo adecuado </a:t>
            </a:r>
            <a:r>
              <a:rPr lang="es-CL" sz="1800" i="0" dirty="0"/>
              <a:t>y vigilar a sus cuerpos de seguridad, estableciendo mecanismos de control </a:t>
            </a:r>
          </a:p>
          <a:p>
            <a:pPr lvl="1" algn="just"/>
            <a:r>
              <a:rPr lang="es-CL" sz="1800" i="0" dirty="0"/>
              <a:t>Indica que seguridad ciudadana </a:t>
            </a:r>
            <a:r>
              <a:rPr lang="es-CL" sz="1800" b="1" i="0" dirty="0"/>
              <a:t>no puede basarse en tratar a la población civil como el enemigo </a:t>
            </a:r>
            <a:r>
              <a:rPr lang="es-CL" sz="1800" i="0" dirty="0"/>
              <a:t>(y por ello, debe minimizarse el uso de fuerzas armadas).</a:t>
            </a:r>
          </a:p>
          <a:p>
            <a:pPr algn="just"/>
            <a:r>
              <a:rPr lang="es-CL" sz="1900" u="sng" dirty="0"/>
              <a:t>Comisión Interamericana de Derechos Humanos</a:t>
            </a:r>
            <a:r>
              <a:rPr lang="es-CL" sz="1900" dirty="0"/>
              <a:t>: Acuerdo de Cumplimiento del caso </a:t>
            </a:r>
            <a:r>
              <a:rPr lang="es-CL" sz="1900" i="1" dirty="0" err="1"/>
              <a:t>Lemún</a:t>
            </a:r>
            <a:r>
              <a:rPr lang="es-CL" sz="1900" i="1" dirty="0"/>
              <a:t> Saavedra vs Chile</a:t>
            </a:r>
            <a:r>
              <a:rPr lang="es-CL" sz="1900" dirty="0"/>
              <a:t>:</a:t>
            </a:r>
          </a:p>
          <a:p>
            <a:pPr lvl="1" algn="just"/>
            <a:r>
              <a:rPr lang="es-CL" sz="1800" i="0" dirty="0"/>
              <a:t>Adoptar un Decreto Presidencial con </a:t>
            </a:r>
            <a:r>
              <a:rPr lang="es-CL" sz="1800" b="1" i="0" dirty="0"/>
              <a:t>lineamientos sobre el uso de la fuerza en conformidad con los estándares internacionales </a:t>
            </a:r>
            <a:r>
              <a:rPr lang="es-CL" sz="1800" i="0" dirty="0"/>
              <a:t>sobre derechos humanos.</a:t>
            </a:r>
          </a:p>
          <a:p>
            <a:pPr lvl="1" algn="just"/>
            <a:r>
              <a:rPr lang="es-CL" sz="1800" i="0" dirty="0"/>
              <a:t>Mandato de </a:t>
            </a:r>
            <a:r>
              <a:rPr lang="es-CL" sz="1800" b="1" i="0" dirty="0"/>
              <a:t>revisión de los protocolos </a:t>
            </a:r>
            <a:r>
              <a:rPr lang="es-CL" sz="1800" i="0" dirty="0"/>
              <a:t>existentes. </a:t>
            </a:r>
          </a:p>
          <a:p>
            <a:pPr marL="0" indent="0" algn="just">
              <a:buNone/>
            </a:pPr>
            <a:endParaRPr lang="es-CL" i="0" dirty="0"/>
          </a:p>
        </p:txBody>
      </p:sp>
    </p:spTree>
    <p:extLst>
      <p:ext uri="{BB962C8B-B14F-4D97-AF65-F5344CB8AC3E}">
        <p14:creationId xmlns:p14="http://schemas.microsoft.com/office/powerpoint/2010/main" val="187674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7B90DE3-935B-467D-AC0E-00E8F7DF3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Marco general del uso de la fuerza en Chile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F5A273C-0241-4B58-A822-AF3E70D7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08783"/>
          </a:xfrm>
        </p:spPr>
        <p:txBody>
          <a:bodyPr>
            <a:normAutofit/>
          </a:bodyPr>
          <a:lstStyle/>
          <a:p>
            <a:pPr algn="just"/>
            <a:r>
              <a:rPr lang="es-CL" b="1" dirty="0"/>
              <a:t>Decreto N°1364 del Ministerio del Interior y la Seguridad Pública (2018)</a:t>
            </a:r>
          </a:p>
          <a:p>
            <a:pPr lvl="1" algn="just"/>
            <a:r>
              <a:rPr lang="es-CL" i="0" dirty="0"/>
              <a:t>Único documento donde la autoridad regula el uso de la fuerza.</a:t>
            </a:r>
          </a:p>
          <a:p>
            <a:pPr lvl="1" algn="just"/>
            <a:r>
              <a:rPr lang="es-CL" dirty="0"/>
              <a:t>“Lineamientos generales” </a:t>
            </a:r>
            <a:r>
              <a:rPr lang="es-CL" i="0" dirty="0"/>
              <a:t>sobre el uso de la fuerza.</a:t>
            </a:r>
          </a:p>
          <a:p>
            <a:pPr lvl="1" algn="just"/>
            <a:r>
              <a:rPr lang="es-CL" i="0" dirty="0"/>
              <a:t>Pero… no menciona (ni regula) armas menos letales</a:t>
            </a:r>
          </a:p>
          <a:p>
            <a:pPr lvl="1" algn="just"/>
            <a:r>
              <a:rPr lang="es-CL" i="0" dirty="0"/>
              <a:t>Pero... no menciona principios de necesidad, proporcionalidad ni distinción.</a:t>
            </a:r>
          </a:p>
          <a:p>
            <a:pPr algn="just"/>
            <a:r>
              <a:rPr lang="es-CL" b="1" dirty="0"/>
              <a:t>Circular N°1832 del Director General de Carabineros (Instrucciones sobre el Uso de la Fuerza) (2019)</a:t>
            </a:r>
            <a:r>
              <a:rPr lang="es-CL" dirty="0"/>
              <a:t>: Autorregulación de Carabineros.</a:t>
            </a:r>
          </a:p>
          <a:p>
            <a:pPr algn="just"/>
            <a:r>
              <a:rPr lang="es-CL" b="1" dirty="0"/>
              <a:t>Orden General N°2635 del Director General de Carabineros (Protocolos para el Mantenimiento del Orden Público) (2019)</a:t>
            </a:r>
            <a:r>
              <a:rPr lang="es-CL" dirty="0"/>
              <a:t> : Autorregulación de Carabineros.</a:t>
            </a:r>
            <a:endParaRPr lang="es-CL" b="1" dirty="0"/>
          </a:p>
          <a:p>
            <a:pPr lvl="1" algn="just"/>
            <a:r>
              <a:rPr lang="es-CL" i="0" dirty="0"/>
              <a:t>“Actualizada” por medio de Orden General N°2780 (2020)</a:t>
            </a:r>
          </a:p>
          <a:p>
            <a:pPr lvl="2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6359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335CC-A862-4321-A073-46D73325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Caso de estudio: perdigones de goma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96888-9CC0-4B37-A002-245C60BD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9287"/>
            <a:ext cx="9601200" cy="5340626"/>
          </a:xfrm>
        </p:spPr>
        <p:txBody>
          <a:bodyPr>
            <a:noAutofit/>
          </a:bodyPr>
          <a:lstStyle/>
          <a:p>
            <a:pPr algn="just"/>
            <a:r>
              <a:rPr lang="es-CL" sz="1900" b="1" dirty="0"/>
              <a:t>Regulación internacional impone una serie de limitaciones: </a:t>
            </a:r>
            <a:r>
              <a:rPr lang="es-CL" sz="1900" dirty="0"/>
              <a:t>disparar a zona inferior del cuerpo, no disparar a corta distancia, no disparar munición que libera varios proyectiles al mismo tiempo; sólo usarla en caso de amenaza a la vida o lesiones graves; dar advertencia antes de usar.</a:t>
            </a:r>
          </a:p>
          <a:p>
            <a:pPr algn="just"/>
            <a:r>
              <a:rPr lang="es-CL" sz="1900" dirty="0"/>
              <a:t>Orden General N°2635 (2019) </a:t>
            </a:r>
            <a:r>
              <a:rPr lang="es-CL" sz="1900" b="1" u="sng" dirty="0"/>
              <a:t>no incluye ninguna de estas limitaciones</a:t>
            </a:r>
            <a:r>
              <a:rPr lang="es-CL" sz="1900" b="1" dirty="0"/>
              <a:t> </a:t>
            </a:r>
            <a:r>
              <a:rPr lang="es-CL" sz="1900" dirty="0"/>
              <a:t>(de hecho se permite para control de muchedumbres). </a:t>
            </a:r>
          </a:p>
          <a:p>
            <a:pPr lvl="1" algn="just"/>
            <a:r>
              <a:rPr lang="es-CL" sz="1800" i="0" dirty="0"/>
              <a:t>Además </a:t>
            </a:r>
            <a:r>
              <a:rPr lang="es-CL" sz="1800" i="0" u="sng" dirty="0"/>
              <a:t>Carabineros la aplica de manera extensiva</a:t>
            </a:r>
            <a:r>
              <a:rPr lang="es-CL" sz="1800" i="0" dirty="0"/>
              <a:t>: Declaración Pública de Carabineros de Chile de 11 de noviembre de 2019 (indica que “</a:t>
            </a:r>
            <a:r>
              <a:rPr lang="es-CL" sz="1800" dirty="0"/>
              <a:t>acotará</a:t>
            </a:r>
            <a:r>
              <a:rPr lang="es-CL" sz="1800" i="0" dirty="0"/>
              <a:t>” uso de armas, restringiéndola a riesgo de vida y amenazas a bienes públicos y privados)</a:t>
            </a:r>
          </a:p>
          <a:p>
            <a:pPr algn="just"/>
            <a:r>
              <a:rPr lang="es-CL" sz="1900" b="1" dirty="0"/>
              <a:t>“Actualización” de Protocolos </a:t>
            </a:r>
            <a:r>
              <a:rPr lang="es-CL" sz="1900" dirty="0"/>
              <a:t>en Orden General N°2780 (2020): Siguen los problemas:</a:t>
            </a:r>
          </a:p>
          <a:p>
            <a:pPr lvl="1" algn="just"/>
            <a:r>
              <a:rPr lang="es-CL" sz="1800" i="0" u="sng" dirty="0"/>
              <a:t>Amplía su uso</a:t>
            </a:r>
            <a:r>
              <a:rPr lang="es-CL" sz="1800" i="0" dirty="0"/>
              <a:t>: Si bien indica que uso de escopeta será “</a:t>
            </a:r>
            <a:r>
              <a:rPr lang="es-CL" sz="1800" dirty="0"/>
              <a:t>preferentemente</a:t>
            </a:r>
            <a:r>
              <a:rPr lang="es-CL" sz="1800" i="0" dirty="0"/>
              <a:t>” defensivo, pero permite uso para repeler agresiones a “cuarteles”. </a:t>
            </a:r>
          </a:p>
          <a:p>
            <a:pPr lvl="1" algn="just"/>
            <a:r>
              <a:rPr lang="es-CL" sz="1800" i="0" dirty="0"/>
              <a:t>Se indica que funcionario debe “</a:t>
            </a:r>
            <a:r>
              <a:rPr lang="es-CL" sz="1800" dirty="0"/>
              <a:t>considerar</a:t>
            </a:r>
            <a:r>
              <a:rPr lang="es-CL" sz="1800" i="0" dirty="0"/>
              <a:t>” una cierta distancia adecuada (que no se precisa) y evitar la zona superior del cuerpo, pero sólo cuando “</a:t>
            </a:r>
            <a:r>
              <a:rPr lang="es-CL" sz="1800" dirty="0"/>
              <a:t>la situación lo permita</a:t>
            </a:r>
            <a:r>
              <a:rPr lang="es-CL" sz="1800" i="0" dirty="0"/>
              <a:t>”.</a:t>
            </a:r>
          </a:p>
          <a:p>
            <a:pPr lvl="1" algn="just"/>
            <a:r>
              <a:rPr lang="es-CL" sz="1800" i="0" dirty="0"/>
              <a:t>No elimina norma que permite usar esta arma para control de muchedumbres</a:t>
            </a:r>
          </a:p>
          <a:p>
            <a:pPr lvl="1" algn="just"/>
            <a:r>
              <a:rPr lang="es-CL" sz="1800" i="0" u="sng" dirty="0"/>
              <a:t>Agrega nuevas armas, sin regularlas</a:t>
            </a:r>
            <a:r>
              <a:rPr lang="es-CL" sz="1800" i="0" dirty="0"/>
              <a:t> (altavoz de alerta de alta frecuencia)</a:t>
            </a:r>
          </a:p>
        </p:txBody>
      </p:sp>
    </p:spTree>
    <p:extLst>
      <p:ext uri="{BB962C8B-B14F-4D97-AF65-F5344CB8AC3E}">
        <p14:creationId xmlns:p14="http://schemas.microsoft.com/office/powerpoint/2010/main" val="45914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706CE-A774-4928-AE44-4178C74F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En resumen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39B78-3237-4559-954F-7B0039A0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47322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Regulación chilena es </a:t>
            </a:r>
            <a:r>
              <a:rPr lang="es-CL" b="1" u="sng" dirty="0"/>
              <a:t>insuficiente</a:t>
            </a:r>
            <a:r>
              <a:rPr lang="es-CL" dirty="0"/>
              <a:t>: prácticamente no existe regulación heterónoma, y todas las disposiciones sobre uso de la fuerza corresponden a autorregulación de Carabineros.</a:t>
            </a:r>
          </a:p>
          <a:p>
            <a:pPr algn="just"/>
            <a:r>
              <a:rPr lang="es-CL" dirty="0"/>
              <a:t>La </a:t>
            </a:r>
            <a:r>
              <a:rPr lang="es-CL" b="1" u="sng" dirty="0"/>
              <a:t>autorregulación de Carabineros no cumplía durante el Estallido Social ni cumple actualmente con estándares internacionales</a:t>
            </a:r>
            <a:r>
              <a:rPr lang="es-CL" dirty="0"/>
              <a:t>, no es siquiera reconocida por la misma Institución y además es existen antecedentes que indican que sería frecuentemente incumplida.</a:t>
            </a:r>
          </a:p>
          <a:p>
            <a:pPr algn="just"/>
            <a:r>
              <a:rPr lang="es-CL" dirty="0"/>
              <a:t>Esto puede eventualmente </a:t>
            </a:r>
            <a:r>
              <a:rPr lang="es-CL" b="1" u="sng" dirty="0"/>
              <a:t>implicar la responsabilidad internacional</a:t>
            </a:r>
            <a:r>
              <a:rPr lang="es-CL" b="1" dirty="0"/>
              <a:t> </a:t>
            </a:r>
            <a:r>
              <a:rPr lang="es-CL" dirty="0"/>
              <a:t>del Estado Chileno en un caso concreto.</a:t>
            </a:r>
          </a:p>
          <a:p>
            <a:pPr algn="just"/>
            <a:r>
              <a:rPr lang="es-CL" dirty="0"/>
              <a:t>Resulta urgente la existencia de un </a:t>
            </a:r>
            <a:r>
              <a:rPr lang="es-CL" b="1" u="sng" dirty="0"/>
              <a:t>control civil efectivo</a:t>
            </a:r>
            <a:r>
              <a:rPr lang="es-CL" dirty="0"/>
              <a:t>, y una regulación del uso de la fuerza por parte de las autoridades (v.gr Proyecto de Ley de Diputado Brito), como también una vigilancia y control permanente de su actuar.</a:t>
            </a:r>
          </a:p>
        </p:txBody>
      </p:sp>
    </p:spTree>
    <p:extLst>
      <p:ext uri="{BB962C8B-B14F-4D97-AF65-F5344CB8AC3E}">
        <p14:creationId xmlns:p14="http://schemas.microsoft.com/office/powerpoint/2010/main" val="29834638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225</TotalTime>
  <Words>733</Words>
  <Application>Microsoft Office PowerPoint</Application>
  <PresentationFormat>Panorámica</PresentationFormat>
  <Paragraphs>53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DERECHOS HUMANOS Y USO DE LA FUERZA POLICIAL</vt:lpstr>
      <vt:lpstr>Marco general del uso de la fuerza en el Derecho Internacional de los DD.HH</vt:lpstr>
      <vt:lpstr>Marco general del uso de la fuerza en el Derecho Internacional de los DD.HH</vt:lpstr>
      <vt:lpstr>Marco general del uso de la fuerza en Chile</vt:lpstr>
      <vt:lpstr>Caso de estudio: perdigones de goma</vt:lpstr>
      <vt:lpstr>En resumen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DERECHOS HUMANOS Y USO DE LA FUERZA POLICIAL</dc:title>
  <dc:creator>Catalina Fernández</dc:creator>
  <cp:lastModifiedBy>Montserrat</cp:lastModifiedBy>
  <cp:revision>27</cp:revision>
  <dcterms:created xsi:type="dcterms:W3CDTF">2020-09-13T23:55:46Z</dcterms:created>
  <dcterms:modified xsi:type="dcterms:W3CDTF">2020-09-15T16:36:27Z</dcterms:modified>
</cp:coreProperties>
</file>