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hyperlink" Target="https://www.ncbi.nlm.nih.gov/pubmed/?term=B2013+Environ+Health+12+41+PNE+paracetamol+autism+correl+circumcision" TargetMode="Externa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ditar: doble clic"/>
          <p:cNvSpPr txBox="1"/>
          <p:nvPr>
            <p:ph type="title" idx="4294967295"/>
          </p:nvPr>
        </p:nvSpPr>
        <p:spPr>
          <a:xfrm>
            <a:off x="-76200" y="1066800"/>
            <a:ext cx="76200" cy="762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pic>
        <p:nvPicPr>
          <p:cNvPr id="28" name="Image05" descr="Image0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Gases disuasivos lacrimógenos:…"/>
          <p:cNvSpPr txBox="1"/>
          <p:nvPr>
            <p:ph type="body" idx="4294967295"/>
          </p:nvPr>
        </p:nvSpPr>
        <p:spPr>
          <a:xfrm>
            <a:off x="-1" y="0"/>
            <a:ext cx="9144002" cy="6858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buSzTx/>
              <a:buNone/>
              <a:defRPr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algn="ctr">
              <a:spcBef>
                <a:spcPts val="800"/>
              </a:spcBef>
              <a:buSzTx/>
              <a:buNone/>
              <a:defRPr b="1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Gases disuasivos lacrimógenos:</a:t>
            </a:r>
          </a:p>
          <a:p>
            <a:pPr marL="0" indent="0" algn="ctr">
              <a:spcBef>
                <a:spcPts val="800"/>
              </a:spcBef>
              <a:buSzTx/>
              <a:buNone/>
              <a:defRPr b="1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efectos en salud</a:t>
            </a:r>
          </a:p>
          <a:p>
            <a:pPr marL="0" indent="0" algn="ctr">
              <a:buSzTx/>
              <a:buNone/>
              <a:defRPr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algn="ctr">
              <a:spcBef>
                <a:spcPts val="500"/>
              </a:spcBef>
              <a:buSzTx/>
              <a:buNone/>
              <a:defRPr b="1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9 de diciembre de 2019</a:t>
            </a:r>
          </a:p>
          <a:p>
            <a:pPr marL="0" indent="0" algn="ctr">
              <a:spcBef>
                <a:spcPts val="300"/>
              </a:spcBef>
              <a:buSzTx/>
              <a:buNone/>
              <a:defRPr b="1" sz="1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(presentado en el Senado de Chile)</a:t>
            </a:r>
          </a:p>
          <a:p>
            <a:pPr marL="0" indent="0" algn="ctr">
              <a:buSzTx/>
              <a:buNone/>
              <a:defRPr b="1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algn="ctr">
              <a:buSzTx/>
              <a:buNone/>
              <a:defRPr b="1" sz="2400">
                <a:solidFill>
                  <a:srgbClr val="FFFF00"/>
                </a:solidFill>
              </a:defRPr>
            </a:pPr>
          </a:p>
          <a:p>
            <a:pPr marL="0" indent="0" algn="ctr">
              <a:spcBef>
                <a:spcPts val="600"/>
              </a:spcBef>
              <a:buSzTx/>
              <a:buNone/>
              <a:defRPr b="1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Andrei N. Tchernitchin</a:t>
            </a:r>
          </a:p>
          <a:p>
            <a:pPr marL="0" indent="0" algn="ctr">
              <a:spcBef>
                <a:spcPts val="500"/>
              </a:spcBef>
              <a:buSzTx/>
              <a:buNone/>
              <a:defRPr b="1" sz="24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atcherni@gmail.com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CN – Omega Chloroacetophenone…"/>
          <p:cNvSpPr txBox="1"/>
          <p:nvPr/>
        </p:nvSpPr>
        <p:spPr>
          <a:xfrm>
            <a:off x="45719" y="457200"/>
            <a:ext cx="9052562" cy="5174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74650"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CN – Omega Chloroacetophenone</a:t>
            </a:r>
          </a:p>
          <a:p>
            <a:pPr defTabSz="374650">
              <a:defRPr b="1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37465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CN – Omega Chloroacetophenone</a:t>
            </a:r>
          </a:p>
          <a:p>
            <a:pPr defTabSz="37465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  Actúa sobre áreas húmedas, y es irritante</a:t>
            </a:r>
          </a:p>
          <a:p>
            <a:pPr defTabSz="37465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  Causa cefalea que puede durar varios días</a:t>
            </a:r>
          </a:p>
          <a:p>
            <a:pPr defTabSz="37465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Irritación ojos, piel, sistema respiratorio – edema pulmonar,</a:t>
            </a:r>
          </a:p>
          <a:p>
            <a:pPr defTabSz="37465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	 disminución de visión </a:t>
            </a:r>
          </a:p>
          <a:p>
            <a:pPr defTabSz="37465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Gotas locales pueden causar opacidad corneal incluso</a:t>
            </a:r>
          </a:p>
          <a:p>
            <a:pPr defTabSz="37465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	 permanente</a:t>
            </a:r>
          </a:p>
          <a:p>
            <a:pPr defTabSz="37465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Ingestión de alimentos contaminados: náuseas, úlceras, vómito</a:t>
            </a:r>
          </a:p>
          <a:p>
            <a:pPr defTabSz="37465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	 y diarrea</a:t>
            </a:r>
          </a:p>
          <a:p>
            <a:pPr defTabSz="374650">
              <a:defRPr b="1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37465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RIESGO ESPECIAL:</a:t>
            </a:r>
          </a:p>
          <a:p>
            <a:pPr defTabSz="374650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 Niños (0-14 a), mujeres embarazadas, tercera edad (sobre 60 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EFECTOS PRIMARIOS:…"/>
          <p:cNvSpPr txBox="1"/>
          <p:nvPr/>
        </p:nvSpPr>
        <p:spPr>
          <a:xfrm>
            <a:off x="45719" y="0"/>
            <a:ext cx="9052562" cy="580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374650">
              <a:lnSpc>
                <a:spcPct val="15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 EFECTOS PRIMARIOS:</a:t>
            </a:r>
          </a:p>
          <a:p>
            <a:pPr marL="457200" indent="-457200" defTabSz="374650">
              <a:lnSpc>
                <a:spcPct val="12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Lacrimeo</a:t>
            </a:r>
          </a:p>
          <a:p>
            <a:pPr marL="457200" indent="-457200" defTabSz="374650">
              <a:lnSpc>
                <a:spcPct val="12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conjuntivitis</a:t>
            </a:r>
          </a:p>
          <a:p>
            <a:pPr marL="457200" indent="-457200" defTabSz="374650">
              <a:lnSpc>
                <a:spcPct val="12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estonudos</a:t>
            </a:r>
          </a:p>
          <a:p>
            <a:pPr marL="457200" indent="-457200" defTabSz="374650">
              <a:lnSpc>
                <a:spcPct val="12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tos</a:t>
            </a:r>
          </a:p>
          <a:p>
            <a:pPr marL="457200" indent="-457200" defTabSz="374650">
              <a:lnSpc>
                <a:spcPct val="12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ceguera temporal</a:t>
            </a:r>
          </a:p>
          <a:p>
            <a:pPr marL="457200" indent="-457200" defTabSz="374650">
              <a:lnSpc>
                <a:spcPct val="12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romadizo (irritación nasal)</a:t>
            </a:r>
          </a:p>
          <a:p>
            <a:pPr marL="457200" indent="-457200" defTabSz="374650">
              <a:lnSpc>
                <a:spcPct val="12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irritación de la piel</a:t>
            </a:r>
          </a:p>
          <a:p>
            <a:pPr marL="457200" indent="-457200" defTabSz="374650">
              <a:lnSpc>
                <a:spcPct val="12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EFECTOS SECUNDARIOS</a:t>
            </a:r>
          </a:p>
          <a:p>
            <a:pPr marL="457200" indent="-457200" defTabSz="374650">
              <a:lnSpc>
                <a:spcPct val="12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Espasmo involuntario de ojos (blefaroespasmo)</a:t>
            </a:r>
          </a:p>
          <a:p>
            <a:pPr marL="457200" indent="-457200" defTabSz="374650">
              <a:lnSpc>
                <a:spcPct val="12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salivación</a:t>
            </a:r>
          </a:p>
          <a:p>
            <a:pPr marL="457200" indent="-457200" defTabSz="374650">
              <a:lnSpc>
                <a:spcPct val="12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congestión de la nariz</a:t>
            </a:r>
          </a:p>
          <a:p>
            <a:pPr marL="457200" indent="-457200" defTabSz="374650">
              <a:lnSpc>
                <a:spcPct val="12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congestión en faringe</a:t>
            </a:r>
          </a:p>
          <a:p>
            <a:pPr marL="457200" indent="-457200" defTabSz="374650">
              <a:lnSpc>
                <a:spcPct val="12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sentimiento de sofocación</a:t>
            </a:r>
          </a:p>
          <a:p>
            <a:pPr marL="457200" indent="-457200" defTabSz="374650">
              <a:lnSpc>
                <a:spcPct val="12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náuseas si exposición a niveles altos</a:t>
            </a:r>
          </a:p>
          <a:p>
            <a:pPr marL="457200" indent="-457200" defTabSz="374650">
              <a:lnSpc>
                <a:spcPct val="120000"/>
              </a:lnSpc>
              <a:buSzPct val="100000"/>
              <a:buAutoNum type="arabicPeriod" startAt="1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reacción emocional severa</a:t>
            </a:r>
            <a:r>
              <a:rPr sz="2000"/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OC – Oleoresina de Capsicum –…"/>
          <p:cNvSpPr txBox="1"/>
          <p:nvPr/>
        </p:nvSpPr>
        <p:spPr>
          <a:xfrm>
            <a:off x="45719" y="0"/>
            <a:ext cx="9052562" cy="531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374650"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OC – Oleoresina de Capsicum – </a:t>
            </a:r>
          </a:p>
          <a:p>
            <a:pPr marL="457200" indent="-457200" defTabSz="374650"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N-vanillil-8-metil-6-noneamida</a:t>
            </a:r>
          </a:p>
          <a:p>
            <a:pPr marL="457200" indent="-457200" defTabSz="374650"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SINTOMAS PRIMARIOS:</a:t>
            </a:r>
          </a:p>
          <a:p>
            <a:pPr marL="457200" indent="-457200" defTabSz="374650">
              <a:buSzPct val="100000"/>
              <a:buAutoNum type="arabicPeriod" startAt="1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Reacción sicológica intensa</a:t>
            </a:r>
          </a:p>
          <a:p>
            <a:pPr marL="457200" indent="-457200" defTabSz="374650">
              <a:buSzPct val="100000"/>
              <a:buAutoNum type="arabicPeriod" startAt="1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Blefaroespasmo severo</a:t>
            </a:r>
          </a:p>
          <a:p>
            <a:pPr marL="457200" indent="-457200" defTabSz="374650">
              <a:buSzPct val="100000"/>
              <a:buAutoNum type="arabicPeriod" startAt="1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Sensación de quemadura y dolor intensos en ojos</a:t>
            </a:r>
          </a:p>
          <a:p>
            <a:pPr marL="457200" indent="-457200" defTabSz="374650">
              <a:buSzPct val="100000"/>
              <a:buAutoNum type="arabicPeriod" startAt="1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Espasmo vías respiratorias que sólo permite respiración para sobrevivivr</a:t>
            </a:r>
          </a:p>
          <a:p>
            <a:pPr marL="457200" indent="-457200" defTabSz="374650">
              <a:buSzPct val="100000"/>
              <a:buAutoNum type="arabicPeriod" startAt="1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Dolor moderado o intenso (liberación de sustancia P)</a:t>
            </a:r>
          </a:p>
          <a:p>
            <a:pPr marL="457200" indent="-457200" defTabSz="374650">
              <a:buSzPct val="100000"/>
              <a:buAutoNum type="arabicPeriod" startAt="1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Lacrimeo intenso</a:t>
            </a:r>
          </a:p>
          <a:p>
            <a:pPr marL="457200" indent="-457200" defTabSz="374650">
              <a:buSzPct val="100000"/>
              <a:buAutoNum type="arabicPeriod" startAt="1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Fotofobia intensa</a:t>
            </a:r>
          </a:p>
          <a:p>
            <a:pPr marL="457200" indent="-457200" defTabSz="374650">
              <a:buSzPct val="100000"/>
              <a:buAutoNum type="arabicPeriod" startAt="1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Inflamación severa de mucosas</a:t>
            </a:r>
          </a:p>
          <a:p>
            <a:pPr marL="457200" indent="-457200" defTabSz="374650">
              <a:buSzPct val="100000"/>
              <a:buAutoNum type="arabicPeriod" startAt="1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Sensación de sofocación</a:t>
            </a:r>
          </a:p>
          <a:p>
            <a:pPr marL="457200" indent="-457200" defTabSz="374650">
              <a:buSzPct val="100000"/>
              <a:buAutoNum type="arabicPeriod" startAt="1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Dilata capilares conjuntiva ocular</a:t>
            </a:r>
          </a:p>
          <a:p>
            <a:pPr marL="457200" indent="-457200" defTabSz="374650">
              <a:buSzPct val="100000"/>
              <a:buAutoNum type="arabicPeriod" startAt="1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Visión borrosa</a:t>
            </a:r>
          </a:p>
          <a:p>
            <a:pPr marL="457200" indent="-457200" defTabSz="374650">
              <a:buSzPct val="100000"/>
              <a:buAutoNum type="arabicPeriod" startAt="1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Rinorrea severa</a:t>
            </a:r>
          </a:p>
          <a:p>
            <a:pPr marL="457200" indent="-457200" defTabSz="374650">
              <a:buSzPct val="100000"/>
              <a:buAutoNum type="arabicPeriod" startAt="1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Sensación de ardor severo en ojos y nariz</a:t>
            </a:r>
          </a:p>
          <a:p>
            <a:pPr marL="457200" indent="-457200" defTabSz="374650">
              <a:buSzPct val="100000"/>
              <a:buAutoNum type="arabicPeriod" startAt="1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Impide hablar (parálisis temporal de laringe)</a:t>
            </a:r>
            <a:endParaRPr sz="2000"/>
          </a:p>
          <a:p>
            <a:pPr marL="457200" indent="-457200" defTabSz="374650">
              <a:lnSpc>
                <a:spcPct val="15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EFECTOS SECUNDARIOS:…"/>
          <p:cNvSpPr txBox="1"/>
          <p:nvPr/>
        </p:nvSpPr>
        <p:spPr>
          <a:xfrm>
            <a:off x="45719" y="0"/>
            <a:ext cx="9052562" cy="6017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374650">
              <a:lnSpc>
                <a:spcPct val="15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EFECTOS SECUNDARIOS:</a:t>
            </a:r>
          </a:p>
          <a:p>
            <a:pPr marL="457200" indent="-457200" defTabSz="374650">
              <a:lnSpc>
                <a:spcPct val="15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Eritema de piel</a:t>
            </a:r>
          </a:p>
          <a:p>
            <a:pPr marL="457200" indent="-457200" defTabSz="374650">
              <a:lnSpc>
                <a:spcPct val="15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disnea</a:t>
            </a:r>
          </a:p>
          <a:p>
            <a:pPr marL="457200" indent="-457200" defTabSz="374650">
              <a:lnSpc>
                <a:spcPct val="15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náusea</a:t>
            </a:r>
          </a:p>
          <a:p>
            <a:pPr marL="457200" indent="-457200" defTabSz="374650">
              <a:lnSpc>
                <a:spcPct val="15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flatulencia si se ingiere</a:t>
            </a:r>
          </a:p>
          <a:p>
            <a:pPr marL="457200" indent="-457200" defTabSz="374650">
              <a:lnSpc>
                <a:spcPct val="15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epistaxis, a veces severa</a:t>
            </a:r>
          </a:p>
          <a:p>
            <a:pPr marL="457200" indent="-457200" defTabSz="374650">
              <a:lnSpc>
                <a:spcPct val="15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dermatitis de piel</a:t>
            </a:r>
          </a:p>
          <a:p>
            <a:pPr marL="457200" indent="-457200" defTabSz="374650">
              <a:lnSpc>
                <a:spcPct val="15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queratitis superficial en córnea</a:t>
            </a:r>
          </a:p>
          <a:p>
            <a:pPr marL="457200" indent="-457200" defTabSz="374650">
              <a:lnSpc>
                <a:spcPct val="15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conjuntivitis</a:t>
            </a:r>
          </a:p>
          <a:p>
            <a:pPr marL="457200" indent="-457200" defTabSz="374650">
              <a:lnSpc>
                <a:spcPct val="15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Daño a fibras nerviosas del dolor, a veces irreversible</a:t>
            </a:r>
          </a:p>
          <a:p>
            <a:pPr marL="457200" indent="-457200" defTabSz="374650">
              <a:lnSpc>
                <a:spcPct val="15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Puede causar muerte de fibras nerviosas del dolor</a:t>
            </a:r>
          </a:p>
          <a:p>
            <a:pPr marL="457200" indent="-457200" defTabSz="374650">
              <a:lnSpc>
                <a:spcPct val="15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Puede causar quemaduras de la córnea</a:t>
            </a:r>
          </a:p>
          <a:p>
            <a:pPr marL="457200" indent="-457200" defTabSz="374650">
              <a:lnSpc>
                <a:spcPct val="150000"/>
              </a:lnSpc>
              <a:buSzPct val="100000"/>
              <a:buAutoNum type="arabicPeriod" startAt="1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PUEDE CAUSAR EUFORIA por liberación de endorfinas (similar a drogas opiáceas)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ditar: doble clic"/>
          <p:cNvSpPr txBox="1"/>
          <p:nvPr>
            <p:ph type="title" idx="4294967295"/>
          </p:nvPr>
        </p:nvSpPr>
        <p:spPr>
          <a:xfrm>
            <a:off x="-76200" y="1066800"/>
            <a:ext cx="76200" cy="762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pic>
        <p:nvPicPr>
          <p:cNvPr id="68" name="Image05" descr="Image0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IMPRINTING  O  DESPROGRAMACIÓN  CELULAR…"/>
          <p:cNvSpPr txBox="1"/>
          <p:nvPr>
            <p:ph type="body" idx="4294967295"/>
          </p:nvPr>
        </p:nvSpPr>
        <p:spPr>
          <a:xfrm>
            <a:off x="-1" y="0"/>
            <a:ext cx="9144002" cy="6858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buSzTx/>
              <a:buNone/>
              <a:defRPr b="1" sz="1200">
                <a:solidFill>
                  <a:srgbClr val="FFFF00"/>
                </a:solidFill>
              </a:defRPr>
            </a:pPr>
          </a:p>
          <a:p>
            <a:pPr marL="0" indent="0" algn="ctr">
              <a:buSzTx/>
              <a:buNone/>
              <a:defRPr b="1" sz="1200">
                <a:solidFill>
                  <a:srgbClr val="FFFF00"/>
                </a:solidFill>
              </a:defRPr>
            </a:pPr>
          </a:p>
          <a:p>
            <a:pPr marL="0" indent="0" algn="ctr">
              <a:spcBef>
                <a:spcPts val="900"/>
              </a:spcBef>
              <a:buSzTx/>
              <a:buNone/>
              <a:defRPr b="1" sz="4000">
                <a:solidFill>
                  <a:srgbClr val="FFFF00"/>
                </a:solidFill>
              </a:defRPr>
            </a:pPr>
            <a:r>
              <a:t>IMPRINTING  O  DESPROGRAMACIÓN  CELULAR</a:t>
            </a:r>
          </a:p>
          <a:p>
            <a:pPr marL="0" indent="0" algn="ctr">
              <a:spcBef>
                <a:spcPts val="900"/>
              </a:spcBef>
              <a:buSzTx/>
              <a:buNone/>
              <a:defRPr b="1" sz="4000">
                <a:solidFill>
                  <a:srgbClr val="FFFF00"/>
                </a:solidFill>
              </a:defRPr>
            </a:pPr>
            <a:r>
              <a:t>(ALTERACION  DE  LA PROGRAMACIÓN  CELULAR)</a:t>
            </a:r>
          </a:p>
          <a:p>
            <a:pPr marL="0" indent="0" algn="ctr">
              <a:buSzTx/>
              <a:buNone/>
              <a:defRPr b="1" sz="2800">
                <a:solidFill>
                  <a:srgbClr val="FFFF00"/>
                </a:solidFill>
              </a:defRPr>
            </a:pPr>
          </a:p>
          <a:p>
            <a:pPr marL="0" indent="0" algn="ctr">
              <a:spcBef>
                <a:spcPts val="600"/>
              </a:spcBef>
              <a:buSzTx/>
              <a:buNone/>
              <a:defRPr b="1" sz="2800">
                <a:solidFill>
                  <a:srgbClr val="FFFF00"/>
                </a:solidFill>
              </a:defRPr>
            </a:pPr>
            <a:r>
              <a:t>EFECTOS DIFERIDOS POR EXPOSICIÓN PERINATAL A CONTAMINANTES AMBIENTALES , CAUSA DE ENFERMEDADES MÁS TARDE EN LA VIDA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557337"/>
            <a:ext cx="9017000" cy="4319588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Etapas en la Programación Celular 1"/>
          <p:cNvSpPr txBox="1"/>
          <p:nvPr/>
        </p:nvSpPr>
        <p:spPr>
          <a:xfrm>
            <a:off x="337819" y="191189"/>
            <a:ext cx="8428674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000">
                <a:solidFill>
                  <a:srgbClr val="32154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Etapas en la Programación Celular 1</a:t>
            </a:r>
          </a:p>
        </p:txBody>
      </p:sp>
      <p:sp>
        <p:nvSpPr>
          <p:cNvPr id="74" name="Fecundación – cigoto – división celular – mórula – blastocisto"/>
          <p:cNvSpPr txBox="1"/>
          <p:nvPr/>
        </p:nvSpPr>
        <p:spPr>
          <a:xfrm>
            <a:off x="45719" y="6165850"/>
            <a:ext cx="9052562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154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Fecundación – cigoto – división celular – mórula – blastocisto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Etapas en la Programación Celular 2"/>
          <p:cNvSpPr txBox="1"/>
          <p:nvPr/>
        </p:nvSpPr>
        <p:spPr>
          <a:xfrm>
            <a:off x="45719" y="248339"/>
            <a:ext cx="9052562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4000">
                <a:solidFill>
                  <a:srgbClr val="32154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Etapas en la Programación Celular 2</a:t>
            </a:r>
          </a:p>
        </p:txBody>
      </p:sp>
      <p:sp>
        <p:nvSpPr>
          <p:cNvPr id="78" name="Fecundación…"/>
          <p:cNvSpPr txBox="1"/>
          <p:nvPr/>
        </p:nvSpPr>
        <p:spPr>
          <a:xfrm>
            <a:off x="45719" y="1052512"/>
            <a:ext cx="9052562" cy="489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65B0"/>
              </a:buClr>
              <a:buSzPct val="100000"/>
              <a:buChar char="▪"/>
              <a:defRPr b="1" sz="2800">
                <a:solidFill>
                  <a:srgbClr val="32154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Fecundación</a:t>
            </a:r>
          </a:p>
          <a:p>
            <a:pPr marL="342900" indent="-342900">
              <a:spcBef>
                <a:spcPts val="600"/>
              </a:spcBef>
              <a:buClr>
                <a:srgbClr val="0065B0"/>
              </a:buClr>
              <a:buSzPct val="100000"/>
              <a:buChar char="▪"/>
              <a:defRPr b="1" sz="2800">
                <a:solidFill>
                  <a:srgbClr val="32154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Mórula (las células conservan su total potencial para formar el organismo entero)</a:t>
            </a:r>
          </a:p>
          <a:p>
            <a:pPr marL="342900" indent="-342900">
              <a:spcBef>
                <a:spcPts val="600"/>
              </a:spcBef>
              <a:buClr>
                <a:srgbClr val="0065B0"/>
              </a:buClr>
              <a:buSzPct val="100000"/>
              <a:buChar char="▪"/>
              <a:defRPr b="1" sz="2800">
                <a:solidFill>
                  <a:srgbClr val="32154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Etapas más avanzadas del desarrollo embrionario:	- Pérdida progresiva de potencialidad hasta el 	  destino celular final de la célula</a:t>
            </a:r>
          </a:p>
          <a:p>
            <a:pPr marL="342900" indent="-342900">
              <a:spcBef>
                <a:spcPts val="600"/>
              </a:spcBef>
              <a:buClr>
                <a:srgbClr val="0065B0"/>
              </a:buClr>
              <a:buSzPct val="100000"/>
              <a:buChar char="▪"/>
              <a:defRPr b="1" sz="2800">
                <a:solidFill>
                  <a:srgbClr val="32154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Últimos meses del desarrollo fetal y primeros años del desarrollo postnatal, definición (de por vida) de:</a:t>
            </a:r>
          </a:p>
          <a:p>
            <a:pPr marL="342900" indent="-342900">
              <a:spcBef>
                <a:spcPts val="600"/>
              </a:spcBef>
              <a:defRPr b="1" sz="2800">
                <a:solidFill>
                  <a:srgbClr val="32154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	- Número y calidad de sus receptores de 	  	  hormonas o neurotransmisores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GASES DISUASIVOS “LACRIMÓGENOS”…"/>
          <p:cNvSpPr txBox="1"/>
          <p:nvPr/>
        </p:nvSpPr>
        <p:spPr>
          <a:xfrm>
            <a:off x="45719" y="-1"/>
            <a:ext cx="9052562" cy="5745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74650"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GASES DISUASIVOS “LACRIMÓGENOS” </a:t>
            </a:r>
          </a:p>
          <a:p>
            <a:pPr defTabSz="374650">
              <a:defRPr b="1" sz="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374650">
              <a:defRPr b="1" sz="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374650"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- </a:t>
            </a:r>
            <a:r>
              <a:rPr sz="2400"/>
              <a:t>LOS EFECTOS DIFERIDOS E IRREVERSIBLES DE LA EXPOSICIÓN A GASES DISUASIVOS (MECANISMO DEL IMPRINTING) NADIE LOS HA ESTUDIADO</a:t>
            </a:r>
          </a:p>
          <a:p>
            <a:pPr defTabSz="374650">
              <a:defRPr b="1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37465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CONSIDERANDO LA ESTRUCTURA DE LA MOLÉCULA CS Y SU INTERACCIÓN CON EL RECEPTOR TRPA-1 HUMANO (RECEPTOR DE POTENCIALES TRANSIENTES (que es un receptor selectivo de canales catiónicos) (Brône, B. et al., Toxicology and Applied Pharmacology 231: 150-156, 2008) ES MUY PROBABLE QUE LA EXPOSICIÓN PRENATAL O INFANTIL TEMPRANA DESPROGRAME TIPOS CELULARES Y CAUSE EFECTOS IRREVERSIBLES POR EL MECANISMO DEL IMPRINTING, CAUSA DE ENFERMEDADES MÁS TARDE EN LA VIDA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CS – Ortho-chlorbenzalmalononitrilo…"/>
          <p:cNvSpPr txBox="1"/>
          <p:nvPr/>
        </p:nvSpPr>
        <p:spPr>
          <a:xfrm>
            <a:off x="-3493" y="-100013"/>
            <a:ext cx="9052561" cy="6255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74650">
              <a:defRPr b="1" sz="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374650"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sz="2400">
                <a:latin typeface="+mj-lt"/>
                <a:ea typeface="+mj-ea"/>
                <a:cs typeface="+mj-cs"/>
                <a:sym typeface="Times New Roman"/>
              </a:rPr>
              <a:t>CS – Ortho-chlorbenzalmalononitrilo</a:t>
            </a:r>
            <a:endParaRPr sz="2400">
              <a:latin typeface="+mj-lt"/>
              <a:ea typeface="+mj-ea"/>
              <a:cs typeface="+mj-cs"/>
              <a:sym typeface="Times New Roman"/>
            </a:endParaRPr>
          </a:p>
          <a:p>
            <a:pPr defTabSz="374650">
              <a:defRPr b="1"/>
            </a:pPr>
            <a:r>
              <a:t>CN – Omega Chloroacetophenone</a:t>
            </a:r>
          </a:p>
          <a:p>
            <a:pPr defTabSz="374650"/>
            <a:r>
              <a:t>OC – Oleoresina de Capsicum –   N-vanillil-8-metil-6-noneamida</a:t>
            </a:r>
          </a:p>
          <a:p>
            <a:pPr defTabSz="374650"/>
            <a:r>
              <a:t>  </a:t>
            </a:r>
          </a:p>
          <a:p>
            <a:pPr defTabSz="374650"/>
            <a:r>
              <a:t>CS y CN actúan activando receptores TRPA1, especialmente responsable de efecto en conjuntiva ocular, mucosa respiratoria y también depresión del sistema inmune y cefalea y/o efectos neurológicos.</a:t>
            </a:r>
          </a:p>
          <a:p>
            <a:pPr defTabSz="374650">
              <a:defRPr sz="1000"/>
            </a:pPr>
            <a:r>
              <a:t> </a:t>
            </a:r>
          </a:p>
          <a:p>
            <a:pPr defTabSz="374650"/>
            <a:r>
              <a:t>Estudios no publicados que causan degranulación de leucocitos eosinófilos en animales de laboratorio y humanos, propusimos que podían causar abortos.</a:t>
            </a:r>
          </a:p>
          <a:p>
            <a:pPr defTabSz="374650">
              <a:defRPr sz="1000"/>
            </a:pPr>
            <a:r>
              <a:t> </a:t>
            </a:r>
          </a:p>
          <a:p>
            <a:pPr defTabSz="374650"/>
            <a:r>
              <a:t>Otros estudios posteriores de otros autores demostraron que podían causar abortos y partos prematuros.</a:t>
            </a:r>
          </a:p>
          <a:p>
            <a:pPr defTabSz="374650"/>
            <a:r>
              <a:t> </a:t>
            </a:r>
          </a:p>
          <a:p>
            <a:pPr defTabSz="374650"/>
            <a:r>
              <a:t>No hay estudios sobre la posibilidad que la exposición prenatal o infantil temprana deje secuelas por el mecanismo del imprinting epigenético (explicar)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defTabSz="374650">
              <a:lnSpc>
                <a:spcPct val="15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00013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Agentes químicos que activan los receptores TRPA1.…"/>
          <p:cNvSpPr txBox="1"/>
          <p:nvPr/>
        </p:nvSpPr>
        <p:spPr>
          <a:xfrm>
            <a:off x="45719" y="765175"/>
            <a:ext cx="9052562" cy="3931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74650">
              <a:defRPr b="1" sz="2800"/>
            </a:pPr>
            <a:r>
              <a:t>Agentes químicos que activan los receptores TRPA1. </a:t>
            </a:r>
          </a:p>
          <a:p>
            <a:pPr defTabSz="374650">
              <a:defRPr b="1"/>
            </a:pPr>
            <a:r>
              <a:t>	-paracetamol</a:t>
            </a:r>
          </a:p>
          <a:p>
            <a:pPr defTabSz="374650">
              <a:defRPr b="1"/>
            </a:pPr>
            <a:r>
              <a:t>	-isocianatos</a:t>
            </a:r>
          </a:p>
          <a:p>
            <a:pPr defTabSz="374650"/>
            <a:r>
              <a:t> </a:t>
            </a:r>
          </a:p>
          <a:p>
            <a:pPr defTabSz="374650"/>
            <a:r>
              <a:t> </a:t>
            </a:r>
          </a:p>
          <a:p>
            <a:pPr defTabSz="374650">
              <a:defRPr b="1" sz="2800"/>
            </a:pPr>
            <a:r>
              <a:t>Paracetamol prenatal o infantil:</a:t>
            </a:r>
          </a:p>
          <a:p>
            <a:pPr defTabSz="374650"/>
            <a:r>
              <a:t>	Secuelas neurológicas: </a:t>
            </a:r>
            <a:r>
              <a:rPr b="1"/>
              <a:t>autismo</a:t>
            </a:r>
            <a:endParaRPr b="1"/>
          </a:p>
          <a:p>
            <a:pPr defTabSz="374650"/>
            <a:r>
              <a:t>	Cambios en neuroesarrollo, afecta aprendizaje y emociones</a:t>
            </a:r>
          </a:p>
          <a:p>
            <a:pPr defTabSz="374650"/>
            <a:r>
              <a:t>	   -retardo de maduración motora, afecta habilidades de comunicación</a:t>
            </a:r>
          </a:p>
          <a:p>
            <a:pPr defTabSz="374650"/>
            <a:r>
              <a:t>	</a:t>
            </a:r>
            <a:r>
              <a:rPr b="1"/>
              <a:t>Asma infantil (cambios inmunológicos, eosinófilos)</a:t>
            </a:r>
            <a:endParaRPr b="1"/>
          </a:p>
          <a:p>
            <a:pPr defTabSz="374650">
              <a:lnSpc>
                <a:spcPct val="15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GASES DISUASIVOS “LACRIMÓGENOS”…"/>
          <p:cNvSpPr txBox="1"/>
          <p:nvPr/>
        </p:nvSpPr>
        <p:spPr>
          <a:xfrm>
            <a:off x="45719" y="0"/>
            <a:ext cx="9052562" cy="6137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74650"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GASES DISUASIVOS “LACRIMÓGENOS” </a:t>
            </a:r>
          </a:p>
          <a:p>
            <a:pPr defTabSz="374650">
              <a:defRPr b="1" sz="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374650">
              <a:defRPr b="1" sz="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374650">
              <a:lnSpc>
                <a:spcPct val="11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RECEPTORES DE POTENCIAL TRANSIENTE (TRP) para canales catiónicos selectivos: transducen señales mecánicas, térmicas, de dolor (agudo o crónico) y relacionados con procesos inflamatorios</a:t>
            </a:r>
          </a:p>
          <a:p>
            <a:pPr defTabSz="374650">
              <a:lnSpc>
                <a:spcPct val="11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374650">
              <a:lnSpc>
                <a:spcPct val="11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AGONISTAS MENOS POTENTES para </a:t>
            </a:r>
            <a:r>
              <a:t>TRPA1</a:t>
            </a:r>
            <a:r>
              <a:t> :</a:t>
            </a:r>
          </a:p>
          <a:p>
            <a:pPr defTabSz="374650">
              <a:lnSpc>
                <a:spcPct val="11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-Δ9-tetrahydrocannabinol</a:t>
            </a:r>
          </a:p>
          <a:p>
            <a:pPr defTabSz="374650">
              <a:lnSpc>
                <a:spcPct val="11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-Icilina</a:t>
            </a:r>
          </a:p>
          <a:p>
            <a:pPr defTabSz="374650">
              <a:lnSpc>
                <a:spcPct val="11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-Eugenol</a:t>
            </a:r>
          </a:p>
          <a:p>
            <a:pPr defTabSz="374650">
              <a:lnSpc>
                <a:spcPct val="11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374650">
              <a:lnSpc>
                <a:spcPct val="11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AGONISTAS MÁS POTENTES para </a:t>
            </a:r>
            <a:r>
              <a:t>TRPA1</a:t>
            </a:r>
            <a:r>
              <a:t> :</a:t>
            </a:r>
          </a:p>
          <a:p>
            <a:pPr defTabSz="374650">
              <a:lnSpc>
                <a:spcPct val="11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-Allil-isothiocianato (presente en la mostaza y el wasabi)</a:t>
            </a:r>
          </a:p>
          <a:p>
            <a:pPr defTabSz="374650">
              <a:lnSpc>
                <a:spcPct val="11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-diallil-thiosulfinato (allicina, presente en el ajo)</a:t>
            </a:r>
          </a:p>
          <a:p>
            <a:pPr defTabSz="374650">
              <a:lnSpc>
                <a:spcPct val="11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-N-metil-maleimida</a:t>
            </a:r>
          </a:p>
          <a:p>
            <a:pPr defTabSz="374650">
              <a:lnSpc>
                <a:spcPct val="110000"/>
              </a:lnSpc>
              <a:buSzPct val="100000"/>
              <a:buChar char="-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2-cloro-benzylideno malononitrilo</a:t>
            </a:r>
            <a:r>
              <a:t> (CS)</a:t>
            </a:r>
          </a:p>
          <a:p>
            <a:pPr defTabSz="374650">
              <a:lnSpc>
                <a:spcPct val="110000"/>
              </a:lnSpc>
              <a:buSzPct val="100000"/>
              <a:buChar char="-"/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1-cloro-acetophenona</a:t>
            </a:r>
            <a:r>
              <a:t> (CN)</a:t>
            </a:r>
          </a:p>
          <a:p>
            <a:pPr defTabSz="374650">
              <a:lnSpc>
                <a:spcPct val="11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-</a:t>
            </a:r>
            <a:r>
              <a:t>dibenz[b,f][1,4]oxazepina (CR)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Paracetamol prenatal o infantil:…"/>
          <p:cNvSpPr txBox="1"/>
          <p:nvPr/>
        </p:nvSpPr>
        <p:spPr>
          <a:xfrm>
            <a:off x="107949" y="714375"/>
            <a:ext cx="9144002" cy="5619351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74650"/>
            <a:r>
              <a:t>Paracetamol prenatal o infantil:</a:t>
            </a:r>
          </a:p>
          <a:p>
            <a:pPr defTabSz="374650"/>
            <a:r>
              <a:t> </a:t>
            </a:r>
          </a:p>
          <a:p>
            <a:pPr defTabSz="374650"/>
            <a:r>
              <a:t>	</a:t>
            </a:r>
            <a:r>
              <a:rPr b="1"/>
              <a:t>Cambios en neurodesarrollo</a:t>
            </a:r>
            <a:r>
              <a:t>, afecta aprendizaje y emociones</a:t>
            </a:r>
          </a:p>
          <a:p>
            <a:pPr defTabSz="374650"/>
            <a:r>
              <a:t>	   -  Retardo de maduración motora, </a:t>
            </a:r>
          </a:p>
          <a:p>
            <a:pPr defTabSz="374650"/>
            <a:r>
              <a:t>		- afecta habilidades de comunicación</a:t>
            </a:r>
          </a:p>
          <a:p>
            <a:pPr defTabSz="374650"/>
            <a:r>
              <a:t> </a:t>
            </a:r>
          </a:p>
          <a:p>
            <a:pPr defTabSz="374650"/>
            <a:r>
              <a:t>Vlenterie R, Wood ME, Brandlistuen RE, Roeleveld N, van Gelder MM, Nordeng H. </a:t>
            </a:r>
            <a:r>
              <a:rPr b="1"/>
              <a:t>Neurodevelopmental problems at 18 months among children exposed to paracetamol in utero: a propensity score matched cohort study. Int J Epidemiol. 2016 45: 1998-2008.   doi: 10.1093/ije/dyw192.   </a:t>
            </a:r>
            <a:r>
              <a:rPr b="1">
                <a:solidFill>
                  <a:srgbClr val="FF0000"/>
                </a:solidFill>
              </a:rPr>
              <a:t>Long-term exposure to paracetamol in utero was associated with modestly increased risks of motor milestone delay and impaired communication skills among children at 18 months</a:t>
            </a:r>
            <a:endParaRPr b="1">
              <a:solidFill>
                <a:srgbClr val="FF0000"/>
              </a:solidFill>
            </a:endParaRPr>
          </a:p>
          <a:p>
            <a:pPr defTabSz="374650">
              <a:lnSpc>
                <a:spcPct val="15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374650">
              <a:lnSpc>
                <a:spcPct val="15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71450" y="579437"/>
            <a:ext cx="9424988" cy="6016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Braueer &amp; Kriebel, Environ Health 12: 41, 2013…"/>
          <p:cNvSpPr txBox="1"/>
          <p:nvPr/>
        </p:nvSpPr>
        <p:spPr>
          <a:xfrm>
            <a:off x="45719" y="31750"/>
            <a:ext cx="9160512" cy="5770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74650">
              <a:defRPr b="1" sz="2800"/>
            </a:pPr>
            <a:r>
              <a:t>Braueer &amp; Kriebel, </a:t>
            </a:r>
            <a:r>
              <a:rPr b="0" u="sng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ea typeface="Arial"/>
                <a:cs typeface="Arial"/>
                <a:sym typeface="Arial"/>
                <a:hlinkClick r:id="rId3" invalidUrl="" action="" tgtFrame="" tooltip="" history="1" highlightClick="0" endSnd="0"/>
              </a:rPr>
              <a:t>Environ Health</a:t>
            </a:r>
            <a:r>
              <a:rPr b="0" u="sng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ea typeface="Arial"/>
                <a:cs typeface="Arial"/>
                <a:sym typeface="Arial"/>
                <a:hlinkClick r:id="rId3" invalidUrl="" action="" tgtFrame="" tooltip="" history="1" highlightClick="0" endSnd="0"/>
              </a:rPr>
              <a:t> </a:t>
            </a:r>
            <a:r>
              <a:rPr b="0">
                <a:latin typeface="Arial"/>
                <a:ea typeface="Arial"/>
                <a:cs typeface="Arial"/>
                <a:sym typeface="Arial"/>
              </a:rPr>
              <a:t>12: 41, 2013</a:t>
            </a:r>
          </a:p>
          <a:p>
            <a:pPr defTabSz="374650">
              <a:defRPr b="1" sz="2800"/>
            </a:pPr>
            <a:r>
              <a:t>RESULTS:</a:t>
            </a:r>
          </a:p>
          <a:p>
            <a:pPr defTabSz="374650">
              <a:defRPr sz="2800"/>
            </a:pPr>
            <a:r>
              <a:t>Using all available country-level data (n = 8) for the period 1984 to 2005, prenatal use of paracetamol was correlated with autism/ASD prevalence (r = 0.80). </a:t>
            </a:r>
          </a:p>
          <a:p>
            <a:pPr defTabSz="374650">
              <a:defRPr sz="2800"/>
            </a:pPr>
            <a:r>
              <a:t>For studies including boys born after 1995, there was a strong correlation between country-level (n = 9) autism/ASD prevalence in males and a country's circumcision rate (r = 0.98). </a:t>
            </a:r>
          </a:p>
          <a:p>
            <a:pPr defTabSz="374650">
              <a:defRPr sz="2800"/>
            </a:pPr>
            <a:r>
              <a:t>A very similar pattern was seen among U.S. states and when comparing the 3 main racial/ethnic groups in the U.S. The country-level correlation between autism/ASD prevalence in males and paracetamol was considerably weaker before 1995 when the drug became widely used during circumcision.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71450" y="579437"/>
            <a:ext cx="9864725" cy="8729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050" y="658812"/>
            <a:ext cx="9272588" cy="6864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7537" y="5143500"/>
            <a:ext cx="4716463" cy="171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092700"/>
            <a:ext cx="4500563" cy="176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.pdf" descr="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4000" cy="1243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.tif" descr="image.t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1484312"/>
            <a:ext cx="9144000" cy="2808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GASES DISUASIVOS “LACRIMÓGENOS”…"/>
          <p:cNvSpPr txBox="1"/>
          <p:nvPr/>
        </p:nvSpPr>
        <p:spPr>
          <a:xfrm>
            <a:off x="45719" y="0"/>
            <a:ext cx="9052562" cy="6329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74650"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GASES DISUASIVOS “LACRIMÓGENOS” </a:t>
            </a:r>
          </a:p>
          <a:p>
            <a:pPr defTabSz="374650">
              <a:defRPr b="1" sz="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374650">
              <a:defRPr b="1" sz="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374650"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- </a:t>
            </a:r>
            <a:r>
              <a:rPr sz="2400"/>
              <a:t>LOS EFECTOS DIFERIDOS E IRREVERSIBLES DE LA </a:t>
            </a:r>
            <a:r>
              <a:rPr sz="3200"/>
              <a:t>EXPOSICIÓN PERINATAL</a:t>
            </a:r>
            <a:r>
              <a:rPr sz="2400"/>
              <a:t> A GASES DISUASIVOS </a:t>
            </a:r>
            <a:r>
              <a:rPr sz="3200"/>
              <a:t>(MECANISMO DEL IMPRINTING) </a:t>
            </a:r>
            <a:r>
              <a:rPr sz="2400"/>
              <a:t>NADIE LOS HA ESTUDIADO</a:t>
            </a:r>
          </a:p>
          <a:p>
            <a:pPr defTabSz="374650">
              <a:defRPr b="1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374650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CONSIDERANDO LA ESTRUCTURA DE LA MOLÉCULA CS Y SU INTERACCIÓN CON EL RECEPTOR TRPA-1 HUMANO (RECEPTOR DE POTENCIALES TRANSIENTES de ankirina, que es un receptor selectivo de canales de Ca</a:t>
            </a:r>
            <a:r>
              <a:rPr baseline="30000"/>
              <a:t>++</a:t>
            </a:r>
            <a:r>
              <a:t>) (Brône, B. et al., Toxicology and Applied Pharmacology 231: 150-156, 2008) ES MUY PROBABLE QUE LA EXPOSICIÓN PRENATAL O INFANTIL TEMPRANA DESPROGRAME TIPOS CELULARES Y CAUSE EFECTOS IRREVERSIBLES POR EL MECANISMO DEL IMPRINTING, CAUSA DE ENFERMEDADES MÁS TARDE EN LA VIDA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48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K07-0074cpa_Bosque-Sh_1975-9_77x100" descr="K07-0074cpa_Bosque-Sh_1975-9_77x1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7275" y="0"/>
            <a:ext cx="55467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GRACIAS…"/>
          <p:cNvSpPr txBox="1"/>
          <p:nvPr/>
        </p:nvSpPr>
        <p:spPr>
          <a:xfrm>
            <a:off x="45719" y="0"/>
            <a:ext cx="3413762" cy="6792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25000"/>
              </a:lnSpc>
              <a:spcBef>
                <a:spcPts val="1400"/>
              </a:spcBef>
              <a:defRPr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GRACIAS</a:t>
            </a:r>
          </a:p>
          <a:p>
            <a:pPr algn="ctr">
              <a:lnSpc>
                <a:spcPct val="125000"/>
              </a:lnSpc>
              <a:defRPr b="1" sz="1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lnSpc>
                <a:spcPct val="125000"/>
              </a:lnSpc>
              <a:defRPr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OBRIGADO</a:t>
            </a:r>
            <a:endParaRPr sz="1600"/>
          </a:p>
          <a:p>
            <a:pPr algn="ctr">
              <a:lnSpc>
                <a:spcPct val="125000"/>
              </a:lnSpc>
              <a:defRPr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THANK YOU</a:t>
            </a:r>
            <a:r>
              <a:rPr sz="1600"/>
              <a:t> </a:t>
            </a:r>
            <a:endParaRPr sz="1600"/>
          </a:p>
          <a:p>
            <a:pPr algn="ctr">
              <a:lnSpc>
                <a:spcPct val="125000"/>
              </a:lnSpc>
              <a:defRPr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ESKERRIK ASKO</a:t>
            </a:r>
          </a:p>
          <a:p>
            <a:pPr algn="ctr">
              <a:lnSpc>
                <a:spcPct val="125000"/>
              </a:lnSpc>
              <a:defRPr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KÖSZÖNOM SZÉPEN</a:t>
            </a:r>
            <a:r>
              <a:rPr sz="2000"/>
              <a:t> </a:t>
            </a:r>
            <a:r>
              <a:rPr sz="2200"/>
              <a:t>ANCHATA AGRADECIMI</a:t>
            </a:r>
            <a:endParaRPr sz="2200"/>
          </a:p>
          <a:p>
            <a:pPr algn="ctr">
              <a:lnSpc>
                <a:spcPct val="125000"/>
              </a:lnSpc>
              <a:defRPr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MERCI      CHALTU</a:t>
            </a:r>
          </a:p>
          <a:p>
            <a:pPr algn="ctr">
              <a:lnSpc>
                <a:spcPct val="125000"/>
              </a:lnSpc>
              <a:defRPr b="1" sz="15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lnSpc>
                <a:spcPct val="125000"/>
              </a:lnSpc>
              <a:spcBef>
                <a:spcPts val="1900"/>
              </a:spcBef>
              <a:defRPr b="1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 rtl="1">
              <a:spcBef>
                <a:spcPts val="600"/>
              </a:spcBef>
              <a:defRPr b="1" sz="3200">
                <a:solidFill>
                  <a:srgbClr val="FFFF00"/>
                </a:solidFill>
              </a:defRPr>
            </a:pPr>
            <a:r>
              <a:t>תודה רבה</a:t>
            </a:r>
          </a:p>
          <a:p>
            <a:pPr algn="ctr" rtl="1">
              <a:lnSpc>
                <a:spcPts val="3800"/>
              </a:lnSpc>
              <a:defRPr b="1" sz="4200">
                <a:solidFill>
                  <a:srgbClr val="FFFF00"/>
                </a:solidFill>
              </a:defRPr>
            </a:pPr>
            <a:r>
              <a:t>ܬܘܕܝ ܣܓܝ</a:t>
            </a:r>
          </a:p>
          <a:p>
            <a:pPr algn="ctr">
              <a:defRPr b="1" sz="36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εὐχαριστέω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i="1" sz="3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Б</a:t>
            </a:r>
            <a:r>
              <a:t>лагодар</a:t>
            </a:r>
            <a:r>
              <a:rPr>
                <a:latin typeface="Arial"/>
                <a:ea typeface="Arial"/>
                <a:cs typeface="Arial"/>
                <a:sym typeface="Arial"/>
              </a:rPr>
              <a:t>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600"/>
              </a:spcBef>
              <a:defRPr sz="2000">
                <a:solidFill>
                  <a:srgbClr val="FFFF0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atcherni@gmail.com</a:t>
            </a:r>
          </a:p>
        </p:txBody>
      </p:sp>
      <p:pic>
        <p:nvPicPr>
          <p:cNvPr id="115" name="DSC02224_4c" descr="DSC02224_4c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550" y="3357562"/>
            <a:ext cx="1584325" cy="59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1550" y="476250"/>
            <a:ext cx="1566863" cy="377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4212" y="3933825"/>
            <a:ext cx="2087563" cy="481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AGONISTAS PARA TRP (TRPA1)"/>
          <p:cNvSpPr txBox="1"/>
          <p:nvPr/>
        </p:nvSpPr>
        <p:spPr>
          <a:xfrm>
            <a:off x="5841682" y="0"/>
            <a:ext cx="3256599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374650">
              <a:defRPr b="1"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AGONISTAS PARA TRP (TRPA1) </a:t>
            </a:r>
          </a:p>
        </p:txBody>
      </p:sp>
      <p:pic>
        <p:nvPicPr>
          <p:cNvPr id="36" name="image.tif" descr="image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5624513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6512"/>
            <a:ext cx="9144000" cy="6792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GASES DISUASIVOS “LACRIMÓGENOS”…"/>
          <p:cNvSpPr txBox="1"/>
          <p:nvPr/>
        </p:nvSpPr>
        <p:spPr>
          <a:xfrm>
            <a:off x="45719" y="457200"/>
            <a:ext cx="9052562" cy="5494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74650"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GASES DISUASIVOS “LACRIMÓGENOS” </a:t>
            </a:r>
          </a:p>
          <a:p>
            <a:pPr defTabSz="374650">
              <a:defRPr b="1" sz="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374650">
              <a:defRPr b="1" sz="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374650">
              <a:defRPr b="1"/>
            </a:pPr>
            <a:r>
              <a:t>Atkinson JM. </a:t>
            </a:r>
            <a:r>
              <a:t>Advanced Chemical Weapons. In: Advanced Chemical Weapons Course. </a:t>
            </a:r>
            <a:r>
              <a:t>Granite Publish Group, Gloucester, Maryland, USA, pp. 1-132, 1997.</a:t>
            </a:r>
          </a:p>
          <a:p>
            <a:pPr defTabSz="374650">
              <a:defRPr b="1"/>
            </a:pPr>
          </a:p>
          <a:p>
            <a:pPr defTabSz="374650">
              <a:defRPr b="1" sz="3200"/>
            </a:pPr>
            <a:r>
              <a:t>CS – Ortho-chlorbenzalmalononitrilo</a:t>
            </a:r>
          </a:p>
          <a:p>
            <a:pPr defTabSz="374650">
              <a:defRPr b="1" sz="3200"/>
            </a:pPr>
            <a:r>
              <a:t>			 Orto-clorobenzalmalononitrilo</a:t>
            </a:r>
          </a:p>
          <a:p>
            <a:pPr defTabSz="374650">
              <a:defRPr b="1" sz="3200"/>
            </a:pPr>
            <a:r>
              <a:t>CN – Omega Chloroacetophenone</a:t>
            </a:r>
          </a:p>
          <a:p>
            <a:pPr defTabSz="374650">
              <a:defRPr b="1" sz="3200"/>
            </a:pPr>
            <a:r>
              <a:t>OC – Oleoresina de Capsicum </a:t>
            </a:r>
          </a:p>
          <a:p>
            <a:pPr defTabSz="374650">
              <a:defRPr b="1" sz="3200"/>
            </a:pPr>
            <a:r>
              <a:t>					–   N-vanillil-8-metil-6-noneamida</a:t>
            </a:r>
          </a:p>
          <a:p>
            <a:pPr defTabSz="374650">
              <a:defRPr b="1" sz="3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CS – Orto-clorobenzalmalononitrilo…"/>
          <p:cNvSpPr txBox="1"/>
          <p:nvPr/>
        </p:nvSpPr>
        <p:spPr>
          <a:xfrm>
            <a:off x="153669" y="0"/>
            <a:ext cx="8944612" cy="4837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374650">
              <a:defRPr b="1" sz="32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latin typeface="+mj-lt"/>
                <a:ea typeface="+mj-ea"/>
                <a:cs typeface="+mj-cs"/>
                <a:sym typeface="Times New Roman"/>
              </a:rPr>
              <a:t>CS – Orto-clorobenzalmalononitrilo</a:t>
            </a:r>
          </a:p>
          <a:p>
            <a:pPr marL="457200" indent="-457200" defTabSz="374650">
              <a:defRPr b="1" sz="2800"/>
            </a:pPr>
          </a:p>
          <a:p>
            <a:pPr marL="457200" indent="-457200" defTabSz="374650">
              <a:defRPr b="1" sz="2800"/>
            </a:pPr>
            <a:r>
              <a:t>SINTOMAS PRIMARIOS: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lacrimeo intenso, conjuntivitis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sensación de quemadura en ojos y dolor ocular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eritema conjuntivas oculares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blefaroespasmo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visión borrosa (por lágrimas)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irritación bucal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tos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si se inhala, sensación de quemadura en tracto respiratorio, constricción torácica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cefalea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rinorrea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vesículas eritematosas en piel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salivación intensa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disnea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- El CS causa degranulación de eosinófilos en sangre…"/>
          <p:cNvSpPr txBox="1"/>
          <p:nvPr/>
        </p:nvSpPr>
        <p:spPr>
          <a:xfrm>
            <a:off x="45719" y="457200"/>
            <a:ext cx="9052562" cy="2773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74650">
              <a:defRPr b="1" sz="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374650">
              <a:defRPr b="1" sz="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374650">
              <a:lnSpc>
                <a:spcPct val="15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	- El CS causa degranulación de eosinófilos en sangre</a:t>
            </a:r>
          </a:p>
          <a:p>
            <a:pPr defTabSz="374650">
              <a:lnSpc>
                <a:spcPct val="15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	- En consecuencia, con estrógeno, si llegan al útero, perdieron las</a:t>
            </a:r>
          </a:p>
          <a:p>
            <a:pPr defTabSz="374650">
              <a:lnSpc>
                <a:spcPct val="15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		 enzimas que deben liberar en el útero para preparar el endometrio</a:t>
            </a:r>
          </a:p>
          <a:p>
            <a:pPr defTabSz="374650">
              <a:lnSpc>
                <a:spcPct val="15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		 para la implantación del huevo fecundado, el que se “pierde”</a:t>
            </a:r>
          </a:p>
          <a:p>
            <a:pPr defTabSz="374650">
              <a:lnSpc>
                <a:spcPct val="15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	- Esto significaría “microaborto”</a:t>
            </a:r>
          </a:p>
          <a:p>
            <a:pPr defTabSz="374650">
              <a:lnSpc>
                <a:spcPct val="150000"/>
              </a:lnSpc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ÍNTOMAS SECUNDARIOS:…"/>
          <p:cNvSpPr txBox="1"/>
          <p:nvPr/>
        </p:nvSpPr>
        <p:spPr>
          <a:xfrm>
            <a:off x="45719" y="0"/>
            <a:ext cx="9052562" cy="559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374650">
              <a:defRPr b="1" sz="8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defTabSz="374650">
              <a:defRPr b="1" sz="2800"/>
            </a:pPr>
            <a:r>
              <a:t>SÍNTOMAS SECUNDARIOS:</a:t>
            </a:r>
          </a:p>
          <a:p>
            <a:pPr marL="457200" indent="-457200" defTabSz="374650">
              <a:defRPr b="1" sz="1800"/>
            </a:pPr>
            <a:r>
              <a:t> </a:t>
            </a:r>
            <a:endParaRPr sz="700"/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Náuseas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epistaxis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diarrea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edema pulmonar</a:t>
            </a:r>
          </a:p>
          <a:p>
            <a:pPr marL="457200" indent="-457200" defTabSz="374650">
              <a:buSzPct val="100000"/>
              <a:buAutoNum type="arabicPeriod" startAt="1"/>
              <a:defRPr b="1" sz="2800" u="sng"/>
            </a:pPr>
            <a:r>
              <a:t>reacción emocional severa (reacción agresiva violenta?)</a:t>
            </a:r>
          </a:p>
          <a:p>
            <a:pPr marL="457200" indent="-457200" defTabSz="374650">
              <a:defRPr b="1" sz="1400"/>
            </a:pPr>
          </a:p>
          <a:p>
            <a:pPr marL="457200" indent="-457200" defTabSz="374650">
              <a:defRPr b="1" sz="1800"/>
            </a:pPr>
            <a:r>
              <a:t>RIESGOS ESPECIALES:</a:t>
            </a:r>
          </a:p>
          <a:p>
            <a:pPr marL="457200" indent="-457200" defTabSz="374650">
              <a:defRPr b="1" sz="1000"/>
            </a:pP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ABORTO O PARTO PREMATURO EN EMBARAZADAS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PROBLEMAS RESPIRATORIOS en tercera edad y en niños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SI SE QUEMA PUEDE PRODUCIR ÁCIDO CIANHÍDRICO</a:t>
            </a:r>
          </a:p>
          <a:p>
            <a:pPr marL="457200" indent="-457200" defTabSz="374650">
              <a:buSzPct val="100000"/>
              <a:buAutoNum type="arabicPeriod" startAt="1"/>
              <a:defRPr b="1" sz="1800"/>
            </a:pPr>
            <a:r>
              <a:t>EFECTOS DIFERIDOS POR EXPOSICIÓN PRENATAL O INFANTIL (IMPRINTING EPIGENÉTICO)</a:t>
            </a:r>
          </a:p>
          <a:p>
            <a:pPr marL="457200" indent="-457200" defTabSz="374650">
              <a:buSzPct val="100000"/>
              <a:buAutoNum type="arabicPeriod" startAt="1"/>
              <a:defRPr b="1" sz="1000"/>
            </a:pPr>
          </a:p>
          <a:p>
            <a:pPr marL="457200" indent="-457200" defTabSz="374650">
              <a:defRPr b="1" sz="2000"/>
            </a:pPr>
            <a:r>
              <a:t>(ABORTO: propuesto pero no publcado por Tchernitchin et al. En 1986 y 1988), Citado por: Atkinson JM. </a:t>
            </a:r>
            <a:r>
              <a:t>Advanced Chemical Weapons. In: Advanced Chemical Weapons Course. </a:t>
            </a:r>
            <a:r>
              <a:t>Granite Publish Group, Gloucester, Maryland, USA, pp. 1-132, 1997)</a:t>
            </a:r>
            <a:r>
              <a:rPr b="0" sz="18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H-046h" descr="H-046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825" y="115887"/>
            <a:ext cx="9136063" cy="590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Diseño predeterminado">
  <a:themeElements>
    <a:clrScheme name="1_Diseño predeterminad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Diseño predeterminado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1_Diseño predetermin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Diseño predeterminado">
  <a:themeElements>
    <a:clrScheme name="1_Diseño predeterminad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Diseño predeterminado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1_Diseño predetermin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