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75B19-8700-4BA4-B9F1-B51B1BC3C7B3}" type="datetimeFigureOut">
              <a:rPr lang="es-CL" smtClean="0"/>
              <a:t>06-03-2014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1FA5C-D284-491A-8935-69EDA74F8E34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1FA5C-D284-491A-8935-69EDA74F8E34}" type="slidenum">
              <a:rPr lang="es-CL" smtClean="0"/>
              <a:t>7</a:t>
            </a:fld>
            <a:endParaRPr 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F55F-F965-401C-AA4B-EB29171B78E3}" type="datetimeFigureOut">
              <a:rPr lang="es-CL" smtClean="0"/>
              <a:t>06-03-2014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B1427-DC6A-48BD-BA99-79DCB6B5438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F55F-F965-401C-AA4B-EB29171B78E3}" type="datetimeFigureOut">
              <a:rPr lang="es-CL" smtClean="0"/>
              <a:t>06-03-2014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B1427-DC6A-48BD-BA99-79DCB6B5438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F55F-F965-401C-AA4B-EB29171B78E3}" type="datetimeFigureOut">
              <a:rPr lang="es-CL" smtClean="0"/>
              <a:t>06-03-2014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B1427-DC6A-48BD-BA99-79DCB6B5438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F55F-F965-401C-AA4B-EB29171B78E3}" type="datetimeFigureOut">
              <a:rPr lang="es-CL" smtClean="0"/>
              <a:t>06-03-2014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B1427-DC6A-48BD-BA99-79DCB6B5438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F55F-F965-401C-AA4B-EB29171B78E3}" type="datetimeFigureOut">
              <a:rPr lang="es-CL" smtClean="0"/>
              <a:t>06-03-2014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B1427-DC6A-48BD-BA99-79DCB6B5438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F55F-F965-401C-AA4B-EB29171B78E3}" type="datetimeFigureOut">
              <a:rPr lang="es-CL" smtClean="0"/>
              <a:t>06-03-2014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B1427-DC6A-48BD-BA99-79DCB6B5438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F55F-F965-401C-AA4B-EB29171B78E3}" type="datetimeFigureOut">
              <a:rPr lang="es-CL" smtClean="0"/>
              <a:t>06-03-2014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B1427-DC6A-48BD-BA99-79DCB6B5438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F55F-F965-401C-AA4B-EB29171B78E3}" type="datetimeFigureOut">
              <a:rPr lang="es-CL" smtClean="0"/>
              <a:t>06-03-2014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B1427-DC6A-48BD-BA99-79DCB6B5438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F55F-F965-401C-AA4B-EB29171B78E3}" type="datetimeFigureOut">
              <a:rPr lang="es-CL" smtClean="0"/>
              <a:t>06-03-2014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B1427-DC6A-48BD-BA99-79DCB6B5438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F55F-F965-401C-AA4B-EB29171B78E3}" type="datetimeFigureOut">
              <a:rPr lang="es-CL" smtClean="0"/>
              <a:t>06-03-2014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B1427-DC6A-48BD-BA99-79DCB6B5438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F55F-F965-401C-AA4B-EB29171B78E3}" type="datetimeFigureOut">
              <a:rPr lang="es-CL" smtClean="0"/>
              <a:t>06-03-2014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B1427-DC6A-48BD-BA99-79DCB6B5438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EF55F-F965-401C-AA4B-EB29171B78E3}" type="datetimeFigureOut">
              <a:rPr lang="es-CL" smtClean="0"/>
              <a:t>06-03-2014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B1427-DC6A-48BD-BA99-79DCB6B5438C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njusticia.gob.cl/n468_12-04-2013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7772400" cy="1470025"/>
          </a:xfrm>
        </p:spPr>
        <p:txBody>
          <a:bodyPr/>
          <a:lstStyle/>
          <a:p>
            <a:r>
              <a:rPr lang="es-CL" b="1" dirty="0" smtClean="0"/>
              <a:t>Corporaciones y fundaciones</a:t>
            </a:r>
            <a:endParaRPr lang="es-CL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es-CL" sz="3400" b="1" dirty="0" smtClean="0"/>
              <a:t>Constitución de corporaciones y fundaciones</a:t>
            </a:r>
            <a:endParaRPr lang="es-CL" sz="3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80728"/>
            <a:ext cx="8424936" cy="5400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s-CL" sz="2600" dirty="0" smtClean="0"/>
              <a:t>Escrituras de ambas deben contener, a lo menos:</a:t>
            </a:r>
          </a:p>
          <a:p>
            <a:pPr lvl="1">
              <a:spcBef>
                <a:spcPts val="0"/>
              </a:spcBef>
            </a:pPr>
            <a:r>
              <a:rPr lang="es-ES" sz="2600" dirty="0" smtClean="0"/>
              <a:t>Nombre y domicilio de la persona jurídica;</a:t>
            </a:r>
            <a:endParaRPr lang="es-CL" sz="2600" dirty="0" smtClean="0"/>
          </a:p>
          <a:p>
            <a:pPr lvl="1">
              <a:spcBef>
                <a:spcPts val="0"/>
              </a:spcBef>
            </a:pPr>
            <a:r>
              <a:rPr lang="es-ES" sz="2600" dirty="0" smtClean="0"/>
              <a:t>Duración, cuando no se constituya por tiempo indefinido;</a:t>
            </a:r>
            <a:endParaRPr lang="es-CL" sz="2600" dirty="0" smtClean="0"/>
          </a:p>
          <a:p>
            <a:pPr lvl="1">
              <a:spcBef>
                <a:spcPts val="0"/>
              </a:spcBef>
            </a:pPr>
            <a:r>
              <a:rPr lang="es-ES" sz="2600" dirty="0" smtClean="0"/>
              <a:t>Fines a que está destinada;</a:t>
            </a:r>
            <a:endParaRPr lang="es-CL" sz="2600" dirty="0" smtClean="0"/>
          </a:p>
          <a:p>
            <a:pPr lvl="1">
              <a:spcBef>
                <a:spcPts val="0"/>
              </a:spcBef>
            </a:pPr>
            <a:r>
              <a:rPr lang="es-ES" sz="2600" dirty="0" smtClean="0"/>
              <a:t>Bienes que forman su patrimonio inicial, si los hubiere, y la forma en que se aportan;</a:t>
            </a:r>
            <a:endParaRPr lang="es-CL" sz="2600" dirty="0" smtClean="0"/>
          </a:p>
          <a:p>
            <a:pPr lvl="1">
              <a:spcBef>
                <a:spcPts val="0"/>
              </a:spcBef>
            </a:pPr>
            <a:r>
              <a:rPr lang="es-ES" sz="2600" dirty="0" smtClean="0"/>
              <a:t>D</a:t>
            </a:r>
            <a:r>
              <a:rPr lang="es-ES" sz="2600" dirty="0" smtClean="0"/>
              <a:t>isposiciones sobre  órganos de administración, </a:t>
            </a:r>
            <a:r>
              <a:rPr lang="es-ES" sz="2600" dirty="0" smtClean="0"/>
              <a:t>como </a:t>
            </a:r>
            <a:r>
              <a:rPr lang="es-ES" sz="2600" dirty="0" smtClean="0"/>
              <a:t>serán integrados y atribuciones que les correspondan, </a:t>
            </a:r>
            <a:endParaRPr lang="es-CL" sz="2600" dirty="0" smtClean="0"/>
          </a:p>
          <a:p>
            <a:pPr lvl="1">
              <a:spcBef>
                <a:spcPts val="0"/>
              </a:spcBef>
            </a:pPr>
            <a:r>
              <a:rPr lang="es-ES" sz="2600" dirty="0"/>
              <a:t>D</a:t>
            </a:r>
            <a:r>
              <a:rPr lang="es-ES" sz="2600" dirty="0" smtClean="0"/>
              <a:t>isposiciones de reforma de estatutos y extinción de la persona jurídica, indicándose la institución sin fines de lucro a la cual pasarán sus bienes en este último evento.</a:t>
            </a:r>
            <a:endParaRPr lang="es-CL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400" b="1" dirty="0" smtClean="0"/>
              <a:t>Constitución de corporaciones y fundaciones</a:t>
            </a:r>
            <a:endParaRPr lang="es-CL" sz="3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363272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-CL" sz="2700" dirty="0" smtClean="0"/>
              <a:t>Además, los Estatutos de cada una deben:</a:t>
            </a:r>
          </a:p>
          <a:p>
            <a:pPr>
              <a:spcBef>
                <a:spcPts val="0"/>
              </a:spcBef>
            </a:pPr>
            <a:r>
              <a:rPr lang="es-CL" sz="2700" dirty="0" smtClean="0"/>
              <a:t>Corporaciones: </a:t>
            </a:r>
          </a:p>
          <a:p>
            <a:pPr lvl="1">
              <a:spcBef>
                <a:spcPts val="0"/>
              </a:spcBef>
            </a:pPr>
            <a:r>
              <a:rPr lang="es-CL" sz="2700" dirty="0" smtClean="0"/>
              <a:t>Determinar  derechos y obligaciones de asociados,</a:t>
            </a:r>
          </a:p>
          <a:p>
            <a:pPr lvl="1">
              <a:spcBef>
                <a:spcPts val="0"/>
              </a:spcBef>
            </a:pPr>
            <a:r>
              <a:rPr lang="es-CL" sz="2700" dirty="0" smtClean="0"/>
              <a:t>Condiciones de incorporación, </a:t>
            </a:r>
          </a:p>
          <a:p>
            <a:pPr lvl="1">
              <a:spcBef>
                <a:spcPts val="0"/>
              </a:spcBef>
            </a:pPr>
            <a:r>
              <a:rPr lang="es-CL" sz="2700" dirty="0"/>
              <a:t>F</a:t>
            </a:r>
            <a:r>
              <a:rPr lang="es-CL" sz="2700" dirty="0" smtClean="0"/>
              <a:t>orma y motivo de exclusión.</a:t>
            </a:r>
          </a:p>
          <a:p>
            <a:pPr>
              <a:spcBef>
                <a:spcPts val="0"/>
              </a:spcBef>
            </a:pPr>
            <a:r>
              <a:rPr lang="es-CL" sz="2700" dirty="0" smtClean="0"/>
              <a:t>Fundaciones:</a:t>
            </a:r>
          </a:p>
          <a:p>
            <a:pPr lvl="1">
              <a:spcBef>
                <a:spcPts val="0"/>
              </a:spcBef>
            </a:pPr>
            <a:r>
              <a:rPr lang="es-CL" sz="2700" dirty="0" smtClean="0"/>
              <a:t>Bienes o derechos que aporta el fundador,</a:t>
            </a:r>
          </a:p>
          <a:p>
            <a:pPr lvl="1">
              <a:spcBef>
                <a:spcPts val="0"/>
              </a:spcBef>
            </a:pPr>
            <a:r>
              <a:rPr lang="es-CL" sz="2700" dirty="0" smtClean="0"/>
              <a:t>Reglas básicas de aplicación de los recursos, aportados conforme fines.</a:t>
            </a:r>
          </a:p>
          <a:p>
            <a:pPr lvl="1">
              <a:spcBef>
                <a:spcPts val="0"/>
              </a:spcBef>
              <a:buNone/>
            </a:pPr>
            <a:endParaRPr lang="es-CL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96752"/>
            <a:ext cx="8363272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s-CL" sz="2800" dirty="0" smtClean="0"/>
              <a:t>Modelo de Estatutos para diversos tipos de</a:t>
            </a:r>
          </a:p>
          <a:p>
            <a:pPr>
              <a:spcBef>
                <a:spcPts val="0"/>
              </a:spcBef>
              <a:buNone/>
            </a:pPr>
            <a:r>
              <a:rPr lang="es-CL" sz="2800" dirty="0" smtClean="0"/>
              <a:t>asociaciones en sitio web del Ministerio de Justicia: </a:t>
            </a:r>
          </a:p>
          <a:p>
            <a:pPr>
              <a:spcBef>
                <a:spcPts val="0"/>
              </a:spcBef>
              <a:buNone/>
            </a:pPr>
            <a:r>
              <a:rPr lang="es-CL" sz="2600" dirty="0" smtClean="0">
                <a:hlinkClick r:id="rId2"/>
              </a:rPr>
              <a:t>http://www.minjusticia.gob.cl/n468_12-04-2013.html</a:t>
            </a:r>
            <a:endParaRPr lang="es-CL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400" b="1" dirty="0" smtClean="0"/>
              <a:t>Índice</a:t>
            </a:r>
            <a:endParaRPr lang="es-CL" sz="3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sz="2800" dirty="0" smtClean="0"/>
              <a:t>Derecho de Asociación.</a:t>
            </a:r>
          </a:p>
          <a:p>
            <a:r>
              <a:rPr lang="es-CL" sz="2800" dirty="0" smtClean="0"/>
              <a:t>Concepto de corporación y fundación.</a:t>
            </a:r>
          </a:p>
          <a:p>
            <a:r>
              <a:rPr lang="es-CL" sz="2800" dirty="0" smtClean="0"/>
              <a:t>Marco Regulatorio.</a:t>
            </a:r>
          </a:p>
          <a:p>
            <a:r>
              <a:rPr lang="es-CL" sz="2800" dirty="0" smtClean="0"/>
              <a:t>Diferencias.</a:t>
            </a:r>
          </a:p>
          <a:p>
            <a:r>
              <a:rPr lang="es-CL" sz="2800" dirty="0" smtClean="0"/>
              <a:t>Constitución.</a:t>
            </a:r>
          </a:p>
          <a:p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634082"/>
          </a:xfrm>
        </p:spPr>
        <p:txBody>
          <a:bodyPr>
            <a:normAutofit/>
          </a:bodyPr>
          <a:lstStyle/>
          <a:p>
            <a:r>
              <a:rPr lang="es-CL" sz="3400" b="1" dirty="0" smtClean="0"/>
              <a:t>Derecho de Asociación</a:t>
            </a:r>
            <a:endParaRPr lang="es-CL" sz="3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052736"/>
            <a:ext cx="8229600" cy="554461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CL" sz="11200" dirty="0" smtClean="0"/>
              <a:t>Consagrado en Ley N° 20.500.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CL" sz="11200" dirty="0" smtClean="0"/>
              <a:t>Derecho establece que: personas tienen derecho a asociarse libremente para la consecución de fines lícitos, siempre que las asociaciones que constituyan no sean contrarias a la moral, al orden público y a la seguridad del Estado, o realicen actos contrarios a la dignidad y valor de la persona, al régimen de Derecho y al bienestar general de la sociedad democrática.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CL" sz="11200" dirty="0" smtClean="0"/>
              <a:t>La afiliación a una asociación es siempre libre, personal y voluntaria.</a:t>
            </a:r>
            <a:endParaRPr lang="es-CL" sz="112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s-CL" sz="10800" dirty="0" smtClean="0"/>
          </a:p>
          <a:p>
            <a:pPr>
              <a:spcBef>
                <a:spcPts val="0"/>
              </a:spcBef>
            </a:pPr>
            <a:endParaRPr lang="es-CL" sz="10800" dirty="0" smtClean="0"/>
          </a:p>
          <a:p>
            <a:pPr>
              <a:spcBef>
                <a:spcPts val="0"/>
              </a:spcBef>
              <a:buNone/>
            </a:pPr>
            <a:r>
              <a:rPr lang="es-CL" sz="2800" dirty="0" smtClean="0"/>
              <a:t/>
            </a:r>
            <a:br>
              <a:rPr lang="es-CL" sz="2800" dirty="0" smtClean="0"/>
            </a:br>
            <a:endParaRPr lang="es-CL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400" b="1" dirty="0" smtClean="0"/>
              <a:t>Derecho de Asociación</a:t>
            </a:r>
            <a:endParaRPr lang="es-CL" sz="3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96855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s-CL" sz="2800" dirty="0" smtClean="0"/>
              <a:t>El Estado debe:</a:t>
            </a:r>
          </a:p>
          <a:p>
            <a:pPr lvl="1">
              <a:spcBef>
                <a:spcPts val="0"/>
              </a:spcBef>
            </a:pPr>
            <a:r>
              <a:rPr lang="es-CL" dirty="0" smtClean="0"/>
              <a:t>Promover y apoyar iniciativas asociativas de sociedad civil.</a:t>
            </a:r>
          </a:p>
          <a:p>
            <a:pPr lvl="1">
              <a:spcBef>
                <a:spcPts val="0"/>
              </a:spcBef>
            </a:pPr>
            <a:r>
              <a:rPr lang="es-CL" dirty="0" smtClean="0"/>
              <a:t>Contemplará, en programas, planes y acciones, el fomento de asociaciones, garantizando criterios técnicos objetivos y de plena transparencia en procedimientos de asignación de recursos.</a:t>
            </a:r>
          </a:p>
          <a:p>
            <a:pPr>
              <a:spcBef>
                <a:spcPts val="0"/>
              </a:spcBef>
            </a:pPr>
            <a:r>
              <a:rPr lang="es-CL" sz="2800" dirty="0" smtClean="0"/>
              <a:t>Órganos de la Administración del Estado garantizarán la plena autonomía de las asociaciones y no podrán adoptar medidas que interfieran en su vida interna.</a:t>
            </a:r>
            <a:endParaRPr lang="es-C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Autofit/>
          </a:bodyPr>
          <a:lstStyle/>
          <a:p>
            <a:r>
              <a:rPr lang="es-CL" sz="3400" b="1" dirty="0" smtClean="0"/>
              <a:t>Conceptos de corporación y fundación</a:t>
            </a:r>
            <a:endParaRPr lang="es-CL" sz="3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32859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s-CL" sz="2800" dirty="0" smtClean="0"/>
              <a:t>Personas jurídicas de derecho privado pueden ser:</a:t>
            </a:r>
          </a:p>
          <a:p>
            <a:pPr>
              <a:spcBef>
                <a:spcPts val="0"/>
              </a:spcBef>
            </a:pPr>
            <a:r>
              <a:rPr lang="es-CL" sz="2800" dirty="0" smtClean="0"/>
              <a:t>Corporaciones o asociaciones: Unión estable de una </a:t>
            </a:r>
            <a:r>
              <a:rPr lang="es-CL" sz="2800" b="1" dirty="0" smtClean="0"/>
              <a:t>pluralidad de personas</a:t>
            </a:r>
            <a:r>
              <a:rPr lang="es-CL" sz="2800" dirty="0" smtClean="0"/>
              <a:t>, que persigue fines ideales o no lucrativos.</a:t>
            </a:r>
          </a:p>
          <a:p>
            <a:pPr>
              <a:spcBef>
                <a:spcPts val="0"/>
              </a:spcBef>
            </a:pPr>
            <a:r>
              <a:rPr lang="es-CL" sz="2800" dirty="0" smtClean="0"/>
              <a:t>Fundaciones: </a:t>
            </a:r>
            <a:r>
              <a:rPr lang="es-CL" sz="2800" b="1" dirty="0" smtClean="0"/>
              <a:t>Conjunto  de bienes</a:t>
            </a:r>
            <a:r>
              <a:rPr lang="es-CL" sz="2800" dirty="0" smtClean="0"/>
              <a:t>, un patrimonio destinado por uno o más individuos al cumplimiento de determinado fin.</a:t>
            </a:r>
          </a:p>
          <a:p>
            <a:pPr>
              <a:spcBef>
                <a:spcPts val="0"/>
              </a:spcBef>
              <a:buNone/>
            </a:pPr>
            <a:endParaRPr lang="es-CL" sz="2800" dirty="0" smtClean="0"/>
          </a:p>
          <a:p>
            <a:pPr>
              <a:spcBef>
                <a:spcPts val="0"/>
              </a:spcBef>
              <a:buNone/>
            </a:pPr>
            <a:r>
              <a:rPr lang="es-CL" sz="2800" dirty="0" smtClean="0"/>
              <a:t>Persona jurídica:  Persona ficticia, capaz de</a:t>
            </a:r>
          </a:p>
          <a:p>
            <a:pPr>
              <a:spcBef>
                <a:spcPts val="0"/>
              </a:spcBef>
              <a:buNone/>
            </a:pPr>
            <a:r>
              <a:rPr lang="es-CL" sz="2800" dirty="0" smtClean="0"/>
              <a:t>ejercer derechos y contraer obligaciones civiles, y de</a:t>
            </a:r>
          </a:p>
          <a:p>
            <a:pPr>
              <a:spcBef>
                <a:spcPts val="0"/>
              </a:spcBef>
              <a:buNone/>
            </a:pPr>
            <a:r>
              <a:rPr lang="es-CL" sz="2800" dirty="0" smtClean="0"/>
              <a:t>ser representada judicial y extrajudicialmente.</a:t>
            </a:r>
            <a:endParaRPr lang="es-C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400" b="1" dirty="0" smtClean="0"/>
              <a:t>Marco Regulatorio</a:t>
            </a:r>
            <a:endParaRPr lang="es-CL" sz="3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sz="2800" dirty="0" smtClean="0"/>
              <a:t>Corporaciones y fundaciones se encuentran reguladas en Código Civil (artículos 545 a 564), modificado por Ley N° 20.500 sobre asociaciones y participación ciudadana en la gestión pública, de 2011.</a:t>
            </a:r>
          </a:p>
          <a:p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3400" b="1" dirty="0" smtClean="0"/>
              <a:t>Diferencias: corporaciones y fundaciones</a:t>
            </a:r>
            <a:endParaRPr lang="es-CL" sz="3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s-CL" sz="2800" dirty="0" smtClean="0"/>
              <a:t>Según doctrina</a:t>
            </a:r>
            <a:r>
              <a:rPr lang="es-CL" sz="1400" dirty="0" smtClean="0"/>
              <a:t>1</a:t>
            </a:r>
            <a:r>
              <a:rPr lang="es-CL" sz="2800" dirty="0" smtClean="0"/>
              <a:t>, las principales diferencias serían:</a:t>
            </a:r>
          </a:p>
          <a:p>
            <a:pPr lvl="0"/>
            <a:r>
              <a:rPr lang="es-ES" sz="2800" dirty="0" smtClean="0"/>
              <a:t>Corporaciones reconocen como elemento prevalente “una colectividad de individuos”. Fundaciones, en cambio, “una organización dirigida a un fin determinado”, predominando en ellas el elemento patrimonial.</a:t>
            </a:r>
            <a:endParaRPr lang="es-CL" sz="2800" dirty="0" smtClean="0"/>
          </a:p>
          <a:p>
            <a:pPr lvl="0"/>
            <a:r>
              <a:rPr lang="es-ES" sz="2800" dirty="0" smtClean="0"/>
              <a:t>Corporaciones tienen asociados. Fundaciones no, sólo tienen destinatarios.</a:t>
            </a:r>
            <a:endParaRPr lang="es-CL" sz="2800" dirty="0" smtClean="0"/>
          </a:p>
          <a:p>
            <a:pPr>
              <a:buNone/>
            </a:pPr>
            <a:endParaRPr lang="es-CL" dirty="0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71600" y="6093296"/>
            <a:ext cx="6624736" cy="365125"/>
          </a:xfrm>
        </p:spPr>
        <p:txBody>
          <a:bodyPr/>
          <a:lstStyle/>
          <a:p>
            <a:pPr algn="l"/>
            <a:r>
              <a:rPr lang="es-CL" sz="1400" dirty="0" smtClean="0"/>
              <a:t>1. Alessandri y </a:t>
            </a:r>
            <a:r>
              <a:rPr lang="es-CL" sz="1400" dirty="0" err="1" smtClean="0"/>
              <a:t>Somarriva</a:t>
            </a:r>
            <a:r>
              <a:rPr lang="es-CL" sz="1400" dirty="0" smtClean="0"/>
              <a:t>. Tratado de Derecho Civil. Parte Preliminar y General</a:t>
            </a:r>
            <a:r>
              <a:rPr lang="es-CL" dirty="0" smtClean="0"/>
              <a:t>.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400" b="1" dirty="0" smtClean="0"/>
              <a:t>Diferencias: corporaciones y fundaciones</a:t>
            </a:r>
            <a:endParaRPr lang="es-CL" sz="3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70912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es-ES" sz="2800" dirty="0" smtClean="0"/>
              <a:t>Corporaciones </a:t>
            </a:r>
            <a:r>
              <a:rPr lang="es-ES" sz="2800" dirty="0"/>
              <a:t>son gobernadas </a:t>
            </a:r>
            <a:r>
              <a:rPr lang="es-ES" sz="2800" dirty="0" smtClean="0"/>
              <a:t>por </a:t>
            </a:r>
            <a:r>
              <a:rPr lang="es-ES" sz="2800" dirty="0"/>
              <a:t>sí mismas con voluntad propia, manifestada por sus </a:t>
            </a:r>
            <a:r>
              <a:rPr lang="es-ES" sz="2800" dirty="0" smtClean="0"/>
              <a:t>miembros. Fundaciones</a:t>
            </a:r>
            <a:r>
              <a:rPr lang="es-ES" sz="2800" dirty="0"/>
              <a:t>, por su parte, se rigen por la voluntad del </a:t>
            </a:r>
            <a:r>
              <a:rPr lang="es-ES" sz="2800" dirty="0" smtClean="0"/>
              <a:t>fundador.</a:t>
            </a:r>
            <a:endParaRPr lang="es-CL" sz="2800" dirty="0"/>
          </a:p>
          <a:p>
            <a:pPr lvl="0">
              <a:spcBef>
                <a:spcPts val="0"/>
              </a:spcBef>
            </a:pPr>
            <a:r>
              <a:rPr lang="es-ES" sz="2800" dirty="0" smtClean="0"/>
              <a:t>Corporaciones: Patrimonio </a:t>
            </a:r>
            <a:r>
              <a:rPr lang="es-ES" sz="2800" dirty="0"/>
              <a:t>se forma por sus </a:t>
            </a:r>
            <a:r>
              <a:rPr lang="es-ES" sz="2800" dirty="0" smtClean="0"/>
              <a:t>miembros. En </a:t>
            </a:r>
            <a:r>
              <a:rPr lang="es-ES" sz="2800" dirty="0"/>
              <a:t>fundaciones, en principio, es proporcionado por el </a:t>
            </a:r>
            <a:r>
              <a:rPr lang="es-ES" sz="2800" dirty="0" smtClean="0"/>
              <a:t>fundador.</a:t>
            </a:r>
            <a:endParaRPr lang="es-CL" sz="2800" dirty="0"/>
          </a:p>
          <a:p>
            <a:pPr lvl="0">
              <a:spcBef>
                <a:spcPts val="0"/>
              </a:spcBef>
            </a:pPr>
            <a:r>
              <a:rPr lang="es-ES" sz="2800" dirty="0" smtClean="0"/>
              <a:t>Corporaciones </a:t>
            </a:r>
            <a:r>
              <a:rPr lang="es-ES" sz="2800" dirty="0"/>
              <a:t>obedecen a un fin propio. </a:t>
            </a:r>
            <a:r>
              <a:rPr lang="es-ES" sz="2800" dirty="0" smtClean="0"/>
              <a:t>Fundaciones</a:t>
            </a:r>
            <a:r>
              <a:rPr lang="es-ES" sz="2800" dirty="0"/>
              <a:t>, a uno ajeno, establecido por el fundador.</a:t>
            </a:r>
            <a:endParaRPr lang="es-CL" sz="2800" dirty="0"/>
          </a:p>
          <a:p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es-CL" sz="3400" b="1" dirty="0" smtClean="0"/>
              <a:t>Constitución de corporaciones y fundaciones</a:t>
            </a:r>
            <a:endParaRPr lang="es-CL" sz="3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47260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s-CL" sz="10600" dirty="0" smtClean="0"/>
              <a:t>Procedimiento común de constitución:</a:t>
            </a:r>
          </a:p>
          <a:p>
            <a:r>
              <a:rPr lang="es-CL" sz="10600" dirty="0" smtClean="0"/>
              <a:t>Por escritura pública o privada suscrita ante notario, oficial Registro Civil o funcionario municipal autorizado.</a:t>
            </a:r>
          </a:p>
          <a:p>
            <a:r>
              <a:rPr lang="es-CL" sz="10600" dirty="0" smtClean="0"/>
              <a:t>Nombre: mencionar su naturaleza, objeto y finalidad.</a:t>
            </a:r>
          </a:p>
          <a:p>
            <a:r>
              <a:rPr lang="es-CL" sz="10600" dirty="0" smtClean="0"/>
              <a:t>Escritura suscrita debe depositarse en Secretaría municipal del domicilio de la persona jurídica.</a:t>
            </a:r>
          </a:p>
          <a:p>
            <a:r>
              <a:rPr lang="es-CL" sz="10600" dirty="0" smtClean="0"/>
              <a:t>Secretario Municipal podría objetar por falta de cumplimiento de requisito.</a:t>
            </a:r>
          </a:p>
          <a:p>
            <a:r>
              <a:rPr lang="es-CL" sz="10600" dirty="0" smtClean="0"/>
              <a:t>Si no objeta: se debe archivar copia y remitir a Registro Civil para inscripción en Registro Nacional de Personas Jurídicas sin Fines de Lucro. Desde este momento la corporación o fundación goza de personalidad jurídica</a:t>
            </a:r>
            <a:r>
              <a:rPr lang="es-CL" sz="10800" dirty="0" smtClean="0"/>
              <a:t>.</a:t>
            </a:r>
          </a:p>
          <a:p>
            <a:pPr>
              <a:buNone/>
            </a:pPr>
            <a:endParaRPr lang="es-CL" sz="3000" dirty="0" smtClean="0"/>
          </a:p>
          <a:p>
            <a:pPr lvl="1">
              <a:buNone/>
            </a:pPr>
            <a:endParaRPr lang="es-CL" sz="2600" dirty="0" smtClean="0"/>
          </a:p>
          <a:p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715</Words>
  <Application>Microsoft Office PowerPoint</Application>
  <PresentationFormat>Presentación en pantalla (4:3)</PresentationFormat>
  <Paragraphs>67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Corporaciones y fundaciones</vt:lpstr>
      <vt:lpstr>Índice</vt:lpstr>
      <vt:lpstr>Derecho de Asociación</vt:lpstr>
      <vt:lpstr>Derecho de Asociación</vt:lpstr>
      <vt:lpstr>Conceptos de corporación y fundación</vt:lpstr>
      <vt:lpstr>Marco Regulatorio</vt:lpstr>
      <vt:lpstr>Diferencias: corporaciones y fundaciones</vt:lpstr>
      <vt:lpstr>Diferencias: corporaciones y fundaciones</vt:lpstr>
      <vt:lpstr>Constitución de corporaciones y fundaciones</vt:lpstr>
      <vt:lpstr>Constitución de corporaciones y fundaciones</vt:lpstr>
      <vt:lpstr>Constitución de corporaciones y fundaciones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Corporaciones y fundaciones</dc:title>
  <dc:creator>Biblioteca del Congreso Nacional</dc:creator>
  <cp:lastModifiedBy>Biblioteca del Congreso Nacional</cp:lastModifiedBy>
  <cp:revision>27</cp:revision>
  <dcterms:created xsi:type="dcterms:W3CDTF">2014-03-06T14:09:45Z</dcterms:created>
  <dcterms:modified xsi:type="dcterms:W3CDTF">2014-03-06T15:21:02Z</dcterms:modified>
</cp:coreProperties>
</file>