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6" r:id="rId3"/>
    <p:sldId id="352" r:id="rId4"/>
    <p:sldId id="353" r:id="rId5"/>
    <p:sldId id="349" r:id="rId6"/>
    <p:sldId id="347" r:id="rId7"/>
    <p:sldId id="346" r:id="rId8"/>
    <p:sldId id="344" r:id="rId9"/>
    <p:sldId id="345" r:id="rId10"/>
    <p:sldId id="331" r:id="rId11"/>
    <p:sldId id="330" r:id="rId12"/>
    <p:sldId id="351" r:id="rId13"/>
  </p:sldIdLst>
  <p:sldSz cx="9144000" cy="6858000" type="screen4x3"/>
  <p:notesSz cx="7010400" cy="111252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7D48"/>
    <a:srgbClr val="00693B"/>
    <a:srgbClr val="4F6228"/>
    <a:srgbClr val="4F6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0" autoAdjust="0"/>
    <p:restoredTop sz="94684" autoAdjust="0"/>
  </p:normalViewPr>
  <p:slideViewPr>
    <p:cSldViewPr snapToGrid="0" snapToObjects="1">
      <p:cViewPr varScale="1">
        <p:scale>
          <a:sx n="70" d="100"/>
          <a:sy n="70" d="100"/>
        </p:scale>
        <p:origin x="13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D2132C-B1C1-4112-92BA-80A23287C51B}" type="doc">
      <dgm:prSet loTypeId="urn:microsoft.com/office/officeart/2005/8/layout/radial2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CL"/>
        </a:p>
      </dgm:t>
    </dgm:pt>
    <dgm:pt modelId="{9A7AC559-17A5-45AA-B613-3176BB69FF93}">
      <dgm:prSet custT="1"/>
      <dgm:spPr>
        <a:solidFill>
          <a:srgbClr val="007D48"/>
        </a:solidFill>
      </dgm:spPr>
      <dgm:t>
        <a:bodyPr/>
        <a:lstStyle/>
        <a:p>
          <a:pPr rtl="0">
            <a:spcBef>
              <a:spcPts val="1200"/>
            </a:spcBef>
            <a:spcAft>
              <a:spcPts val="1200"/>
            </a:spcAft>
          </a:pPr>
          <a:r>
            <a:rPr lang="es-ES_tradnl" sz="1200" dirty="0">
              <a:latin typeface="Arial" panose="020B0604020202020204" pitchFamily="34" charset="0"/>
              <a:cs typeface="Arial" panose="020B0604020202020204" pitchFamily="34" charset="0"/>
            </a:rPr>
            <a:t>Circular 1832 DIGCAR de 01.03.2019: imparte instrucciones sobre uso de la fuerza</a:t>
          </a:r>
          <a:endParaRPr lang="es-CL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813381-55A7-4EE9-B2CE-A9098CC5CECB}" type="parTrans" cxnId="{95719AB7-7368-4F93-9602-BDBB053565FD}">
      <dgm:prSet/>
      <dgm:spPr>
        <a:ln>
          <a:solidFill>
            <a:srgbClr val="101B0F"/>
          </a:solidFill>
        </a:ln>
      </dgm:spPr>
      <dgm:t>
        <a:bodyPr/>
        <a:lstStyle/>
        <a:p>
          <a:pPr>
            <a:spcBef>
              <a:spcPts val="1200"/>
            </a:spcBef>
            <a:spcAft>
              <a:spcPts val="1200"/>
            </a:spcAft>
          </a:pPr>
          <a:endParaRPr lang="es-C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0AD1D3-78C9-4626-B716-4284091169A7}" type="sibTrans" cxnId="{95719AB7-7368-4F93-9602-BDBB053565FD}">
      <dgm:prSet/>
      <dgm:spPr/>
      <dgm:t>
        <a:bodyPr/>
        <a:lstStyle/>
        <a:p>
          <a:pPr>
            <a:spcBef>
              <a:spcPts val="1200"/>
            </a:spcBef>
            <a:spcAft>
              <a:spcPts val="1200"/>
            </a:spcAft>
          </a:pPr>
          <a:endParaRPr lang="es-C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F5C4A9-96EC-45B0-BC1E-AB7010C1A26F}">
      <dgm:prSet custT="1"/>
      <dgm:spPr/>
      <dgm:t>
        <a:bodyPr/>
        <a:lstStyle/>
        <a:p>
          <a:pPr marL="360363" indent="-360363" algn="just" rtl="0">
            <a:spcBef>
              <a:spcPts val="1800"/>
            </a:spcBef>
            <a:spcAft>
              <a:spcPts val="1800"/>
            </a:spcAft>
            <a:buFont typeface="+mj-lt"/>
            <a:buAutoNum type="arabicPeriod"/>
          </a:pPr>
          <a:r>
            <a:rPr lang="es-ES_tradnl" sz="1600" b="1" u="sng" dirty="0">
              <a:solidFill>
                <a:srgbClr val="101B0F"/>
              </a:solidFill>
              <a:latin typeface="Arial" panose="020B0604020202020204" pitchFamily="34" charset="0"/>
              <a:cs typeface="Arial" panose="020B0604020202020204" pitchFamily="34" charset="0"/>
            </a:rPr>
            <a:t>Legalidad</a:t>
          </a:r>
          <a:r>
            <a:rPr lang="es-ES_tradnl" sz="1600" b="1" dirty="0">
              <a:solidFill>
                <a:srgbClr val="101B0F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s-ES_tradnl" sz="1600" b="0" dirty="0">
              <a:solidFill>
                <a:srgbClr val="101B0F"/>
              </a:solidFill>
              <a:latin typeface="Arial" panose="020B0604020202020204" pitchFamily="34" charset="0"/>
              <a:cs typeface="Arial" panose="020B0604020202020204" pitchFamily="34" charset="0"/>
            </a:rPr>
            <a:t>dirigido a lograr un objetivo legal</a:t>
          </a:r>
          <a:r>
            <a:rPr lang="es-ES_tradnl" sz="1600" dirty="0">
              <a:latin typeface="Arial" panose="020B0604020202020204" pitchFamily="34" charset="0"/>
              <a:cs typeface="Arial" panose="020B0604020202020204" pitchFamily="34" charset="0"/>
            </a:rPr>
            <a:t>. Empleando métodos y medios legales</a:t>
          </a:r>
          <a:endParaRPr lang="es-CL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362A4D-89E2-4481-9D81-480A794428F0}" type="parTrans" cxnId="{6C0732BB-ACA7-49E2-BB31-19FBDC6788EA}">
      <dgm:prSet/>
      <dgm:spPr/>
      <dgm:t>
        <a:bodyPr/>
        <a:lstStyle/>
        <a:p>
          <a:pPr>
            <a:spcBef>
              <a:spcPts val="1200"/>
            </a:spcBef>
            <a:spcAft>
              <a:spcPts val="1200"/>
            </a:spcAft>
          </a:pPr>
          <a:endParaRPr lang="es-C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8EAB2F-1CC7-4C98-9A99-18F03C1A7C79}" type="sibTrans" cxnId="{6C0732BB-ACA7-49E2-BB31-19FBDC6788EA}">
      <dgm:prSet/>
      <dgm:spPr/>
      <dgm:t>
        <a:bodyPr/>
        <a:lstStyle/>
        <a:p>
          <a:pPr>
            <a:spcBef>
              <a:spcPts val="1200"/>
            </a:spcBef>
            <a:spcAft>
              <a:spcPts val="1200"/>
            </a:spcAft>
          </a:pPr>
          <a:endParaRPr lang="es-C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BD7C06-6B10-468E-96EE-308575C0AA2F}">
      <dgm:prSet custT="1"/>
      <dgm:spPr/>
      <dgm:t>
        <a:bodyPr/>
        <a:lstStyle/>
        <a:p>
          <a:pPr marL="360363" indent="-360363" algn="just" rtl="0">
            <a:spcBef>
              <a:spcPts val="1800"/>
            </a:spcBef>
            <a:spcAft>
              <a:spcPts val="1800"/>
            </a:spcAft>
            <a:buFont typeface="+mj-lt"/>
            <a:buAutoNum type="arabicPeriod"/>
          </a:pPr>
          <a:r>
            <a:rPr lang="es-ES_tradnl" sz="1600" b="1" u="sng" dirty="0">
              <a:solidFill>
                <a:srgbClr val="101B0F"/>
              </a:solidFill>
              <a:latin typeface="Arial" panose="020B0604020202020204" pitchFamily="34" charset="0"/>
              <a:cs typeface="Arial" panose="020B0604020202020204" pitchFamily="34" charset="0"/>
            </a:rPr>
            <a:t>Proporcionalidad</a:t>
          </a:r>
          <a:r>
            <a:rPr lang="es-ES_tradnl" sz="1600" b="1" dirty="0">
              <a:solidFill>
                <a:srgbClr val="101B0F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s-ES_tradnl" sz="1600" dirty="0">
              <a:latin typeface="Arial" panose="020B0604020202020204" pitchFamily="34" charset="0"/>
              <a:cs typeface="Arial" panose="020B0604020202020204" pitchFamily="34" charset="0"/>
            </a:rPr>
            <a:t>equilibrio entre resistencia y fuerza.</a:t>
          </a:r>
          <a:endParaRPr lang="es-CL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983DED-FF4F-4429-8219-96AEE1201455}" type="parTrans" cxnId="{2830EF71-F954-4682-9965-FD09BB22F983}">
      <dgm:prSet/>
      <dgm:spPr/>
      <dgm:t>
        <a:bodyPr/>
        <a:lstStyle/>
        <a:p>
          <a:pPr>
            <a:spcBef>
              <a:spcPts val="1200"/>
            </a:spcBef>
            <a:spcAft>
              <a:spcPts val="1200"/>
            </a:spcAft>
          </a:pPr>
          <a:endParaRPr lang="es-C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53C291-E3D0-4D15-8468-7053AF8FA420}" type="sibTrans" cxnId="{2830EF71-F954-4682-9965-FD09BB22F983}">
      <dgm:prSet/>
      <dgm:spPr/>
      <dgm:t>
        <a:bodyPr/>
        <a:lstStyle/>
        <a:p>
          <a:pPr>
            <a:spcBef>
              <a:spcPts val="1200"/>
            </a:spcBef>
            <a:spcAft>
              <a:spcPts val="1200"/>
            </a:spcAft>
          </a:pPr>
          <a:endParaRPr lang="es-C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E4F448-8E12-4853-9078-02B3A8A0F7BA}">
      <dgm:prSet custT="1"/>
      <dgm:spPr/>
      <dgm:t>
        <a:bodyPr/>
        <a:lstStyle/>
        <a:p>
          <a:pPr marL="360363" indent="-360363" algn="just" rtl="0">
            <a:spcBef>
              <a:spcPts val="1800"/>
            </a:spcBef>
            <a:spcAft>
              <a:spcPts val="1800"/>
            </a:spcAft>
            <a:buFont typeface="+mj-lt"/>
            <a:buAutoNum type="arabicPeriod"/>
          </a:pPr>
          <a:r>
            <a:rPr lang="es-ES_tradnl" sz="1600" b="1" u="sng" dirty="0">
              <a:solidFill>
                <a:srgbClr val="101B0F"/>
              </a:solidFill>
              <a:latin typeface="Arial" panose="020B0604020202020204" pitchFamily="34" charset="0"/>
              <a:cs typeface="Arial" panose="020B0604020202020204" pitchFamily="34" charset="0"/>
            </a:rPr>
            <a:t>Necesidad</a:t>
          </a:r>
          <a:r>
            <a:rPr lang="es-ES_tradnl" sz="1600" b="1" dirty="0">
              <a:solidFill>
                <a:srgbClr val="101B0F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s-ES_tradnl" sz="1600" dirty="0">
              <a:latin typeface="Arial" panose="020B0604020202020204" pitchFamily="34" charset="0"/>
              <a:cs typeface="Arial" panose="020B0604020202020204" pitchFamily="34" charset="0"/>
            </a:rPr>
            <a:t>último recurso para el cumplimiento del deber.</a:t>
          </a:r>
          <a:endParaRPr lang="es-CL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C5B2CA-668A-4E27-AAE8-41C033227DE0}" type="parTrans" cxnId="{0B559D40-02FA-49C0-97EF-49FFB24968E1}">
      <dgm:prSet/>
      <dgm:spPr/>
      <dgm:t>
        <a:bodyPr/>
        <a:lstStyle/>
        <a:p>
          <a:endParaRPr lang="es-CL"/>
        </a:p>
      </dgm:t>
    </dgm:pt>
    <dgm:pt modelId="{251CF2B3-0EA4-4355-B253-B1F8F08FF7F6}" type="sibTrans" cxnId="{0B559D40-02FA-49C0-97EF-49FFB24968E1}">
      <dgm:prSet/>
      <dgm:spPr/>
      <dgm:t>
        <a:bodyPr/>
        <a:lstStyle/>
        <a:p>
          <a:endParaRPr lang="es-CL"/>
        </a:p>
      </dgm:t>
    </dgm:pt>
    <dgm:pt modelId="{67BA781F-D801-49B0-A7C9-1BADDC1D616D}">
      <dgm:prSet custT="1"/>
      <dgm:spPr/>
      <dgm:t>
        <a:bodyPr/>
        <a:lstStyle/>
        <a:p>
          <a:pPr marL="360363" indent="-360363" algn="just" rtl="0">
            <a:spcBef>
              <a:spcPts val="1800"/>
            </a:spcBef>
            <a:spcAft>
              <a:spcPts val="1800"/>
            </a:spcAft>
            <a:buFont typeface="+mj-lt"/>
            <a:buAutoNum type="arabicPeriod"/>
          </a:pPr>
          <a:r>
            <a:rPr lang="es-CL" sz="1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Responsabilidad</a:t>
          </a:r>
          <a:r>
            <a:rPr lang="es-CL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por el uso de la fuerza, de manera individual, como superior y como testigo. También la Institución y el Estado. </a:t>
          </a:r>
        </a:p>
      </dgm:t>
    </dgm:pt>
    <dgm:pt modelId="{ABC8AD4A-438E-4B36-8B41-0931B5107183}" type="parTrans" cxnId="{9CE97081-ACFF-4C53-9C5F-5CB809FDC981}">
      <dgm:prSet/>
      <dgm:spPr/>
      <dgm:t>
        <a:bodyPr/>
        <a:lstStyle/>
        <a:p>
          <a:endParaRPr lang="es-CL"/>
        </a:p>
      </dgm:t>
    </dgm:pt>
    <dgm:pt modelId="{B323A390-E682-4EA2-ABFC-27935A3DCA31}" type="sibTrans" cxnId="{9CE97081-ACFF-4C53-9C5F-5CB809FDC981}">
      <dgm:prSet/>
      <dgm:spPr/>
      <dgm:t>
        <a:bodyPr/>
        <a:lstStyle/>
        <a:p>
          <a:endParaRPr lang="es-CL"/>
        </a:p>
      </dgm:t>
    </dgm:pt>
    <dgm:pt modelId="{91BBE44E-4C41-4D62-8FD2-AB57E1C100F4}" type="pres">
      <dgm:prSet presAssocID="{14D2132C-B1C1-4112-92BA-80A23287C51B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12F62D6E-4B9D-4EB5-9914-424C6899FA0A}" type="pres">
      <dgm:prSet presAssocID="{14D2132C-B1C1-4112-92BA-80A23287C51B}" presName="cycle" presStyleCnt="0"/>
      <dgm:spPr/>
    </dgm:pt>
    <dgm:pt modelId="{F3A13BAE-10F9-4097-93B3-8606517A1C3B}" type="pres">
      <dgm:prSet presAssocID="{14D2132C-B1C1-4112-92BA-80A23287C51B}" presName="centerShape" presStyleCnt="0"/>
      <dgm:spPr/>
    </dgm:pt>
    <dgm:pt modelId="{2E05F750-4B1C-482F-97F4-3763C05EA15F}" type="pres">
      <dgm:prSet presAssocID="{14D2132C-B1C1-4112-92BA-80A23287C51B}" presName="connSite" presStyleLbl="node1" presStyleIdx="0" presStyleCnt="2"/>
      <dgm:spPr/>
    </dgm:pt>
    <dgm:pt modelId="{C7F26B43-8B56-493B-9076-ADF091647558}" type="pres">
      <dgm:prSet presAssocID="{14D2132C-B1C1-4112-92BA-80A23287C51B}" presName="visible" presStyleLbl="node1" presStyleIdx="0" presStyleCnt="2" custScaleX="3298" custScaleY="4665" custLinFactNeighborX="6535" custLinFactNeighborY="-20999"/>
      <dgm:spPr/>
    </dgm:pt>
    <dgm:pt modelId="{A61D684E-BB8A-4240-936B-0BA64845FAB8}" type="pres">
      <dgm:prSet presAssocID="{3D813381-55A7-4EE9-B2CE-A9098CC5CECB}" presName="Name25" presStyleLbl="parChTrans1D1" presStyleIdx="0" presStyleCnt="1"/>
      <dgm:spPr/>
      <dgm:t>
        <a:bodyPr/>
        <a:lstStyle/>
        <a:p>
          <a:endParaRPr lang="es-CL"/>
        </a:p>
      </dgm:t>
    </dgm:pt>
    <dgm:pt modelId="{BDD894F9-EED6-4568-B1FB-9BD07BF01B9A}" type="pres">
      <dgm:prSet presAssocID="{9A7AC559-17A5-45AA-B613-3176BB69FF93}" presName="node" presStyleCnt="0"/>
      <dgm:spPr/>
    </dgm:pt>
    <dgm:pt modelId="{992154FE-611F-4088-B681-897FFE50AA62}" type="pres">
      <dgm:prSet presAssocID="{9A7AC559-17A5-45AA-B613-3176BB69FF93}" presName="parentNode" presStyleLbl="node1" presStyleIdx="1" presStyleCnt="2" custScaleX="92844" custScaleY="87203" custLinFactX="-89473" custLinFactNeighborX="-100000" custLinFactNeighborY="12019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81AC4C2-C1A3-476F-B273-A8B2442F6505}" type="pres">
      <dgm:prSet presAssocID="{9A7AC559-17A5-45AA-B613-3176BB69FF93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0B559D40-02FA-49C0-97EF-49FFB24968E1}" srcId="{9A7AC559-17A5-45AA-B613-3176BB69FF93}" destId="{88E4F448-8E12-4853-9078-02B3A8A0F7BA}" srcOrd="1" destOrd="0" parTransId="{1FC5B2CA-668A-4E27-AAE8-41C033227DE0}" sibTransId="{251CF2B3-0EA4-4355-B253-B1F8F08FF7F6}"/>
    <dgm:cxn modelId="{02C08BDB-C3FE-4821-AF8C-97D86F72C67E}" type="presOf" srcId="{D1BD7C06-6B10-468E-96EE-308575C0AA2F}" destId="{281AC4C2-C1A3-476F-B273-A8B2442F6505}" srcOrd="0" destOrd="2" presId="urn:microsoft.com/office/officeart/2005/8/layout/radial2"/>
    <dgm:cxn modelId="{0E2842DD-7DF8-4392-A359-02805C804218}" type="presOf" srcId="{17F5C4A9-96EC-45B0-BC1E-AB7010C1A26F}" destId="{281AC4C2-C1A3-476F-B273-A8B2442F6505}" srcOrd="0" destOrd="0" presId="urn:microsoft.com/office/officeart/2005/8/layout/radial2"/>
    <dgm:cxn modelId="{F026D080-0C63-4C93-950A-7B84E04525C2}" type="presOf" srcId="{88E4F448-8E12-4853-9078-02B3A8A0F7BA}" destId="{281AC4C2-C1A3-476F-B273-A8B2442F6505}" srcOrd="0" destOrd="1" presId="urn:microsoft.com/office/officeart/2005/8/layout/radial2"/>
    <dgm:cxn modelId="{9CE97081-ACFF-4C53-9C5F-5CB809FDC981}" srcId="{9A7AC559-17A5-45AA-B613-3176BB69FF93}" destId="{67BA781F-D801-49B0-A7C9-1BADDC1D616D}" srcOrd="3" destOrd="0" parTransId="{ABC8AD4A-438E-4B36-8B41-0931B5107183}" sibTransId="{B323A390-E682-4EA2-ABFC-27935A3DCA31}"/>
    <dgm:cxn modelId="{2830EF71-F954-4682-9965-FD09BB22F983}" srcId="{9A7AC559-17A5-45AA-B613-3176BB69FF93}" destId="{D1BD7C06-6B10-468E-96EE-308575C0AA2F}" srcOrd="2" destOrd="0" parTransId="{08983DED-FF4F-4429-8219-96AEE1201455}" sibTransId="{EE53C291-E3D0-4D15-8468-7053AF8FA420}"/>
    <dgm:cxn modelId="{6C0732BB-ACA7-49E2-BB31-19FBDC6788EA}" srcId="{9A7AC559-17A5-45AA-B613-3176BB69FF93}" destId="{17F5C4A9-96EC-45B0-BC1E-AB7010C1A26F}" srcOrd="0" destOrd="0" parTransId="{ED362A4D-89E2-4481-9D81-480A794428F0}" sibTransId="{458EAB2F-1CC7-4C98-9A99-18F03C1A7C79}"/>
    <dgm:cxn modelId="{537F9F74-DD0F-4F00-AB3C-D88F5F586B13}" type="presOf" srcId="{67BA781F-D801-49B0-A7C9-1BADDC1D616D}" destId="{281AC4C2-C1A3-476F-B273-A8B2442F6505}" srcOrd="0" destOrd="3" presId="urn:microsoft.com/office/officeart/2005/8/layout/radial2"/>
    <dgm:cxn modelId="{5831F653-0277-4ABA-B33E-E467F7F0CE89}" type="presOf" srcId="{14D2132C-B1C1-4112-92BA-80A23287C51B}" destId="{91BBE44E-4C41-4D62-8FD2-AB57E1C100F4}" srcOrd="0" destOrd="0" presId="urn:microsoft.com/office/officeart/2005/8/layout/radial2"/>
    <dgm:cxn modelId="{95719AB7-7368-4F93-9602-BDBB053565FD}" srcId="{14D2132C-B1C1-4112-92BA-80A23287C51B}" destId="{9A7AC559-17A5-45AA-B613-3176BB69FF93}" srcOrd="0" destOrd="0" parTransId="{3D813381-55A7-4EE9-B2CE-A9098CC5CECB}" sibTransId="{6A0AD1D3-78C9-4626-B716-4284091169A7}"/>
    <dgm:cxn modelId="{669A4D89-DECC-4EC8-8FC8-DBA996CE83D0}" type="presOf" srcId="{3D813381-55A7-4EE9-B2CE-A9098CC5CECB}" destId="{A61D684E-BB8A-4240-936B-0BA64845FAB8}" srcOrd="0" destOrd="0" presId="urn:microsoft.com/office/officeart/2005/8/layout/radial2"/>
    <dgm:cxn modelId="{E7E8E2A6-DEAC-4A19-8571-BA061F27286C}" type="presOf" srcId="{9A7AC559-17A5-45AA-B613-3176BB69FF93}" destId="{992154FE-611F-4088-B681-897FFE50AA62}" srcOrd="0" destOrd="0" presId="urn:microsoft.com/office/officeart/2005/8/layout/radial2"/>
    <dgm:cxn modelId="{ACD9C0AD-C7AE-4677-8A6E-265EAEF47D18}" type="presParOf" srcId="{91BBE44E-4C41-4D62-8FD2-AB57E1C100F4}" destId="{12F62D6E-4B9D-4EB5-9914-424C6899FA0A}" srcOrd="0" destOrd="0" presId="urn:microsoft.com/office/officeart/2005/8/layout/radial2"/>
    <dgm:cxn modelId="{B279866D-A205-468F-BDE5-1AC45BE227F7}" type="presParOf" srcId="{12F62D6E-4B9D-4EB5-9914-424C6899FA0A}" destId="{F3A13BAE-10F9-4097-93B3-8606517A1C3B}" srcOrd="0" destOrd="0" presId="urn:microsoft.com/office/officeart/2005/8/layout/radial2"/>
    <dgm:cxn modelId="{8A74D0C2-02C9-48CD-ABF5-9D4D1587B0C3}" type="presParOf" srcId="{F3A13BAE-10F9-4097-93B3-8606517A1C3B}" destId="{2E05F750-4B1C-482F-97F4-3763C05EA15F}" srcOrd="0" destOrd="0" presId="urn:microsoft.com/office/officeart/2005/8/layout/radial2"/>
    <dgm:cxn modelId="{D1C981B4-9C72-4B55-BDBE-E83304703B67}" type="presParOf" srcId="{F3A13BAE-10F9-4097-93B3-8606517A1C3B}" destId="{C7F26B43-8B56-493B-9076-ADF091647558}" srcOrd="1" destOrd="0" presId="urn:microsoft.com/office/officeart/2005/8/layout/radial2"/>
    <dgm:cxn modelId="{DA8BABC3-33B5-4B1A-87C8-E2678A3EDC64}" type="presParOf" srcId="{12F62D6E-4B9D-4EB5-9914-424C6899FA0A}" destId="{A61D684E-BB8A-4240-936B-0BA64845FAB8}" srcOrd="1" destOrd="0" presId="urn:microsoft.com/office/officeart/2005/8/layout/radial2"/>
    <dgm:cxn modelId="{E623765E-3BCC-42AE-862D-D522AFDF9C0E}" type="presParOf" srcId="{12F62D6E-4B9D-4EB5-9914-424C6899FA0A}" destId="{BDD894F9-EED6-4568-B1FB-9BD07BF01B9A}" srcOrd="2" destOrd="0" presId="urn:microsoft.com/office/officeart/2005/8/layout/radial2"/>
    <dgm:cxn modelId="{DB24267C-0E9A-41C2-AFC6-F2413E026DED}" type="presParOf" srcId="{BDD894F9-EED6-4568-B1FB-9BD07BF01B9A}" destId="{992154FE-611F-4088-B681-897FFE50AA62}" srcOrd="0" destOrd="0" presId="urn:microsoft.com/office/officeart/2005/8/layout/radial2"/>
    <dgm:cxn modelId="{C7D11363-013B-4268-A843-A6FA71108BB9}" type="presParOf" srcId="{BDD894F9-EED6-4568-B1FB-9BD07BF01B9A}" destId="{281AC4C2-C1A3-476F-B273-A8B2442F650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FDEE1C-CBCC-4A2F-9D6A-5C1920E27BF9}" type="doc">
      <dgm:prSet loTypeId="urn:microsoft.com/office/officeart/2005/8/layout/radial4" loCatId="relationship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58209EDE-11D6-4837-A657-B6950A42A7EF}">
      <dgm:prSet custT="1"/>
      <dgm:spPr/>
      <dgm:t>
        <a:bodyPr/>
        <a:lstStyle/>
        <a:p>
          <a:pPr rtl="0"/>
          <a:r>
            <a:rPr lang="es-MX" sz="1800" b="0" dirty="0">
              <a:latin typeface="Arial" pitchFamily="34" charset="0"/>
              <a:cs typeface="Arial" pitchFamily="34" charset="0"/>
            </a:rPr>
            <a:t>Derechos humanos</a:t>
          </a:r>
        </a:p>
        <a:p>
          <a:pPr rtl="0"/>
          <a:r>
            <a:rPr lang="es-MX" sz="1400" b="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Disciplina núcleo: Doctrina</a:t>
          </a:r>
        </a:p>
      </dgm:t>
    </dgm:pt>
    <dgm:pt modelId="{09970ECD-415C-43C1-95B9-8031C034DC65}" type="parTrans" cxnId="{E8955990-3CC9-4E5F-BEB3-B5D523718A50}">
      <dgm:prSet/>
      <dgm:spPr/>
      <dgm:t>
        <a:bodyPr/>
        <a:lstStyle/>
        <a:p>
          <a:endParaRPr lang="es-MX" sz="1200">
            <a:latin typeface="Arial" pitchFamily="34" charset="0"/>
            <a:cs typeface="Arial" pitchFamily="34" charset="0"/>
          </a:endParaRPr>
        </a:p>
      </dgm:t>
    </dgm:pt>
    <dgm:pt modelId="{FDF0CB76-752C-496A-9C62-92AE40694058}" type="sibTrans" cxnId="{E8955990-3CC9-4E5F-BEB3-B5D523718A50}">
      <dgm:prSet/>
      <dgm:spPr/>
      <dgm:t>
        <a:bodyPr/>
        <a:lstStyle/>
        <a:p>
          <a:endParaRPr lang="es-MX" sz="1200">
            <a:latin typeface="Arial" pitchFamily="34" charset="0"/>
            <a:cs typeface="Arial" pitchFamily="34" charset="0"/>
          </a:endParaRPr>
        </a:p>
      </dgm:t>
    </dgm:pt>
    <dgm:pt modelId="{8C7BD14E-1AA5-439A-87B5-405EF31ECB8F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800" dirty="0">
              <a:latin typeface="Arial" pitchFamily="34" charset="0"/>
              <a:cs typeface="Arial" pitchFamily="34" charset="0"/>
            </a:rPr>
            <a:t>Derechos Humanos </a:t>
          </a:r>
          <a:r>
            <a:rPr lang="es-MX" sz="1800" b="0" dirty="0">
              <a:latin typeface="Arial" pitchFamily="34" charset="0"/>
              <a:cs typeface="Arial" pitchFamily="34" charset="0"/>
            </a:rPr>
            <a:t>aplicables a la función policial </a:t>
          </a:r>
        </a:p>
        <a:p>
          <a:pPr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dirty="0">
            <a:latin typeface="Arial" pitchFamily="34" charset="0"/>
            <a:cs typeface="Arial" pitchFamily="34" charset="0"/>
          </a:endParaRPr>
        </a:p>
      </dgm:t>
    </dgm:pt>
    <dgm:pt modelId="{642A455E-A8A8-49EC-8F81-E3C8C8A0D509}" type="parTrans" cxnId="{88863E08-03D9-4581-93D5-6F53FDDEC8D9}">
      <dgm:prSet/>
      <dgm:spPr/>
      <dgm:t>
        <a:bodyPr/>
        <a:lstStyle/>
        <a:p>
          <a:endParaRPr lang="es-MX" sz="1200">
            <a:latin typeface="Arial" pitchFamily="34" charset="0"/>
            <a:cs typeface="Arial" pitchFamily="34" charset="0"/>
          </a:endParaRPr>
        </a:p>
      </dgm:t>
    </dgm:pt>
    <dgm:pt modelId="{26FEC682-3E19-42DD-A872-02F29BDDF4F9}" type="sibTrans" cxnId="{88863E08-03D9-4581-93D5-6F53FDDEC8D9}">
      <dgm:prSet/>
      <dgm:spPr/>
      <dgm:t>
        <a:bodyPr/>
        <a:lstStyle/>
        <a:p>
          <a:endParaRPr lang="es-MX" sz="1200">
            <a:latin typeface="Arial" pitchFamily="34" charset="0"/>
            <a:cs typeface="Arial" pitchFamily="34" charset="0"/>
          </a:endParaRPr>
        </a:p>
      </dgm:t>
    </dgm:pt>
    <dgm:pt modelId="{559B24DF-4162-4AAC-901F-E1668A408673}">
      <dgm:prSet custT="1"/>
      <dgm:spPr/>
      <dgm:t>
        <a:bodyPr/>
        <a:lstStyle/>
        <a:p>
          <a:pPr rtl="0"/>
          <a:r>
            <a:rPr lang="es-MX" sz="1800" dirty="0">
              <a:latin typeface="Arial" pitchFamily="34" charset="0"/>
              <a:cs typeface="Arial" pitchFamily="34" charset="0"/>
            </a:rPr>
            <a:t>Arma y Tiro</a:t>
          </a:r>
        </a:p>
      </dgm:t>
    </dgm:pt>
    <dgm:pt modelId="{95EC2EC1-F8B0-4628-84B8-5A1727735814}" type="parTrans" cxnId="{734A56BB-906A-44C1-BD2F-47E20D2EF629}">
      <dgm:prSet/>
      <dgm:spPr/>
      <dgm:t>
        <a:bodyPr/>
        <a:lstStyle/>
        <a:p>
          <a:endParaRPr lang="es-MX" sz="1200">
            <a:latin typeface="Arial" pitchFamily="34" charset="0"/>
            <a:cs typeface="Arial" pitchFamily="34" charset="0"/>
          </a:endParaRPr>
        </a:p>
      </dgm:t>
    </dgm:pt>
    <dgm:pt modelId="{795E8F2B-AAC6-4D7B-9620-DC84F15E68E6}" type="sibTrans" cxnId="{734A56BB-906A-44C1-BD2F-47E20D2EF629}">
      <dgm:prSet/>
      <dgm:spPr/>
      <dgm:t>
        <a:bodyPr/>
        <a:lstStyle/>
        <a:p>
          <a:endParaRPr lang="es-MX" sz="1200">
            <a:latin typeface="Arial" pitchFamily="34" charset="0"/>
            <a:cs typeface="Arial" pitchFamily="34" charset="0"/>
          </a:endParaRPr>
        </a:p>
      </dgm:t>
    </dgm:pt>
    <dgm:pt modelId="{AA99D6D8-7B17-454A-9E1F-1803C21779FF}">
      <dgm:prSet custT="1"/>
      <dgm:spPr/>
      <dgm:t>
        <a:bodyPr/>
        <a:lstStyle/>
        <a:p>
          <a:pPr rtl="0"/>
          <a:r>
            <a:rPr lang="es-MX" sz="1800" dirty="0">
              <a:latin typeface="Arial" pitchFamily="34" charset="0"/>
              <a:cs typeface="Arial" pitchFamily="34" charset="0"/>
            </a:rPr>
            <a:t>Defensa Personal</a:t>
          </a:r>
        </a:p>
      </dgm:t>
    </dgm:pt>
    <dgm:pt modelId="{4BD8AD4C-05E5-428E-A2CA-231F4F879098}" type="parTrans" cxnId="{146E3087-3DF7-47D3-BD45-D4AB073FD0D1}">
      <dgm:prSet/>
      <dgm:spPr/>
      <dgm:t>
        <a:bodyPr/>
        <a:lstStyle/>
        <a:p>
          <a:endParaRPr lang="es-MX" sz="1400">
            <a:latin typeface="Arial" pitchFamily="34" charset="0"/>
            <a:cs typeface="Arial" pitchFamily="34" charset="0"/>
          </a:endParaRPr>
        </a:p>
      </dgm:t>
    </dgm:pt>
    <dgm:pt modelId="{D586CB4A-D418-4099-9D50-2F38BFB3C31A}" type="sibTrans" cxnId="{146E3087-3DF7-47D3-BD45-D4AB073FD0D1}">
      <dgm:prSet/>
      <dgm:spPr/>
      <dgm:t>
        <a:bodyPr/>
        <a:lstStyle/>
        <a:p>
          <a:endParaRPr lang="es-MX" sz="1400">
            <a:latin typeface="Arial" pitchFamily="34" charset="0"/>
            <a:cs typeface="Arial" pitchFamily="34" charset="0"/>
          </a:endParaRPr>
        </a:p>
      </dgm:t>
    </dgm:pt>
    <dgm:pt modelId="{290F4EC7-7512-40F0-906F-5F5128D2BFE5}">
      <dgm:prSet custT="1"/>
      <dgm:spPr/>
      <dgm:t>
        <a:bodyPr/>
        <a:lstStyle/>
        <a:p>
          <a:pPr rtl="0"/>
          <a:r>
            <a:rPr lang="es-MX" sz="1800" dirty="0">
              <a:latin typeface="Arial" pitchFamily="34" charset="0"/>
              <a:cs typeface="Arial" pitchFamily="34" charset="0"/>
            </a:rPr>
            <a:t>Técnicas y Tácticas Operativas Preventivas</a:t>
          </a:r>
        </a:p>
      </dgm:t>
    </dgm:pt>
    <dgm:pt modelId="{72E077F5-FC55-41E6-A984-5233930ED848}" type="parTrans" cxnId="{79D0D984-F765-425C-B873-7B29C8E42A0B}">
      <dgm:prSet/>
      <dgm:spPr/>
      <dgm:t>
        <a:bodyPr/>
        <a:lstStyle/>
        <a:p>
          <a:endParaRPr lang="es-CL"/>
        </a:p>
      </dgm:t>
    </dgm:pt>
    <dgm:pt modelId="{E355A7B4-16E6-4626-B4AB-0F0AA22A7500}" type="sibTrans" cxnId="{79D0D984-F765-425C-B873-7B29C8E42A0B}">
      <dgm:prSet/>
      <dgm:spPr/>
      <dgm:t>
        <a:bodyPr/>
        <a:lstStyle/>
        <a:p>
          <a:endParaRPr lang="es-CL"/>
        </a:p>
      </dgm:t>
    </dgm:pt>
    <dgm:pt modelId="{7ABC8392-3CF7-4272-92C4-8FB3A3502801}">
      <dgm:prSet/>
      <dgm:spPr/>
      <dgm:t>
        <a:bodyPr/>
        <a:lstStyle/>
        <a:p>
          <a:endParaRPr lang="es-CL"/>
        </a:p>
      </dgm:t>
    </dgm:pt>
    <dgm:pt modelId="{D3981680-A0FC-4871-8805-6D4C005B4C12}" type="parTrans" cxnId="{1D0C0546-CD20-4561-AE99-2FA4C476D11E}">
      <dgm:prSet/>
      <dgm:spPr/>
      <dgm:t>
        <a:bodyPr/>
        <a:lstStyle/>
        <a:p>
          <a:endParaRPr lang="es-CL"/>
        </a:p>
      </dgm:t>
    </dgm:pt>
    <dgm:pt modelId="{FA551277-0BD2-4188-AC98-11A642CF5A96}" type="sibTrans" cxnId="{1D0C0546-CD20-4561-AE99-2FA4C476D11E}">
      <dgm:prSet/>
      <dgm:spPr/>
      <dgm:t>
        <a:bodyPr/>
        <a:lstStyle/>
        <a:p>
          <a:endParaRPr lang="es-CL"/>
        </a:p>
      </dgm:t>
    </dgm:pt>
    <dgm:pt modelId="{2C9BC179-D055-438D-98D4-4F7F28A3DC9D}">
      <dgm:prSet/>
      <dgm:spPr/>
      <dgm:t>
        <a:bodyPr/>
        <a:lstStyle/>
        <a:p>
          <a:endParaRPr lang="es-CL"/>
        </a:p>
      </dgm:t>
    </dgm:pt>
    <dgm:pt modelId="{8D09BFED-7A12-4B20-8632-E00548B076C9}" type="parTrans" cxnId="{B4671492-AB0D-428B-AD67-47E8AA514496}">
      <dgm:prSet/>
      <dgm:spPr/>
      <dgm:t>
        <a:bodyPr/>
        <a:lstStyle/>
        <a:p>
          <a:endParaRPr lang="es-CL"/>
        </a:p>
      </dgm:t>
    </dgm:pt>
    <dgm:pt modelId="{900C2C1A-7660-42A0-A25C-9678FD28751B}" type="sibTrans" cxnId="{B4671492-AB0D-428B-AD67-47E8AA514496}">
      <dgm:prSet/>
      <dgm:spPr/>
      <dgm:t>
        <a:bodyPr/>
        <a:lstStyle/>
        <a:p>
          <a:endParaRPr lang="es-CL"/>
        </a:p>
      </dgm:t>
    </dgm:pt>
    <dgm:pt modelId="{A6694E8C-5FB3-412D-B2EC-BD604908624D}">
      <dgm:prSet/>
      <dgm:spPr/>
      <dgm:t>
        <a:bodyPr/>
        <a:lstStyle/>
        <a:p>
          <a:endParaRPr lang="es-CL"/>
        </a:p>
      </dgm:t>
    </dgm:pt>
    <dgm:pt modelId="{09931957-DF74-470F-8527-0534DA454803}" type="parTrans" cxnId="{5F811EE1-A36D-41AF-B2CA-BDCB938DE8CF}">
      <dgm:prSet/>
      <dgm:spPr/>
      <dgm:t>
        <a:bodyPr/>
        <a:lstStyle/>
        <a:p>
          <a:endParaRPr lang="es-CL"/>
        </a:p>
      </dgm:t>
    </dgm:pt>
    <dgm:pt modelId="{2B2F2815-1A00-4949-BFAA-07906461F7BB}" type="sibTrans" cxnId="{5F811EE1-A36D-41AF-B2CA-BDCB938DE8CF}">
      <dgm:prSet/>
      <dgm:spPr/>
      <dgm:t>
        <a:bodyPr/>
        <a:lstStyle/>
        <a:p>
          <a:endParaRPr lang="es-CL"/>
        </a:p>
      </dgm:t>
    </dgm:pt>
    <dgm:pt modelId="{83BA285B-4C1D-45CE-8697-037F37CF6B88}" type="pres">
      <dgm:prSet presAssocID="{BCFDEE1C-CBCC-4A2F-9D6A-5C1920E27BF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95041475-1454-4F59-B170-5A3ACD00EB9D}" type="pres">
      <dgm:prSet presAssocID="{58209EDE-11D6-4837-A657-B6950A42A7EF}" presName="centerShape" presStyleLbl="node0" presStyleIdx="0" presStyleCnt="1"/>
      <dgm:spPr/>
      <dgm:t>
        <a:bodyPr/>
        <a:lstStyle/>
        <a:p>
          <a:endParaRPr lang="es-CL"/>
        </a:p>
      </dgm:t>
    </dgm:pt>
    <dgm:pt modelId="{F370A607-EA19-4399-848A-4B4E5BBFC6F5}" type="pres">
      <dgm:prSet presAssocID="{642A455E-A8A8-49EC-8F81-E3C8C8A0D509}" presName="parTrans" presStyleLbl="bgSibTrans2D1" presStyleIdx="0" presStyleCnt="4" custScaleX="41948" custScaleY="60195" custLinFactNeighborX="37148" custLinFactNeighborY="-14624" custRadScaleRad="241906"/>
      <dgm:spPr/>
      <dgm:t>
        <a:bodyPr/>
        <a:lstStyle/>
        <a:p>
          <a:endParaRPr lang="es-CL"/>
        </a:p>
      </dgm:t>
    </dgm:pt>
    <dgm:pt modelId="{0206D5F4-7A4B-44B9-B1E7-A46989147542}" type="pres">
      <dgm:prSet presAssocID="{8C7BD14E-1AA5-439A-87B5-405EF31ECB8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51C11E5-750C-40C3-81FC-A11CE11F95CA}" type="pres">
      <dgm:prSet presAssocID="{4BD8AD4C-05E5-428E-A2CA-231F4F879098}" presName="parTrans" presStyleLbl="bgSibTrans2D1" presStyleIdx="1" presStyleCnt="4" custScaleX="37867" custScaleY="65880" custLinFactNeighborX="6885" custLinFactNeighborY="81110" custRadScaleRad="48384"/>
      <dgm:spPr/>
      <dgm:t>
        <a:bodyPr/>
        <a:lstStyle/>
        <a:p>
          <a:endParaRPr lang="es-CL"/>
        </a:p>
      </dgm:t>
    </dgm:pt>
    <dgm:pt modelId="{9CA61C97-EAE3-42DD-928C-F73D78FB9EF6}" type="pres">
      <dgm:prSet presAssocID="{AA99D6D8-7B17-454A-9E1F-1803C21779F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380E4D1-33EC-44A8-BC52-3EE92EA51A42}" type="pres">
      <dgm:prSet presAssocID="{95EC2EC1-F8B0-4628-84B8-5A1727735814}" presName="parTrans" presStyleLbl="bgSibTrans2D1" presStyleIdx="2" presStyleCnt="4" custScaleX="38620" custScaleY="64867" custLinFactNeighborX="-10709" custLinFactNeighborY="82429" custRadScaleRad="48383" custRadScaleInc="-2147483648"/>
      <dgm:spPr/>
      <dgm:t>
        <a:bodyPr/>
        <a:lstStyle/>
        <a:p>
          <a:endParaRPr lang="es-CL"/>
        </a:p>
      </dgm:t>
    </dgm:pt>
    <dgm:pt modelId="{BDF09E23-9DF9-4E06-A779-307E813254D8}" type="pres">
      <dgm:prSet presAssocID="{559B24DF-4162-4AAC-901F-E1668A408673}" presName="node" presStyleLbl="node1" presStyleIdx="2" presStyleCnt="4" custRadScaleRad="99050" custRadScaleInc="-21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DFD16C3-2C54-4E30-8CB7-09C4F5B9CE96}" type="pres">
      <dgm:prSet presAssocID="{72E077F5-FC55-41E6-A984-5233930ED848}" presName="parTrans" presStyleLbl="bgSibTrans2D1" presStyleIdx="3" presStyleCnt="4" custScaleX="31321" custScaleY="69130" custLinFactNeighborX="-35314" custLinFactNeighborY="-6647"/>
      <dgm:spPr/>
      <dgm:t>
        <a:bodyPr/>
        <a:lstStyle/>
        <a:p>
          <a:endParaRPr lang="es-CL"/>
        </a:p>
      </dgm:t>
    </dgm:pt>
    <dgm:pt modelId="{6298B344-B485-4AF3-A77B-2814D12A2A80}" type="pres">
      <dgm:prSet presAssocID="{290F4EC7-7512-40F0-906F-5F5128D2BFE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755785C-4E7E-4C0F-875E-C2FC07D5357B}" type="presOf" srcId="{4BD8AD4C-05E5-428E-A2CA-231F4F879098}" destId="{151C11E5-750C-40C3-81FC-A11CE11F95CA}" srcOrd="0" destOrd="0" presId="urn:microsoft.com/office/officeart/2005/8/layout/radial4"/>
    <dgm:cxn modelId="{8C7B4551-87CF-4D75-BEDE-540B63F7B3F9}" type="presOf" srcId="{8C7BD14E-1AA5-439A-87B5-405EF31ECB8F}" destId="{0206D5F4-7A4B-44B9-B1E7-A46989147542}" srcOrd="0" destOrd="0" presId="urn:microsoft.com/office/officeart/2005/8/layout/radial4"/>
    <dgm:cxn modelId="{79D0D984-F765-425C-B873-7B29C8E42A0B}" srcId="{58209EDE-11D6-4837-A657-B6950A42A7EF}" destId="{290F4EC7-7512-40F0-906F-5F5128D2BFE5}" srcOrd="3" destOrd="0" parTransId="{72E077F5-FC55-41E6-A984-5233930ED848}" sibTransId="{E355A7B4-16E6-4626-B4AB-0F0AA22A7500}"/>
    <dgm:cxn modelId="{E8955990-3CC9-4E5F-BEB3-B5D523718A50}" srcId="{BCFDEE1C-CBCC-4A2F-9D6A-5C1920E27BF9}" destId="{58209EDE-11D6-4837-A657-B6950A42A7EF}" srcOrd="0" destOrd="0" parTransId="{09970ECD-415C-43C1-95B9-8031C034DC65}" sibTransId="{FDF0CB76-752C-496A-9C62-92AE40694058}"/>
    <dgm:cxn modelId="{734A56BB-906A-44C1-BD2F-47E20D2EF629}" srcId="{58209EDE-11D6-4837-A657-B6950A42A7EF}" destId="{559B24DF-4162-4AAC-901F-E1668A408673}" srcOrd="2" destOrd="0" parTransId="{95EC2EC1-F8B0-4628-84B8-5A1727735814}" sibTransId="{795E8F2B-AAC6-4D7B-9620-DC84F15E68E6}"/>
    <dgm:cxn modelId="{C1C8AFA2-2C36-4865-A9BF-E8E0BFD2CAB3}" type="presOf" srcId="{72E077F5-FC55-41E6-A984-5233930ED848}" destId="{2DFD16C3-2C54-4E30-8CB7-09C4F5B9CE96}" srcOrd="0" destOrd="0" presId="urn:microsoft.com/office/officeart/2005/8/layout/radial4"/>
    <dgm:cxn modelId="{146E3087-3DF7-47D3-BD45-D4AB073FD0D1}" srcId="{58209EDE-11D6-4837-A657-B6950A42A7EF}" destId="{AA99D6D8-7B17-454A-9E1F-1803C21779FF}" srcOrd="1" destOrd="0" parTransId="{4BD8AD4C-05E5-428E-A2CA-231F4F879098}" sibTransId="{D586CB4A-D418-4099-9D50-2F38BFB3C31A}"/>
    <dgm:cxn modelId="{8BAD0847-58C3-4603-89A2-D9B02F5CF1EF}" type="presOf" srcId="{AA99D6D8-7B17-454A-9E1F-1803C21779FF}" destId="{9CA61C97-EAE3-42DD-928C-F73D78FB9EF6}" srcOrd="0" destOrd="0" presId="urn:microsoft.com/office/officeart/2005/8/layout/radial4"/>
    <dgm:cxn modelId="{E815A1CD-3BD3-4BC6-8490-C9A580609283}" type="presOf" srcId="{642A455E-A8A8-49EC-8F81-E3C8C8A0D509}" destId="{F370A607-EA19-4399-848A-4B4E5BBFC6F5}" srcOrd="0" destOrd="0" presId="urn:microsoft.com/office/officeart/2005/8/layout/radial4"/>
    <dgm:cxn modelId="{3EEA6DE2-BC1A-4372-AAF3-EFB8FC2C9738}" type="presOf" srcId="{58209EDE-11D6-4837-A657-B6950A42A7EF}" destId="{95041475-1454-4F59-B170-5A3ACD00EB9D}" srcOrd="0" destOrd="0" presId="urn:microsoft.com/office/officeart/2005/8/layout/radial4"/>
    <dgm:cxn modelId="{5F811EE1-A36D-41AF-B2CA-BDCB938DE8CF}" srcId="{BCFDEE1C-CBCC-4A2F-9D6A-5C1920E27BF9}" destId="{A6694E8C-5FB3-412D-B2EC-BD604908624D}" srcOrd="3" destOrd="0" parTransId="{09931957-DF74-470F-8527-0534DA454803}" sibTransId="{2B2F2815-1A00-4949-BFAA-07906461F7BB}"/>
    <dgm:cxn modelId="{239F6680-8812-495E-AC38-D97E546BF332}" type="presOf" srcId="{95EC2EC1-F8B0-4628-84B8-5A1727735814}" destId="{2380E4D1-33EC-44A8-BC52-3EE92EA51A42}" srcOrd="0" destOrd="0" presId="urn:microsoft.com/office/officeart/2005/8/layout/radial4"/>
    <dgm:cxn modelId="{4F2B2140-6F12-4485-B045-28B098D278B9}" type="presOf" srcId="{559B24DF-4162-4AAC-901F-E1668A408673}" destId="{BDF09E23-9DF9-4E06-A779-307E813254D8}" srcOrd="0" destOrd="0" presId="urn:microsoft.com/office/officeart/2005/8/layout/radial4"/>
    <dgm:cxn modelId="{88863E08-03D9-4581-93D5-6F53FDDEC8D9}" srcId="{58209EDE-11D6-4837-A657-B6950A42A7EF}" destId="{8C7BD14E-1AA5-439A-87B5-405EF31ECB8F}" srcOrd="0" destOrd="0" parTransId="{642A455E-A8A8-49EC-8F81-E3C8C8A0D509}" sibTransId="{26FEC682-3E19-42DD-A872-02F29BDDF4F9}"/>
    <dgm:cxn modelId="{9AE5B953-EEB5-486A-A2BA-E26C2449E6E5}" type="presOf" srcId="{BCFDEE1C-CBCC-4A2F-9D6A-5C1920E27BF9}" destId="{83BA285B-4C1D-45CE-8697-037F37CF6B88}" srcOrd="0" destOrd="0" presId="urn:microsoft.com/office/officeart/2005/8/layout/radial4"/>
    <dgm:cxn modelId="{B4671492-AB0D-428B-AD67-47E8AA514496}" srcId="{BCFDEE1C-CBCC-4A2F-9D6A-5C1920E27BF9}" destId="{2C9BC179-D055-438D-98D4-4F7F28A3DC9D}" srcOrd="2" destOrd="0" parTransId="{8D09BFED-7A12-4B20-8632-E00548B076C9}" sibTransId="{900C2C1A-7660-42A0-A25C-9678FD28751B}"/>
    <dgm:cxn modelId="{1D0C0546-CD20-4561-AE99-2FA4C476D11E}" srcId="{BCFDEE1C-CBCC-4A2F-9D6A-5C1920E27BF9}" destId="{7ABC8392-3CF7-4272-92C4-8FB3A3502801}" srcOrd="1" destOrd="0" parTransId="{D3981680-A0FC-4871-8805-6D4C005B4C12}" sibTransId="{FA551277-0BD2-4188-AC98-11A642CF5A96}"/>
    <dgm:cxn modelId="{B964ABC9-AA9D-402B-921E-74A4CCBD467D}" type="presOf" srcId="{290F4EC7-7512-40F0-906F-5F5128D2BFE5}" destId="{6298B344-B485-4AF3-A77B-2814D12A2A80}" srcOrd="0" destOrd="0" presId="urn:microsoft.com/office/officeart/2005/8/layout/radial4"/>
    <dgm:cxn modelId="{B256DF0A-7C34-405F-8424-64E5864B5BA2}" type="presParOf" srcId="{83BA285B-4C1D-45CE-8697-037F37CF6B88}" destId="{95041475-1454-4F59-B170-5A3ACD00EB9D}" srcOrd="0" destOrd="0" presId="urn:microsoft.com/office/officeart/2005/8/layout/radial4"/>
    <dgm:cxn modelId="{49248E84-806C-4087-A33F-681D039D3938}" type="presParOf" srcId="{83BA285B-4C1D-45CE-8697-037F37CF6B88}" destId="{F370A607-EA19-4399-848A-4B4E5BBFC6F5}" srcOrd="1" destOrd="0" presId="urn:microsoft.com/office/officeart/2005/8/layout/radial4"/>
    <dgm:cxn modelId="{2B94E5CC-1A3C-4544-A8C8-B0135037BB86}" type="presParOf" srcId="{83BA285B-4C1D-45CE-8697-037F37CF6B88}" destId="{0206D5F4-7A4B-44B9-B1E7-A46989147542}" srcOrd="2" destOrd="0" presId="urn:microsoft.com/office/officeart/2005/8/layout/radial4"/>
    <dgm:cxn modelId="{4C068CFC-83D9-4A3C-AD1D-461B27F578DE}" type="presParOf" srcId="{83BA285B-4C1D-45CE-8697-037F37CF6B88}" destId="{151C11E5-750C-40C3-81FC-A11CE11F95CA}" srcOrd="3" destOrd="0" presId="urn:microsoft.com/office/officeart/2005/8/layout/radial4"/>
    <dgm:cxn modelId="{0248B4D5-2C96-47A2-B4E7-C28C49398937}" type="presParOf" srcId="{83BA285B-4C1D-45CE-8697-037F37CF6B88}" destId="{9CA61C97-EAE3-42DD-928C-F73D78FB9EF6}" srcOrd="4" destOrd="0" presId="urn:microsoft.com/office/officeart/2005/8/layout/radial4"/>
    <dgm:cxn modelId="{0CECFDF7-E291-4E13-A883-4873C021E1A2}" type="presParOf" srcId="{83BA285B-4C1D-45CE-8697-037F37CF6B88}" destId="{2380E4D1-33EC-44A8-BC52-3EE92EA51A42}" srcOrd="5" destOrd="0" presId="urn:microsoft.com/office/officeart/2005/8/layout/radial4"/>
    <dgm:cxn modelId="{700958BB-D8F6-4078-B045-0DFE5169AC7F}" type="presParOf" srcId="{83BA285B-4C1D-45CE-8697-037F37CF6B88}" destId="{BDF09E23-9DF9-4E06-A779-307E813254D8}" srcOrd="6" destOrd="0" presId="urn:microsoft.com/office/officeart/2005/8/layout/radial4"/>
    <dgm:cxn modelId="{2D1AA3A8-E63A-45D6-8C39-8C20AB60B647}" type="presParOf" srcId="{83BA285B-4C1D-45CE-8697-037F37CF6B88}" destId="{2DFD16C3-2C54-4E30-8CB7-09C4F5B9CE96}" srcOrd="7" destOrd="0" presId="urn:microsoft.com/office/officeart/2005/8/layout/radial4"/>
    <dgm:cxn modelId="{BE73206C-14D0-4EDC-BC2A-071CE848E122}" type="presParOf" srcId="{83BA285B-4C1D-45CE-8697-037F37CF6B88}" destId="{6298B344-B485-4AF3-A77B-2814D12A2A80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556260"/>
          </a:xfrm>
          <a:prstGeom prst="rect">
            <a:avLst/>
          </a:prstGeom>
        </p:spPr>
        <p:txBody>
          <a:bodyPr vert="horz" lIns="103629" tIns="51814" rIns="103629" bIns="51814" rtlCol="0"/>
          <a:lstStyle>
            <a:lvl1pPr algn="l">
              <a:defRPr sz="14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556260"/>
          </a:xfrm>
          <a:prstGeom prst="rect">
            <a:avLst/>
          </a:prstGeom>
        </p:spPr>
        <p:txBody>
          <a:bodyPr vert="horz" lIns="103629" tIns="51814" rIns="103629" bIns="51814" rtlCol="0"/>
          <a:lstStyle>
            <a:lvl1pPr algn="r">
              <a:defRPr sz="1400"/>
            </a:lvl1pPr>
          </a:lstStyle>
          <a:p>
            <a:fld id="{ACA3F4CE-39F4-1745-BE0F-E83CC0F0301C}" type="datetime1">
              <a:rPr lang="es-CL" smtClean="0"/>
              <a:pPr/>
              <a:t>15-09-2020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10567009"/>
            <a:ext cx="3037840" cy="556260"/>
          </a:xfrm>
          <a:prstGeom prst="rect">
            <a:avLst/>
          </a:prstGeom>
        </p:spPr>
        <p:txBody>
          <a:bodyPr vert="horz" lIns="103629" tIns="51814" rIns="103629" bIns="51814" rtlCol="0" anchor="b"/>
          <a:lstStyle>
            <a:lvl1pPr algn="l">
              <a:defRPr sz="14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10567009"/>
            <a:ext cx="3037840" cy="556260"/>
          </a:xfrm>
          <a:prstGeom prst="rect">
            <a:avLst/>
          </a:prstGeom>
        </p:spPr>
        <p:txBody>
          <a:bodyPr vert="horz" lIns="103629" tIns="51814" rIns="103629" bIns="51814" rtlCol="0" anchor="b"/>
          <a:lstStyle>
            <a:lvl1pPr algn="r">
              <a:defRPr sz="1400"/>
            </a:lvl1pPr>
          </a:lstStyle>
          <a:p>
            <a:fld id="{57EBF1C2-E1DA-8444-AEDD-1DBEC2484F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1044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556260"/>
          </a:xfrm>
          <a:prstGeom prst="rect">
            <a:avLst/>
          </a:prstGeom>
        </p:spPr>
        <p:txBody>
          <a:bodyPr vert="horz" lIns="103629" tIns="51814" rIns="103629" bIns="51814" rtlCol="0"/>
          <a:lstStyle>
            <a:lvl1pPr algn="l">
              <a:defRPr sz="14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556260"/>
          </a:xfrm>
          <a:prstGeom prst="rect">
            <a:avLst/>
          </a:prstGeom>
        </p:spPr>
        <p:txBody>
          <a:bodyPr vert="horz" lIns="103629" tIns="51814" rIns="103629" bIns="51814" rtlCol="0"/>
          <a:lstStyle>
            <a:lvl1pPr algn="r">
              <a:defRPr sz="1400"/>
            </a:lvl1pPr>
          </a:lstStyle>
          <a:p>
            <a:fld id="{B1E5BA15-E08F-B544-9124-26B6837DACEE}" type="datetime1">
              <a:rPr lang="es-CL" smtClean="0"/>
              <a:pPr/>
              <a:t>15-09-2020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835025"/>
            <a:ext cx="5562600" cy="4171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629" tIns="51814" rIns="103629" bIns="5181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5284470"/>
            <a:ext cx="5608320" cy="5006340"/>
          </a:xfrm>
          <a:prstGeom prst="rect">
            <a:avLst/>
          </a:prstGeom>
        </p:spPr>
        <p:txBody>
          <a:bodyPr vert="horz" lIns="103629" tIns="51814" rIns="103629" bIns="51814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567009"/>
            <a:ext cx="3037840" cy="556260"/>
          </a:xfrm>
          <a:prstGeom prst="rect">
            <a:avLst/>
          </a:prstGeom>
        </p:spPr>
        <p:txBody>
          <a:bodyPr vert="horz" lIns="103629" tIns="51814" rIns="103629" bIns="51814" rtlCol="0" anchor="b"/>
          <a:lstStyle>
            <a:lvl1pPr algn="l">
              <a:defRPr sz="14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10567009"/>
            <a:ext cx="3037840" cy="556260"/>
          </a:xfrm>
          <a:prstGeom prst="rect">
            <a:avLst/>
          </a:prstGeom>
        </p:spPr>
        <p:txBody>
          <a:bodyPr vert="horz" lIns="103629" tIns="51814" rIns="103629" bIns="51814" rtlCol="0" anchor="b"/>
          <a:lstStyle>
            <a:lvl1pPr algn="r">
              <a:defRPr sz="1400"/>
            </a:lvl1pPr>
          </a:lstStyle>
          <a:p>
            <a:fld id="{2B6540E9-F49F-9741-A7A1-D5942B5104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976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007D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fondo_ver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444" y="1339762"/>
            <a:ext cx="4515555" cy="5509992"/>
          </a:xfrm>
          <a:prstGeom prst="rect">
            <a:avLst/>
          </a:prstGeom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GriffithGothic-Thin"/>
              </a:defRPr>
            </a:lvl1pPr>
          </a:lstStyle>
          <a:p>
            <a:fld id="{49A34629-5CF8-9445-810A-28891330A3ED}" type="datetime1">
              <a:rPr lang="es-CL" smtClean="0"/>
              <a:pPr/>
              <a:t>15-09-2020</a:t>
            </a:fld>
            <a:endParaRPr lang="es-ES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2"/>
          </p:nvPr>
        </p:nvSpPr>
        <p:spPr>
          <a:xfrm>
            <a:off x="183444" y="127000"/>
            <a:ext cx="4445000" cy="1947333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+mn-lt"/>
                <a:cs typeface="GriffithGothic-Thin"/>
              </a:defRPr>
            </a:lvl1pPr>
            <a:lvl2pPr marL="457200" indent="0" algn="l">
              <a:buNone/>
              <a:defRPr sz="1800">
                <a:solidFill>
                  <a:schemeClr val="bg1"/>
                </a:solidFill>
                <a:latin typeface="+mn-lt"/>
                <a:cs typeface="GriffithGothic-Thin"/>
              </a:defRPr>
            </a:lvl2pPr>
            <a:lvl3pPr marL="914400" indent="0" algn="l">
              <a:buNone/>
              <a:defRPr sz="1800">
                <a:solidFill>
                  <a:schemeClr val="bg1"/>
                </a:solidFill>
                <a:latin typeface="+mn-lt"/>
                <a:cs typeface="GriffithGothic-Thin"/>
              </a:defRPr>
            </a:lvl3pPr>
            <a:lvl4pPr marL="1371600" indent="0" algn="l">
              <a:buNone/>
              <a:defRPr sz="1800">
                <a:solidFill>
                  <a:schemeClr val="bg1"/>
                </a:solidFill>
                <a:latin typeface="+mn-lt"/>
                <a:cs typeface="GriffithGothic-Thin"/>
              </a:defRPr>
            </a:lvl4pPr>
            <a:lvl5pPr marL="1828800" indent="0" algn="l">
              <a:buNone/>
              <a:defRPr sz="1800">
                <a:solidFill>
                  <a:schemeClr val="bg1"/>
                </a:solidFill>
                <a:latin typeface="+mn-lt"/>
                <a:cs typeface="GriffithGothic-Thin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1540060" y="3202425"/>
            <a:ext cx="7603940" cy="1590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Paralelogramo 10"/>
          <p:cNvSpPr/>
          <p:nvPr userDrawn="1"/>
        </p:nvSpPr>
        <p:spPr>
          <a:xfrm>
            <a:off x="-590143" y="3065816"/>
            <a:ext cx="3740273" cy="1847609"/>
          </a:xfrm>
          <a:prstGeom prst="parallelogram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ítulo 13"/>
          <p:cNvSpPr>
            <a:spLocks noGrp="1"/>
          </p:cNvSpPr>
          <p:nvPr>
            <p:ph type="title"/>
          </p:nvPr>
        </p:nvSpPr>
        <p:spPr>
          <a:xfrm>
            <a:off x="3291249" y="3232569"/>
            <a:ext cx="5471083" cy="1527102"/>
          </a:xfrm>
        </p:spPr>
        <p:txBody>
          <a:bodyPr>
            <a:normAutofit/>
          </a:bodyPr>
          <a:lstStyle>
            <a:lvl1pPr algn="l">
              <a:defRPr sz="3600" b="1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riffithGothic-Bol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4403" y="3279393"/>
            <a:ext cx="1290017" cy="140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32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fondo_blanc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918" y="1426125"/>
            <a:ext cx="4256081" cy="5434375"/>
          </a:xfrm>
          <a:prstGeom prst="rect">
            <a:avLst/>
          </a:prstGeom>
        </p:spPr>
      </p:pic>
      <p:sp>
        <p:nvSpPr>
          <p:cNvPr id="10" name="Paralelogramo 9"/>
          <p:cNvSpPr/>
          <p:nvPr userDrawn="1"/>
        </p:nvSpPr>
        <p:spPr>
          <a:xfrm>
            <a:off x="7915603" y="6376965"/>
            <a:ext cx="1488187" cy="652605"/>
          </a:xfrm>
          <a:prstGeom prst="parallelogram">
            <a:avLst/>
          </a:prstGeom>
          <a:solidFill>
            <a:srgbClr val="007D4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414338" y="1425575"/>
            <a:ext cx="8229600" cy="4586288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/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/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/>
              </a:defRPr>
            </a:lvl4pPr>
            <a:lvl5pPr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6"/>
          </p:nvPr>
        </p:nvSpPr>
        <p:spPr>
          <a:xfrm>
            <a:off x="8202260" y="6456892"/>
            <a:ext cx="770467" cy="365125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fld id="{77F44EA8-5178-ED4A-9812-0C6A6D246B02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Rectángulo 6"/>
          <p:cNvSpPr/>
          <p:nvPr userDrawn="1"/>
        </p:nvSpPr>
        <p:spPr>
          <a:xfrm>
            <a:off x="1416202" y="-25656"/>
            <a:ext cx="7775213" cy="1051870"/>
          </a:xfrm>
          <a:prstGeom prst="rect">
            <a:avLst/>
          </a:prstGeom>
          <a:solidFill>
            <a:srgbClr val="007D4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aralelogramo 5"/>
          <p:cNvSpPr/>
          <p:nvPr userDrawn="1"/>
        </p:nvSpPr>
        <p:spPr>
          <a:xfrm>
            <a:off x="-423363" y="-25656"/>
            <a:ext cx="2463203" cy="1218631"/>
          </a:xfrm>
          <a:prstGeom prst="parallelogram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2275098" y="155230"/>
            <a:ext cx="7600244" cy="691444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+mj-lt"/>
                <a:cs typeface="GriffithGothic-Bol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4202" y="155230"/>
            <a:ext cx="7620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84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 Presentación">
    <p:bg>
      <p:bgPr>
        <a:solidFill>
          <a:srgbClr val="007D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ndo_ver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444" y="1339762"/>
            <a:ext cx="4515555" cy="550999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57777" y="2586698"/>
            <a:ext cx="1290017" cy="140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1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EA001-0A87-CC45-9443-08D275C986E8}" type="datetime1">
              <a:rPr lang="es-CL" smtClean="0"/>
              <a:pPr/>
              <a:t>15-09-2020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44EA8-5178-ED4A-9812-0C6A6D246B0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105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57671" y="3144130"/>
            <a:ext cx="5334527" cy="1317444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s-CL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L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CL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L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CL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L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CL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PRESENTACION COMISION </a:t>
            </a:r>
            <a:br>
              <a:rPr lang="es-CL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CL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DERECHOS HUMANOS Y CIUDADANIA.</a:t>
            </a:r>
            <a:br>
              <a:rPr lang="es-CL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CL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SENADO</a:t>
            </a:r>
            <a:r>
              <a:rPr lang="es-CL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L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CL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L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s-ES" sz="1800" b="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840481" y="4811934"/>
            <a:ext cx="4923694" cy="843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GriffithGothic-Bold"/>
              </a:defRPr>
            </a:lvl1pPr>
          </a:lstStyle>
          <a:p>
            <a:endParaRPr lang="es-ES" sz="20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40205" y="336806"/>
            <a:ext cx="3715979" cy="7758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GriffithGothic-Bold"/>
              </a:defRPr>
            </a:lvl1pPr>
          </a:lstStyle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s-CL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L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CL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L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s-ES" sz="1800" b="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40205" y="19065"/>
            <a:ext cx="52909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CL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Carabineros de Chile  </a:t>
            </a:r>
            <a:endParaRPr lang="es-CL" sz="3600" dirty="0"/>
          </a:p>
        </p:txBody>
      </p:sp>
      <p:sp>
        <p:nvSpPr>
          <p:cNvPr id="6" name="CuadroTexto 5"/>
          <p:cNvSpPr txBox="1"/>
          <p:nvPr/>
        </p:nvSpPr>
        <p:spPr>
          <a:xfrm>
            <a:off x="6679474" y="6008914"/>
            <a:ext cx="1940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SEPTIEMBRE, 2020</a:t>
            </a:r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64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3"/>
          </p:nvPr>
        </p:nvSpPr>
        <p:spPr>
          <a:xfrm>
            <a:off x="414338" y="1219194"/>
            <a:ext cx="8229600" cy="466203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MX" sz="6400" b="1" u="sng" dirty="0">
                <a:solidFill>
                  <a:schemeClr val="tx1"/>
                </a:solidFill>
              </a:rPr>
              <a:t>Capacitación según Plan Nacional de Derechos Humanos O/G 2675</a:t>
            </a:r>
            <a:r>
              <a:rPr lang="es-MX" sz="6400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s-MX" sz="6400" dirty="0">
                <a:solidFill>
                  <a:schemeClr val="tx1"/>
                </a:solidFill>
              </a:rPr>
              <a:t>Desde enero a agosto</a:t>
            </a:r>
            <a:r>
              <a:rPr lang="es-MX" sz="7200" dirty="0">
                <a:solidFill>
                  <a:schemeClr val="tx1"/>
                </a:solidFill>
              </a:rPr>
              <a:t>: </a:t>
            </a:r>
            <a:r>
              <a:rPr lang="es-MX" sz="7200" b="1" dirty="0">
                <a:solidFill>
                  <a:schemeClr val="tx1"/>
                </a:solidFill>
              </a:rPr>
              <a:t>1.257 </a:t>
            </a:r>
            <a:r>
              <a:rPr lang="es-MX" sz="6400" dirty="0">
                <a:solidFill>
                  <a:schemeClr val="tx1"/>
                </a:solidFill>
              </a:rPr>
              <a:t>(todos los grados)</a:t>
            </a:r>
            <a:endParaRPr lang="es-CL" sz="6400" dirty="0">
              <a:solidFill>
                <a:schemeClr val="tx1"/>
              </a:solidFill>
            </a:endParaRPr>
          </a:p>
          <a:p>
            <a:pPr algn="just"/>
            <a:endParaRPr lang="es-CL" sz="6400" dirty="0">
              <a:solidFill>
                <a:schemeClr val="tx1"/>
              </a:solidFill>
            </a:endParaRPr>
          </a:p>
          <a:p>
            <a:pPr algn="just"/>
            <a:r>
              <a:rPr lang="es-CL" sz="6400" b="1" u="sng" dirty="0">
                <a:solidFill>
                  <a:schemeClr val="tx1"/>
                </a:solidFill>
              </a:rPr>
              <a:t>Capacitación COP y Derechos Humanos</a:t>
            </a:r>
            <a:r>
              <a:rPr lang="es-CL" sz="6400" dirty="0">
                <a:solidFill>
                  <a:schemeClr val="tx1"/>
                </a:solidFill>
              </a:rPr>
              <a:t>, en Escuela de Especialidades  y Predio </a:t>
            </a:r>
            <a:r>
              <a:rPr lang="es-CL" sz="6400" dirty="0" err="1">
                <a:solidFill>
                  <a:schemeClr val="tx1"/>
                </a:solidFill>
              </a:rPr>
              <a:t>Curacaví</a:t>
            </a:r>
            <a:r>
              <a:rPr lang="es-CL" sz="6400" dirty="0">
                <a:solidFill>
                  <a:schemeClr val="tx1"/>
                </a:solidFill>
              </a:rPr>
              <a:t> (10 días corridos, diciembre a marzo)</a:t>
            </a:r>
          </a:p>
          <a:p>
            <a:pPr algn="just"/>
            <a:r>
              <a:rPr lang="es-MX" sz="6400" dirty="0">
                <a:solidFill>
                  <a:schemeClr val="tx1"/>
                </a:solidFill>
              </a:rPr>
              <a:t> funcionarios todos los grados: </a:t>
            </a:r>
            <a:r>
              <a:rPr lang="es-MX" sz="7200" b="1" dirty="0">
                <a:solidFill>
                  <a:schemeClr val="tx1"/>
                </a:solidFill>
              </a:rPr>
              <a:t>2.101</a:t>
            </a:r>
          </a:p>
          <a:p>
            <a:pPr marL="0" indent="0" algn="just">
              <a:buNone/>
            </a:pPr>
            <a:endParaRPr lang="es-CL" sz="6400" dirty="0">
              <a:solidFill>
                <a:schemeClr val="tx1"/>
              </a:solidFill>
            </a:endParaRPr>
          </a:p>
          <a:p>
            <a:pPr algn="just"/>
            <a:r>
              <a:rPr lang="es-CL" sz="6400" b="1" u="sng" dirty="0">
                <a:solidFill>
                  <a:schemeClr val="tx1"/>
                </a:solidFill>
              </a:rPr>
              <a:t>Seminario de Gestión de Control Orden Público y Diálogo con Manifestantes</a:t>
            </a:r>
            <a:r>
              <a:rPr lang="es-CL" sz="6400" dirty="0">
                <a:solidFill>
                  <a:schemeClr val="tx1"/>
                </a:solidFill>
              </a:rPr>
              <a:t>: </a:t>
            </a:r>
          </a:p>
          <a:p>
            <a:pPr algn="just"/>
            <a:r>
              <a:rPr lang="es-CL" sz="6400" dirty="0">
                <a:solidFill>
                  <a:schemeClr val="tx1"/>
                </a:solidFill>
              </a:rPr>
              <a:t>Oficiales Jefes y Subalternos Comisarios y Subcomisarios JZM, Jefes  Patrullas ECO JZM: </a:t>
            </a:r>
            <a:r>
              <a:rPr lang="es-CL" sz="7200" b="1" dirty="0">
                <a:solidFill>
                  <a:schemeClr val="tx1"/>
                </a:solidFill>
              </a:rPr>
              <a:t>169</a:t>
            </a:r>
          </a:p>
          <a:p>
            <a:pPr algn="just"/>
            <a:endParaRPr lang="es-CL" sz="6400" dirty="0">
              <a:solidFill>
                <a:schemeClr val="tx1"/>
              </a:solidFill>
            </a:endParaRPr>
          </a:p>
          <a:p>
            <a:pPr algn="just"/>
            <a:r>
              <a:rPr lang="es-MX" sz="6400" b="1" u="sng" dirty="0">
                <a:solidFill>
                  <a:schemeClr val="tx1"/>
                </a:solidFill>
              </a:rPr>
              <a:t>Seminario Docentes</a:t>
            </a:r>
            <a:r>
              <a:rPr lang="es-MX" sz="6400" dirty="0">
                <a:solidFill>
                  <a:schemeClr val="tx1"/>
                </a:solidFill>
              </a:rPr>
              <a:t>: desde 18 febrero dos semanas en línea y del 9 al 13 marzo (semana presencial, nivel nacional, con Certificación CICR):      </a:t>
            </a:r>
            <a:r>
              <a:rPr lang="es-MX" sz="7200" b="1" dirty="0">
                <a:solidFill>
                  <a:schemeClr val="tx1"/>
                </a:solidFill>
              </a:rPr>
              <a:t>80</a:t>
            </a:r>
            <a:r>
              <a:rPr lang="es-MX" sz="6400" dirty="0">
                <a:solidFill>
                  <a:schemeClr val="tx1"/>
                </a:solidFill>
              </a:rPr>
              <a:t> docentes *</a:t>
            </a:r>
            <a:endParaRPr lang="es-CL" sz="6400" dirty="0">
              <a:solidFill>
                <a:schemeClr val="tx1"/>
              </a:solidFill>
            </a:endParaRPr>
          </a:p>
          <a:p>
            <a:pPr algn="just"/>
            <a:endParaRPr lang="es-CL" sz="6400" dirty="0">
              <a:solidFill>
                <a:schemeClr val="tx1"/>
              </a:solidFill>
            </a:endParaRPr>
          </a:p>
          <a:p>
            <a:pPr algn="just"/>
            <a:r>
              <a:rPr lang="es-MX" sz="6400" b="1" u="sng" dirty="0">
                <a:solidFill>
                  <a:schemeClr val="tx1"/>
                </a:solidFill>
              </a:rPr>
              <a:t>Cursos “ Derechos Humanos” de la </a:t>
            </a:r>
            <a:r>
              <a:rPr lang="es-MX" sz="6400" b="1" u="sng" dirty="0" err="1">
                <a:solidFill>
                  <a:schemeClr val="tx1"/>
                </a:solidFill>
              </a:rPr>
              <a:t>Subsec</a:t>
            </a:r>
            <a:r>
              <a:rPr lang="es-MX" sz="6400" b="1" u="sng" dirty="0">
                <a:solidFill>
                  <a:schemeClr val="tx1"/>
                </a:solidFill>
              </a:rPr>
              <a:t>. DDHH (</a:t>
            </a:r>
            <a:r>
              <a:rPr lang="es-MX" sz="6400" b="1" u="sng" dirty="0" err="1">
                <a:solidFill>
                  <a:schemeClr val="tx1"/>
                </a:solidFill>
              </a:rPr>
              <a:t>on</a:t>
            </a:r>
            <a:r>
              <a:rPr lang="es-MX" sz="6400" b="1" u="sng" dirty="0">
                <a:solidFill>
                  <a:schemeClr val="tx1"/>
                </a:solidFill>
              </a:rPr>
              <a:t> line, certificado) </a:t>
            </a:r>
            <a:r>
              <a:rPr lang="es-MX" sz="6400" b="1" dirty="0">
                <a:solidFill>
                  <a:schemeClr val="tx1"/>
                </a:solidFill>
              </a:rPr>
              <a:t>:  734 </a:t>
            </a:r>
            <a:r>
              <a:rPr lang="es-MX" sz="6400" dirty="0">
                <a:solidFill>
                  <a:schemeClr val="tx1"/>
                </a:solidFill>
              </a:rPr>
              <a:t>(todos los grados)</a:t>
            </a:r>
          </a:p>
          <a:p>
            <a:pPr marL="0" indent="0" algn="just">
              <a:buNone/>
            </a:pPr>
            <a:endParaRPr lang="es-MX" sz="6400" dirty="0">
              <a:solidFill>
                <a:schemeClr val="tx1"/>
              </a:solidFill>
            </a:endParaRPr>
          </a:p>
          <a:p>
            <a:pPr algn="just"/>
            <a:r>
              <a:rPr lang="es-MX" sz="6400" b="1" u="sng" dirty="0">
                <a:solidFill>
                  <a:schemeClr val="tx1"/>
                </a:solidFill>
              </a:rPr>
              <a:t> Curso Antidiscriminación  de  </a:t>
            </a:r>
            <a:r>
              <a:rPr lang="es-MX" sz="6400" b="1" u="sng" dirty="0" err="1">
                <a:solidFill>
                  <a:schemeClr val="tx1"/>
                </a:solidFill>
              </a:rPr>
              <a:t>Segegob</a:t>
            </a:r>
            <a:r>
              <a:rPr lang="es-MX" sz="6400" b="1" u="sng" dirty="0">
                <a:solidFill>
                  <a:schemeClr val="tx1"/>
                </a:solidFill>
              </a:rPr>
              <a:t> (</a:t>
            </a:r>
            <a:r>
              <a:rPr lang="es-MX" sz="6400" b="1" u="sng" dirty="0" err="1">
                <a:solidFill>
                  <a:schemeClr val="tx1"/>
                </a:solidFill>
              </a:rPr>
              <a:t>on</a:t>
            </a:r>
            <a:r>
              <a:rPr lang="es-MX" sz="6400" b="1" u="sng" dirty="0">
                <a:solidFill>
                  <a:schemeClr val="tx1"/>
                </a:solidFill>
              </a:rPr>
              <a:t> line, certificado) : 192 </a:t>
            </a:r>
            <a:r>
              <a:rPr lang="es-MX" sz="6400" b="1" dirty="0">
                <a:solidFill>
                  <a:schemeClr val="tx1"/>
                </a:solidFill>
              </a:rPr>
              <a:t>funcionarios</a:t>
            </a:r>
            <a:r>
              <a:rPr lang="es-MX" sz="6400" dirty="0">
                <a:solidFill>
                  <a:schemeClr val="tx1"/>
                </a:solidFill>
              </a:rPr>
              <a:t>.(todos los grados)</a:t>
            </a:r>
          </a:p>
          <a:p>
            <a:pPr algn="just"/>
            <a:r>
              <a:rPr lang="es-MX" sz="6400" b="1" u="sng" dirty="0">
                <a:solidFill>
                  <a:schemeClr val="tx1"/>
                </a:solidFill>
              </a:rPr>
              <a:t>Capacitación Tramitación de Causas Judiciales : (</a:t>
            </a:r>
            <a:r>
              <a:rPr lang="es-MX" sz="6400" b="1" u="sng" dirty="0" err="1">
                <a:solidFill>
                  <a:schemeClr val="tx1"/>
                </a:solidFill>
              </a:rPr>
              <a:t>on</a:t>
            </a:r>
            <a:r>
              <a:rPr lang="es-MX" sz="6400" b="1" u="sng" dirty="0">
                <a:solidFill>
                  <a:schemeClr val="tx1"/>
                </a:solidFill>
              </a:rPr>
              <a:t> line): 651</a:t>
            </a:r>
          </a:p>
          <a:p>
            <a:pPr algn="just"/>
            <a:endParaRPr lang="es-MX" sz="6400" dirty="0">
              <a:solidFill>
                <a:schemeClr val="tx1"/>
              </a:solidFill>
            </a:endParaRPr>
          </a:p>
          <a:p>
            <a:endParaRPr lang="es-CL" dirty="0"/>
          </a:p>
          <a:p>
            <a:endParaRPr lang="es-C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F44EA8-5178-ED4A-9812-0C6A6D246B02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En materia de capacitación… 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1872345" y="5869576"/>
            <a:ext cx="1820092" cy="856962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Presencial</a:t>
            </a:r>
          </a:p>
          <a:p>
            <a:pPr algn="ctr"/>
            <a:r>
              <a:rPr lang="es-MX" b="1" dirty="0">
                <a:solidFill>
                  <a:schemeClr val="tx1"/>
                </a:solidFill>
              </a:rPr>
              <a:t>3527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924700" y="5881229"/>
            <a:ext cx="1989905" cy="84531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err="1">
                <a:solidFill>
                  <a:schemeClr val="tx1"/>
                </a:solidFill>
              </a:rPr>
              <a:t>On</a:t>
            </a:r>
            <a:r>
              <a:rPr lang="es-MX" b="1" dirty="0">
                <a:solidFill>
                  <a:schemeClr val="tx1"/>
                </a:solidFill>
              </a:rPr>
              <a:t> Line </a:t>
            </a:r>
          </a:p>
          <a:p>
            <a:pPr algn="ctr"/>
            <a:r>
              <a:rPr lang="es-MX" b="1" dirty="0">
                <a:solidFill>
                  <a:schemeClr val="tx1"/>
                </a:solidFill>
              </a:rPr>
              <a:t>1577</a:t>
            </a:r>
            <a:endParaRPr lang="es-C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30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3"/>
          </p:nvPr>
        </p:nvSpPr>
        <p:spPr>
          <a:xfrm>
            <a:off x="0" y="1201783"/>
            <a:ext cx="9143999" cy="5255109"/>
          </a:xfrm>
        </p:spPr>
        <p:txBody>
          <a:bodyPr>
            <a:normAutofit/>
          </a:bodyPr>
          <a:lstStyle/>
          <a:p>
            <a:r>
              <a:rPr lang="es-MX" b="1" u="sng" dirty="0">
                <a:solidFill>
                  <a:schemeClr val="tx1"/>
                </a:solidFill>
              </a:rPr>
              <a:t>Modificación de Protocolo de Uso Escopeta Antidisturbios</a:t>
            </a:r>
            <a:r>
              <a:rPr lang="es-MX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     O/G 2780 de 14.07.2020   ( cámara corporal) 	</a:t>
            </a:r>
          </a:p>
          <a:p>
            <a:r>
              <a:rPr lang="es-MX" sz="2000" dirty="0">
                <a:solidFill>
                  <a:schemeClr val="tx1"/>
                </a:solidFill>
              </a:rPr>
              <a:t>18.nov: Despliegue en terreno  de Instructores en DDHH aplicables a la función policial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      </a:t>
            </a:r>
          </a:p>
          <a:p>
            <a:r>
              <a:rPr lang="es-MX" b="1" u="sng" dirty="0">
                <a:solidFill>
                  <a:schemeClr val="tx1"/>
                </a:solidFill>
              </a:rPr>
              <a:t>Actualización de Protocolos de Mantenimiento Orden Público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    	 10  Protocolos </a:t>
            </a:r>
            <a:r>
              <a:rPr lang="es-MX" sz="2000" dirty="0">
                <a:solidFill>
                  <a:schemeClr val="tx1"/>
                </a:solidFill>
              </a:rPr>
              <a:t>Actualmente en revisión del INDH desde el 6 Agosto.</a:t>
            </a:r>
          </a:p>
          <a:p>
            <a:pPr marL="0" indent="0">
              <a:buNone/>
            </a:pPr>
            <a:endParaRPr lang="es-MX" sz="2000" dirty="0">
              <a:solidFill>
                <a:schemeClr val="tx1"/>
              </a:solidFill>
            </a:endParaRPr>
          </a:p>
          <a:p>
            <a:r>
              <a:rPr lang="es-MX" sz="2000" b="1" u="sng" dirty="0">
                <a:solidFill>
                  <a:schemeClr val="tx1"/>
                </a:solidFill>
              </a:rPr>
              <a:t>Implementación de Secciones Regionales DDHH:</a:t>
            </a:r>
          </a:p>
          <a:p>
            <a:pPr marL="0" indent="0">
              <a:buNone/>
            </a:pPr>
            <a:r>
              <a:rPr lang="es-MX" sz="2000" dirty="0">
                <a:solidFill>
                  <a:schemeClr val="tx1"/>
                </a:solidFill>
              </a:rPr>
              <a:t>	Temuco y Antofagasta creadas en 2019</a:t>
            </a:r>
          </a:p>
          <a:p>
            <a:pPr marL="0" indent="0">
              <a:buNone/>
            </a:pPr>
            <a:r>
              <a:rPr lang="es-MX" sz="2000" dirty="0">
                <a:solidFill>
                  <a:schemeClr val="tx1"/>
                </a:solidFill>
              </a:rPr>
              <a:t>	A diciembre de 2020, en todas las regiones (15 secciones)</a:t>
            </a:r>
          </a:p>
          <a:p>
            <a:endParaRPr lang="es-MX" sz="2000" dirty="0">
              <a:solidFill>
                <a:schemeClr val="tx1"/>
              </a:solidFill>
            </a:endParaRPr>
          </a:p>
          <a:p>
            <a:endParaRPr lang="es-MX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F44EA8-5178-ED4A-9812-0C6A6D246B02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ACCIONES REALIZADAS  AÑO 2020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2976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57671" y="3144130"/>
            <a:ext cx="5334527" cy="1317444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s-CL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L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CL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L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CL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L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CL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 DE LA PRESENTACION</a:t>
            </a:r>
            <a:endParaRPr lang="es-ES" sz="1800" b="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840481" y="4811934"/>
            <a:ext cx="4923694" cy="843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GriffithGothic-Bold"/>
              </a:defRPr>
            </a:lvl1pPr>
          </a:lstStyle>
          <a:p>
            <a:endParaRPr lang="es-ES" sz="20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40205" y="336806"/>
            <a:ext cx="3715979" cy="7758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GriffithGothic-Bold"/>
              </a:defRPr>
            </a:lvl1pPr>
          </a:lstStyle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s-CL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L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CL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L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s-ES" sz="1800" b="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40205" y="233554"/>
            <a:ext cx="52909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C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Carabineros de Chile  </a:t>
            </a:r>
            <a:endParaRPr lang="es-CL" dirty="0"/>
          </a:p>
        </p:txBody>
      </p:sp>
      <p:sp>
        <p:nvSpPr>
          <p:cNvPr id="6" name="CuadroTexto 5"/>
          <p:cNvSpPr txBox="1"/>
          <p:nvPr/>
        </p:nvSpPr>
        <p:spPr>
          <a:xfrm>
            <a:off x="6679474" y="6008914"/>
            <a:ext cx="1940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SEPTIEMBRE, 2020</a:t>
            </a:r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02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 txBox="1">
            <a:spLocks noChangeArrowheads="1"/>
          </p:cNvSpPr>
          <p:nvPr/>
        </p:nvSpPr>
        <p:spPr bwMode="auto">
          <a:xfrm>
            <a:off x="2202289" y="176711"/>
            <a:ext cx="478240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Font typeface="Georgia" panose="02040502050405020303" pitchFamily="18" charset="0"/>
              <a:buChar char="●"/>
              <a:defRPr sz="24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CL" altLang="es-MX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altLang="es-MX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 DE LA FUERZA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86188" y="1195499"/>
            <a:ext cx="8339769" cy="527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SzPct val="60000"/>
            </a:pPr>
            <a:r>
              <a:rPr lang="es-CL" altLang="es-MX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facultad deriva de la </a:t>
            </a:r>
            <a:r>
              <a:rPr lang="es-CL" altLang="es-MX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Constitución Política de la República,  </a:t>
            </a:r>
            <a:r>
              <a:rPr lang="es-CL" altLang="es-MX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artículo </a:t>
            </a:r>
            <a:r>
              <a:rPr lang="es-CL" altLang="es-MX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101 inciso segundo</a:t>
            </a:r>
            <a:r>
              <a:rPr lang="es-CL" altLang="es-MX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deposita en las Fuerzas de Orden y Seguridad el ejercicio del </a:t>
            </a:r>
            <a:r>
              <a:rPr lang="es-CL" altLang="es-MX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monopolio estatal </a:t>
            </a:r>
            <a:r>
              <a:rPr lang="es-CL" altLang="es-MX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fuerza y uso de armas de fuego. </a:t>
            </a:r>
          </a:p>
          <a:p>
            <a:pPr marL="285750" indent="-285750" algn="just">
              <a:buSzPct val="60000"/>
              <a:buFont typeface="Wingdings" panose="05000000000000000000" pitchFamily="2" charset="2"/>
              <a:buChar char="ü"/>
            </a:pPr>
            <a:r>
              <a:rPr lang="es-CL" altLang="es-MX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 eficacia al Derecho</a:t>
            </a:r>
          </a:p>
          <a:p>
            <a:pPr marL="285750" indent="-285750" algn="just">
              <a:buSzPct val="60000"/>
              <a:buFont typeface="Wingdings" panose="05000000000000000000" pitchFamily="2" charset="2"/>
              <a:buChar char="ü"/>
            </a:pPr>
            <a:r>
              <a:rPr lang="es-CL" altLang="es-MX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Garantizar el Orden Publico y la Seguridad Pública.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60000"/>
              <a:buFont typeface="Wingdings" panose="05000000000000000000" pitchFamily="2" charset="2"/>
              <a:buChar char="§"/>
            </a:pPr>
            <a:r>
              <a:rPr lang="es-CL" altLang="es-MX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Ley </a:t>
            </a:r>
            <a:r>
              <a:rPr lang="es-CL" altLang="es-MX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 18.961</a:t>
            </a:r>
            <a:r>
              <a:rPr lang="es-CL" altLang="es-MX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1990 “Orgánica Constitucional de Carabineros de Chile”, en los artículos 1º a 4º, confiere a Carabineros de Chile sus atribuciones legales de policía. 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60000"/>
              <a:buFont typeface="Wingdings" panose="05000000000000000000" pitchFamily="2" charset="2"/>
              <a:buChar char="§"/>
            </a:pPr>
            <a:r>
              <a:rPr lang="es-CL" altLang="es-MX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Código Penal,  Código de Justicia Militar.  Entrega facultades para uso de armas en defensa propia y de terceros. 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60000"/>
              <a:buFont typeface="Wingdings" panose="05000000000000000000" pitchFamily="2" charset="2"/>
              <a:buChar char="§"/>
            </a:pPr>
            <a:r>
              <a:rPr lang="es-CL" altLang="es-MX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Reglamentos, Circulares Instrucciones.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SzPct val="60000"/>
              <a:buFont typeface="Arial" panose="020B0604020202020204" pitchFamily="34" charset="0"/>
              <a:buChar char="●"/>
            </a:pPr>
            <a:r>
              <a:rPr lang="es-CL" altLang="es-MX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el ámbito internacional:</a:t>
            </a:r>
          </a:p>
          <a:p>
            <a:pPr marL="180975" indent="-180975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SzPct val="60000"/>
              <a:buFont typeface="Arial" panose="020B0604020202020204" pitchFamily="34" charset="0"/>
              <a:buChar char="●"/>
            </a:pPr>
            <a:r>
              <a:rPr lang="es-CL" altLang="es-MX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Código de conducta para funcionarios encargados de hacer cumplir la Ley” del año 1979 y;</a:t>
            </a:r>
          </a:p>
          <a:p>
            <a:pPr lvl="0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SzPct val="60000"/>
              <a:buFont typeface="Arial" panose="020B0604020202020204" pitchFamily="34" charset="0"/>
              <a:buChar char="●"/>
            </a:pPr>
            <a:r>
              <a:rPr lang="es-CL" altLang="es-MX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Principios básicos sobre el empleo de la fuerza y las armas de fuego” de 1990.</a:t>
            </a:r>
            <a:endParaRPr lang="es-CL" altLang="es-MX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2594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701931563"/>
              </p:ext>
            </p:extLst>
          </p:nvPr>
        </p:nvGraphicFramePr>
        <p:xfrm>
          <a:off x="360455" y="2327584"/>
          <a:ext cx="7999774" cy="4101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5844" name="Rectangle 2"/>
          <p:cNvSpPr txBox="1">
            <a:spLocks noChangeArrowheads="1"/>
          </p:cNvSpPr>
          <p:nvPr/>
        </p:nvSpPr>
        <p:spPr bwMode="auto">
          <a:xfrm>
            <a:off x="2202289" y="176711"/>
            <a:ext cx="5079859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Font typeface="Georgia" panose="02040502050405020303" pitchFamily="18" charset="0"/>
              <a:buChar char="●"/>
              <a:defRPr sz="24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CL" altLang="es-MX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 DE LA FUERZA</a:t>
            </a:r>
          </a:p>
        </p:txBody>
      </p:sp>
      <p:sp>
        <p:nvSpPr>
          <p:cNvPr id="35845" name="Rectangle 2"/>
          <p:cNvSpPr txBox="1">
            <a:spLocks noChangeArrowheads="1"/>
          </p:cNvSpPr>
          <p:nvPr/>
        </p:nvSpPr>
        <p:spPr bwMode="auto">
          <a:xfrm>
            <a:off x="676641" y="1317235"/>
            <a:ext cx="83534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Font typeface="Georgia" panose="02040502050405020303" pitchFamily="18" charset="0"/>
              <a:buChar char="●"/>
              <a:defRPr sz="24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CL" altLang="es-MX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fuerza sólo debe aplicarse cuando sea </a:t>
            </a:r>
            <a:r>
              <a:rPr lang="es-CL" altLang="es-MX" sz="20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estrictamente necesaria </a:t>
            </a:r>
            <a:r>
              <a:rPr lang="es-CL" altLang="es-MX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en la </a:t>
            </a:r>
            <a:r>
              <a:rPr lang="es-CL" altLang="es-MX" sz="20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 requerida </a:t>
            </a:r>
            <a:r>
              <a:rPr lang="es-CL" altLang="es-MX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el desempeño de las funciones policiales y para ello se han dispuestos de principios y niveles</a:t>
            </a:r>
            <a:r>
              <a:rPr lang="es-CL" altLang="es-MX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16730" y="2860815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u="sng" dirty="0"/>
              <a:t>Principios: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331925"/>
              </p:ext>
            </p:extLst>
          </p:nvPr>
        </p:nvGraphicFramePr>
        <p:xfrm>
          <a:off x="5678311" y="2715513"/>
          <a:ext cx="3351755" cy="3397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xmlns="" val="3831381973"/>
                    </a:ext>
                  </a:extLst>
                </a:gridCol>
                <a:gridCol w="1400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36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11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Nivel</a:t>
                      </a:r>
                    </a:p>
                  </a:txBody>
                  <a:tcPr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Resistencia</a:t>
                      </a:r>
                      <a:endParaRPr lang="es-CL" sz="1400" dirty="0"/>
                    </a:p>
                  </a:txBody>
                  <a:tcPr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Fuerza</a:t>
                      </a:r>
                      <a:endParaRPr lang="es-CL" sz="1400" dirty="0"/>
                    </a:p>
                  </a:txBody>
                  <a:tcPr anchor="ctr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110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/>
                        <a:t>1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dirty="0"/>
                        <a:t>Cooperación</a:t>
                      </a:r>
                    </a:p>
                    <a:p>
                      <a:pPr algn="l"/>
                      <a:endParaRPr lang="es-CL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Verbalización </a:t>
                      </a:r>
                      <a:endParaRPr lang="es-CL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110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/>
                        <a:t>2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dirty="0"/>
                        <a:t>Resistencia Pasiva</a:t>
                      </a:r>
                      <a:endParaRPr lang="es-CL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Verbalización</a:t>
                      </a:r>
                      <a:endParaRPr lang="es-CL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110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/>
                        <a:t>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dirty="0"/>
                        <a:t>Resistencia Activa</a:t>
                      </a:r>
                      <a:endParaRPr lang="es-CL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Control Físico</a:t>
                      </a:r>
                      <a:endParaRPr lang="es-CL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3110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Agresión </a:t>
                      </a:r>
                    </a:p>
                    <a:p>
                      <a:pPr algn="l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Activa</a:t>
                      </a:r>
                      <a:endParaRPr lang="es-CL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Uso Armas Menos Letales</a:t>
                      </a:r>
                      <a:endParaRPr lang="es-CL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3110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Agresión Activa potencialmente letal</a:t>
                      </a:r>
                      <a:endParaRPr lang="es-CL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Uso armas de fuego</a:t>
                      </a:r>
                      <a:endParaRPr lang="es-CL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991343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F44EA8-5178-ED4A-9812-0C6A6D246B02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PROTOCOLO USO ESCOPETA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5575"/>
            <a:ext cx="8643938" cy="466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355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3"/>
          </p:nvPr>
        </p:nvSpPr>
        <p:spPr>
          <a:xfrm>
            <a:off x="146755" y="1332089"/>
            <a:ext cx="8825971" cy="5489928"/>
          </a:xfrm>
        </p:spPr>
        <p:txBody>
          <a:bodyPr>
            <a:normAutofit lnSpcReduction="10000"/>
          </a:bodyPr>
          <a:lstStyle/>
          <a:p>
            <a:pPr marL="180975" indent="-180975"/>
            <a:r>
              <a:rPr lang="es-CL" dirty="0">
                <a:solidFill>
                  <a:schemeClr val="tx1"/>
                </a:solidFill>
              </a:rPr>
              <a:t>Se crea el año </a:t>
            </a:r>
            <a:r>
              <a:rPr lang="es-CL" b="1" dirty="0">
                <a:solidFill>
                  <a:schemeClr val="tx1"/>
                </a:solidFill>
              </a:rPr>
              <a:t>2011 </a:t>
            </a:r>
            <a:r>
              <a:rPr lang="es-CL" dirty="0">
                <a:solidFill>
                  <a:schemeClr val="tx1"/>
                </a:solidFill>
              </a:rPr>
              <a:t>el Depto. de Derechos Humanos</a:t>
            </a:r>
            <a:r>
              <a:rPr lang="es-CL" b="1" dirty="0">
                <a:solidFill>
                  <a:schemeClr val="tx1"/>
                </a:solidFill>
              </a:rPr>
              <a:t>,</a:t>
            </a:r>
            <a:r>
              <a:rPr lang="es-CL" dirty="0">
                <a:solidFill>
                  <a:schemeClr val="tx1"/>
                </a:solidFill>
              </a:rPr>
              <a:t> mediante Orden General  2.038</a:t>
            </a:r>
          </a:p>
          <a:p>
            <a:pPr marL="180975" indent="-180975">
              <a:buNone/>
            </a:pPr>
            <a:endParaRPr lang="es-CL" dirty="0">
              <a:solidFill>
                <a:schemeClr val="tx1"/>
              </a:solidFill>
            </a:endParaRPr>
          </a:p>
          <a:p>
            <a:pPr marL="180975" indent="-180975"/>
            <a:r>
              <a:rPr lang="es-CL" dirty="0">
                <a:solidFill>
                  <a:schemeClr val="tx1"/>
                </a:solidFill>
              </a:rPr>
              <a:t>2012 Se inicia Colaboración y Trabajo Conjunto con CICR. Firma de </a:t>
            </a:r>
            <a:r>
              <a:rPr lang="es-CL" dirty="0" err="1">
                <a:solidFill>
                  <a:schemeClr val="tx1"/>
                </a:solidFill>
              </a:rPr>
              <a:t>Memorandum</a:t>
            </a:r>
            <a:r>
              <a:rPr lang="es-CL" dirty="0">
                <a:solidFill>
                  <a:schemeClr val="tx1"/>
                </a:solidFill>
              </a:rPr>
              <a:t> de Entendimiento y Colaboración. Ratificado 4 veces. </a:t>
            </a:r>
          </a:p>
          <a:p>
            <a:pPr marL="180975" indent="-180975">
              <a:buNone/>
            </a:pPr>
            <a:endParaRPr lang="es-CL" dirty="0">
              <a:solidFill>
                <a:schemeClr val="tx1"/>
              </a:solidFill>
            </a:endParaRPr>
          </a:p>
          <a:p>
            <a:pPr marL="180975" indent="-180975"/>
            <a:r>
              <a:rPr lang="es-CL" dirty="0">
                <a:solidFill>
                  <a:schemeClr val="tx1"/>
                </a:solidFill>
              </a:rPr>
              <a:t>Se publica la </a:t>
            </a:r>
            <a:r>
              <a:rPr lang="es-CL" b="1" dirty="0">
                <a:solidFill>
                  <a:schemeClr val="tx1"/>
                </a:solidFill>
              </a:rPr>
              <a:t>Circular 1.756, en el año 2013</a:t>
            </a:r>
            <a:r>
              <a:rPr lang="es-CL" dirty="0">
                <a:solidFill>
                  <a:schemeClr val="tx1"/>
                </a:solidFill>
              </a:rPr>
              <a:t>, que establece </a:t>
            </a:r>
            <a:r>
              <a:rPr lang="es-CL" b="1" dirty="0">
                <a:solidFill>
                  <a:schemeClr val="tx1"/>
                </a:solidFill>
              </a:rPr>
              <a:t>Modelo Uso de la Fuerza : 5 Niveles.</a:t>
            </a:r>
          </a:p>
          <a:p>
            <a:pPr marL="180975" indent="-180975">
              <a:buNone/>
            </a:pPr>
            <a:endParaRPr lang="es-CL" dirty="0">
              <a:solidFill>
                <a:schemeClr val="tx1"/>
              </a:solidFill>
            </a:endParaRPr>
          </a:p>
          <a:p>
            <a:pPr marL="180975" indent="-180975"/>
            <a:r>
              <a:rPr lang="es-CL" dirty="0">
                <a:solidFill>
                  <a:schemeClr val="tx1"/>
                </a:solidFill>
              </a:rPr>
              <a:t>Se publican  en el año </a:t>
            </a:r>
            <a:r>
              <a:rPr lang="es-CL" b="1" dirty="0">
                <a:solidFill>
                  <a:schemeClr val="tx1"/>
                </a:solidFill>
              </a:rPr>
              <a:t>2014, los Protocolos de Mantenimiento del Orden Público.</a:t>
            </a:r>
          </a:p>
          <a:p>
            <a:pPr marL="180975" indent="-180975"/>
            <a:endParaRPr lang="es-CL" dirty="0">
              <a:solidFill>
                <a:schemeClr val="tx1"/>
              </a:solidFill>
            </a:endParaRPr>
          </a:p>
          <a:p>
            <a:pPr marL="180975" indent="-180975"/>
            <a:r>
              <a:rPr lang="es-CL" dirty="0">
                <a:solidFill>
                  <a:schemeClr val="tx1"/>
                </a:solidFill>
              </a:rPr>
              <a:t>Se inicia la </a:t>
            </a:r>
            <a:r>
              <a:rPr lang="es-CL" dirty="0" err="1">
                <a:solidFill>
                  <a:schemeClr val="tx1"/>
                </a:solidFill>
              </a:rPr>
              <a:t>transversalización</a:t>
            </a:r>
            <a:r>
              <a:rPr lang="es-CL" dirty="0">
                <a:solidFill>
                  <a:schemeClr val="tx1"/>
                </a:solidFill>
              </a:rPr>
              <a:t> de los contenidos de DDHH en los planteles educacionales.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F44EA8-5178-ED4A-9812-0C6A6D246B02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038031" y="163704"/>
            <a:ext cx="7600244" cy="691444"/>
          </a:xfrm>
        </p:spPr>
        <p:txBody>
          <a:bodyPr/>
          <a:lstStyle/>
          <a:p>
            <a:r>
              <a:rPr lang="es-CL" b="1" dirty="0"/>
              <a:t>DERECHOS HUMANOS EN CARABINEROS</a:t>
            </a:r>
          </a:p>
        </p:txBody>
      </p:sp>
    </p:spTree>
    <p:extLst>
      <p:ext uri="{BB962C8B-B14F-4D97-AF65-F5344CB8AC3E}">
        <p14:creationId xmlns:p14="http://schemas.microsoft.com/office/powerpoint/2010/main" val="2437637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F44EA8-5178-ED4A-9812-0C6A6D246B02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400" dirty="0"/>
              <a:t>TRANSVERSALIZACION DE LA EDUCACION EN DDHH.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CL" dirty="0"/>
          </a:p>
        </p:txBody>
      </p:sp>
      <p:graphicFrame>
        <p:nvGraphicFramePr>
          <p:cNvPr id="6" name="4 Diagrama"/>
          <p:cNvGraphicFramePr/>
          <p:nvPr>
            <p:extLst>
              <p:ext uri="{D42A27DB-BD31-4B8C-83A1-F6EECF244321}">
                <p14:modId xmlns:p14="http://schemas.microsoft.com/office/powerpoint/2010/main" val="2282475441"/>
              </p:ext>
            </p:extLst>
          </p:nvPr>
        </p:nvGraphicFramePr>
        <p:xfrm>
          <a:off x="307975" y="1189822"/>
          <a:ext cx="8512497" cy="4889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594911" y="6093331"/>
            <a:ext cx="7399205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L" b="1" dirty="0"/>
              <a:t>SE INICIA AÑO 2013</a:t>
            </a:r>
          </a:p>
          <a:p>
            <a:r>
              <a:rPr lang="es-CL" b="1" dirty="0"/>
              <a:t>Planteles Educacionales: Escar, Esucar, </a:t>
            </a:r>
            <a:r>
              <a:rPr lang="es-CL" b="1" dirty="0" err="1"/>
              <a:t>Esfocar</a:t>
            </a:r>
            <a:r>
              <a:rPr lang="es-CL" b="1" dirty="0"/>
              <a:t>, </a:t>
            </a:r>
            <a:r>
              <a:rPr lang="es-CL" b="1" dirty="0" err="1"/>
              <a:t>Acipol</a:t>
            </a:r>
            <a:r>
              <a:rPr lang="es-CL" b="1" dirty="0"/>
              <a:t>, Grupos de Formación</a:t>
            </a:r>
          </a:p>
        </p:txBody>
      </p:sp>
    </p:spTree>
    <p:extLst>
      <p:ext uri="{BB962C8B-B14F-4D97-AF65-F5344CB8AC3E}">
        <p14:creationId xmlns:p14="http://schemas.microsoft.com/office/powerpoint/2010/main" val="1349564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F44EA8-5178-ED4A-9812-0C6A6D246B02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700" dirty="0">
                <a:latin typeface="Arial" panose="020B0604020202020204" pitchFamily="34" charset="0"/>
                <a:cs typeface="Arial" panose="020B0604020202020204" pitchFamily="34" charset="0"/>
              </a:rPr>
              <a:t>FORMACION DE INSTRUCTORES EN DDHH APLICABLES A LA FUNCION POLICIAL</a:t>
            </a:r>
            <a:r>
              <a:rPr lang="es-CL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L" dirty="0"/>
          </a:p>
        </p:txBody>
      </p:sp>
      <p:sp>
        <p:nvSpPr>
          <p:cNvPr id="6" name="2 Marcador de texto"/>
          <p:cNvSpPr txBox="1"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Char char="●"/>
            </a:pPr>
            <a:r>
              <a:rPr lang="es-CL" altLang="es-CL" sz="2000" dirty="0">
                <a:cs typeface="Arial" panose="020B0604020202020204" pitchFamily="34" charset="0"/>
              </a:rPr>
              <a:t>Memorándum de Entendimiento con el Comité Internacional de la Cruz Roja CICR (desde el 18 enero año 2012 a la fecha)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49943" y="2300026"/>
            <a:ext cx="8558389" cy="3250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s-CL" altLang="es-CL" sz="2000" dirty="0">
                <a:cs typeface="Arial" panose="020B0604020202020204" pitchFamily="34" charset="0"/>
              </a:rPr>
              <a:t>13 versiones del curso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endParaRPr lang="es-CL" altLang="es-CL" sz="2000" dirty="0"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s-CL" altLang="es-CL" sz="2000" dirty="0">
                <a:cs typeface="Arial" panose="020B0604020202020204" pitchFamily="34" charset="0"/>
              </a:rPr>
              <a:t>Tienen una duración de tres semanas en jornadas completas y de dedicación exclusiva para los alumnos (105 horas aprox.)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endParaRPr lang="es-CL" altLang="es-CL" sz="2000" dirty="0"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s-MX" sz="2000" b="1" dirty="0"/>
              <a:t>TOTAL INSTRUCTORES : </a:t>
            </a:r>
            <a:r>
              <a:rPr lang="es-MX" sz="2800" b="1" dirty="0"/>
              <a:t>249  </a:t>
            </a:r>
            <a:r>
              <a:rPr lang="es-MX" sz="2000" b="1" dirty="0"/>
              <a:t>   </a:t>
            </a:r>
            <a:r>
              <a:rPr lang="es-MX" sz="1600" b="1" dirty="0"/>
              <a:t>(</a:t>
            </a:r>
            <a:r>
              <a:rPr lang="es-MX" sz="1600" b="1" dirty="0" err="1"/>
              <a:t>act</a:t>
            </a:r>
            <a:r>
              <a:rPr lang="es-MX" sz="1600" b="1" dirty="0"/>
              <a:t>. septiembre 2020)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s-MX" sz="2000" b="1" dirty="0"/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s-MX" sz="2000" b="1" dirty="0"/>
              <a:t>Plan Nacional de Capacitación y Entrenamiento: desde 2016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s-MX" sz="2000" b="1" dirty="0"/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endParaRPr lang="es-CL" sz="2000" b="1" dirty="0"/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s-CL" altLang="es-CL" sz="2000" dirty="0">
              <a:cs typeface="Arial" panose="020B0604020202020204" pitchFamily="34" charset="0"/>
            </a:endParaRPr>
          </a:p>
        </p:txBody>
      </p:sp>
      <p:pic>
        <p:nvPicPr>
          <p:cNvPr id="8" name="Picture 2" descr="http://93.190.24.12/sp_photo/20110612/aghili201106120942405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291" y="1900229"/>
            <a:ext cx="1277709" cy="83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34878"/>
              </p:ext>
            </p:extLst>
          </p:nvPr>
        </p:nvGraphicFramePr>
        <p:xfrm>
          <a:off x="696584" y="5027604"/>
          <a:ext cx="7262949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97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00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333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897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28584"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chemeClr val="bg1"/>
                          </a:solidFill>
                        </a:rPr>
                        <a:t>FUNCIONARIOS</a:t>
                      </a:r>
                    </a:p>
                    <a:p>
                      <a:pPr algn="ctr"/>
                      <a:r>
                        <a:rPr lang="es-ES" sz="1600" b="0" dirty="0">
                          <a:solidFill>
                            <a:schemeClr val="bg1"/>
                          </a:solidFill>
                        </a:rPr>
                        <a:t>CAPACITADOS 2016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chemeClr val="bg1"/>
                          </a:solidFill>
                        </a:rPr>
                        <a:t>FUNCIONARIOS</a:t>
                      </a:r>
                    </a:p>
                    <a:p>
                      <a:pPr algn="ctr"/>
                      <a:r>
                        <a:rPr lang="es-ES" sz="1600" b="0" dirty="0">
                          <a:solidFill>
                            <a:schemeClr val="bg1"/>
                          </a:solidFill>
                        </a:rPr>
                        <a:t>CAPACITADOS 2017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chemeClr val="bg1"/>
                          </a:solidFill>
                        </a:rPr>
                        <a:t>FUNCIONARIOS</a:t>
                      </a:r>
                    </a:p>
                    <a:p>
                      <a:pPr algn="ctr"/>
                      <a:r>
                        <a:rPr lang="es-ES" sz="1600" b="0" dirty="0">
                          <a:solidFill>
                            <a:schemeClr val="bg1"/>
                          </a:solidFill>
                        </a:rPr>
                        <a:t>CAPACITADOS </a:t>
                      </a:r>
                    </a:p>
                    <a:p>
                      <a:pPr algn="ctr"/>
                      <a:r>
                        <a:rPr lang="es-ES" sz="1600" b="0" dirty="0">
                          <a:solidFill>
                            <a:schemeClr val="bg1"/>
                          </a:solidFill>
                        </a:rPr>
                        <a:t>2018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chemeClr val="bg1"/>
                          </a:solidFill>
                        </a:rPr>
                        <a:t>FUNCIONARIOS</a:t>
                      </a:r>
                      <a:r>
                        <a:rPr lang="es-ES" sz="1600" b="0" baseline="0" dirty="0">
                          <a:solidFill>
                            <a:schemeClr val="bg1"/>
                          </a:solidFill>
                        </a:rPr>
                        <a:t> CAPACITADOS</a:t>
                      </a:r>
                    </a:p>
                    <a:p>
                      <a:pPr algn="ctr"/>
                      <a:r>
                        <a:rPr lang="es-ES" sz="1600" b="0" baseline="0" dirty="0">
                          <a:solidFill>
                            <a:schemeClr val="bg1"/>
                          </a:solidFill>
                        </a:rPr>
                        <a:t> 2019</a:t>
                      </a:r>
                      <a:endParaRPr lang="es-E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1122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s-CL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11.487</a:t>
                      </a:r>
                      <a:endParaRPr lang="es-CL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E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s-CL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14.997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s-ES_tradnl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12.880</a:t>
                      </a:r>
                      <a:endParaRPr lang="es-CL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E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6.307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92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F44EA8-5178-ED4A-9812-0C6A6D246B02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DIRECCION DERECHOS HUMANOS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414338" y="1425575"/>
            <a:ext cx="8229600" cy="5299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O/G 2640, de 01.03.2019: Eleva de categoría el Depto. DDHH y crea Secciones Regionales de Temuco y Antofagasta.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CL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Incorporar</a:t>
            </a:r>
            <a:r>
              <a:rPr lang="es-C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los derechos humanos a la doctrina institucional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CL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Contribuir</a:t>
            </a:r>
            <a:r>
              <a:rPr lang="es-C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C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mejorar los procesos de enseñanza </a:t>
            </a:r>
            <a:r>
              <a:rPr lang="es-C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institucionales para afianzar la calidad de los servicios policiales.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CL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Asesorar </a:t>
            </a:r>
            <a:r>
              <a:rPr lang="es-C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Gral. Director y Gral. Subdirector en materias propias del área de gestión.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CL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Colaborar</a:t>
            </a:r>
            <a:r>
              <a:rPr lang="es-C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los órganos de supervisión de los derechos humanos nacionales e internacionales.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CL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Responder a los requerimientos </a:t>
            </a:r>
            <a:r>
              <a:rPr lang="es-C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sociedad civil en materia de derechos humanos.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CL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Representar </a:t>
            </a:r>
            <a:r>
              <a:rPr lang="es-C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Carabineros de Chile ante órganos nacionales e internacionales de supervisión. 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35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F44EA8-5178-ED4A-9812-0C6A6D246B02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196075" y="56445"/>
            <a:ext cx="6518946" cy="846674"/>
          </a:xfrm>
        </p:spPr>
        <p:txBody>
          <a:bodyPr>
            <a:noAutofit/>
          </a:bodyPr>
          <a:lstStyle/>
          <a:p>
            <a:r>
              <a:rPr lang="es-CL" b="1" dirty="0"/>
              <a:t>CONVENIOS FIRMADOS EN MATERIA DE EDUCACION EN DDHH</a:t>
            </a:r>
          </a:p>
        </p:txBody>
      </p:sp>
      <p:sp>
        <p:nvSpPr>
          <p:cNvPr id="5" name="Rectangle 3"/>
          <p:cNvSpPr txBox="1">
            <a:spLocks noGrp="1" noChangeArrowheads="1"/>
          </p:cNvSpPr>
          <p:nvPr>
            <p:ph type="body" sz="quarter" idx="13"/>
          </p:nvPr>
        </p:nvSpPr>
        <p:spPr bwMode="auto">
          <a:xfrm>
            <a:off x="6709" y="995912"/>
            <a:ext cx="8229600" cy="573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355600" indent="-355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defRPr/>
            </a:pPr>
            <a:endParaRPr lang="es-CL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es-MX" sz="16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 ENERO 2012</a:t>
            </a:r>
            <a:r>
              <a:rPr lang="es-MX" sz="1600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MEMORANDUM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defRPr/>
            </a:pP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DE COLABORACION Y ENTENDIMIENTO CON CICR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defRPr/>
            </a:pP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(RENOVADO EN CUATRO OPORTUNIDADES).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defRPr/>
            </a:pPr>
            <a:endParaRPr lang="es-CL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es-CL" sz="16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 DE MARZO DE 2019</a:t>
            </a:r>
            <a:r>
              <a:rPr lang="es-CL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defRPr/>
            </a:pPr>
            <a:r>
              <a:rPr lang="es-CL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CONVENIO DE COLABORACION  CON MMDH.</a:t>
            </a:r>
          </a:p>
          <a:p>
            <a:pPr marL="180975" indent="0" algn="just">
              <a:lnSpc>
                <a:spcPct val="107000"/>
              </a:lnSpc>
              <a:spcAft>
                <a:spcPts val="800"/>
              </a:spcAft>
              <a:buNone/>
              <a:defRPr/>
            </a:pPr>
            <a:endParaRPr lang="es-CL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es-CL" sz="16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 AGOSTO DE 2019,</a:t>
            </a:r>
            <a:r>
              <a:rPr lang="es-CL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CONVENIO DE COOPERACION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defRPr/>
            </a:pPr>
            <a:r>
              <a:rPr lang="es-CL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CON MINISTERIO DE JUSTICIA Y DERECHOS HUMANOS.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es-MX" sz="16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DE NOVIEMBRE 2019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defRPr/>
            </a:pP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CONVENIO DE COOPERACION CON MINISTERIO SEGEGOB.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defRPr/>
            </a:pP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OBSERVATORIO DE PARTICIPACION CIUDADANA Y NO DISCRIMINACION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defRPr/>
            </a:pP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es-MX" sz="16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DE JUNIO DE 2020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defRPr/>
            </a:pP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CONVENIO CON SERVICIO NACIONAL DE LA DISCAPACIDAD (SENADIS)</a:t>
            </a:r>
            <a:endParaRPr lang="es-CL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470" y="1029493"/>
            <a:ext cx="2281646" cy="139339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442" y="2422263"/>
            <a:ext cx="2281646" cy="121330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425" y="3632527"/>
            <a:ext cx="2281646" cy="12888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827" y="4841965"/>
            <a:ext cx="2251225" cy="129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07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plantilla_carabiner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plantilla_carabineros.potx</Template>
  <TotalTime>5137</TotalTime>
  <Words>879</Words>
  <Application>Microsoft Office PowerPoint</Application>
  <PresentationFormat>Presentación en pantalla (4:3)</PresentationFormat>
  <Paragraphs>164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Bookman Old Style</vt:lpstr>
      <vt:lpstr>Calibri</vt:lpstr>
      <vt:lpstr>GriffithGothic-Bold</vt:lpstr>
      <vt:lpstr>GriffithGothic-Thin</vt:lpstr>
      <vt:lpstr>Times New Roman</vt:lpstr>
      <vt:lpstr>Wingdings</vt:lpstr>
      <vt:lpstr>plantilla_carabineros</vt:lpstr>
      <vt:lpstr>   PRESENTACION COMISION  DERECHOS HUMANOS Y CIUDADANIA. SENADO  </vt:lpstr>
      <vt:lpstr>Presentación de PowerPoint</vt:lpstr>
      <vt:lpstr>Presentación de PowerPoint</vt:lpstr>
      <vt:lpstr>PROTOCOLO USO ESCOPETA</vt:lpstr>
      <vt:lpstr>DERECHOS HUMANOS EN CARABINEROS</vt:lpstr>
      <vt:lpstr>TRANSVERSALIZACION DE LA EDUCACION EN DDHH.</vt:lpstr>
      <vt:lpstr> FORMACION DE INSTRUCTORES EN DDHH APLICABLES A LA FUNCION POLICIAL </vt:lpstr>
      <vt:lpstr>DIRECCION DERECHOS HUMANOS</vt:lpstr>
      <vt:lpstr>CONVENIOS FIRMADOS EN MATERIA DE EDUCACION EN DDHH</vt:lpstr>
      <vt:lpstr>En materia de capacitación… </vt:lpstr>
      <vt:lpstr>ACCIONES REALIZADAS  AÑO 2020</vt:lpstr>
      <vt:lpstr>   FIN DE LA PRESENTACION</vt:lpstr>
    </vt:vector>
  </TitlesOfParts>
  <Company>CDC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 W</dc:creator>
  <cp:lastModifiedBy>Montserrat</cp:lastModifiedBy>
  <cp:revision>338</cp:revision>
  <cp:lastPrinted>2020-09-14T16:12:56Z</cp:lastPrinted>
  <dcterms:created xsi:type="dcterms:W3CDTF">2014-05-02T14:45:44Z</dcterms:created>
  <dcterms:modified xsi:type="dcterms:W3CDTF">2020-09-15T16:31:58Z</dcterms:modified>
</cp:coreProperties>
</file>