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57" r:id="rId4"/>
    <p:sldId id="276" r:id="rId5"/>
    <p:sldId id="258" r:id="rId6"/>
    <p:sldId id="259" r:id="rId7"/>
    <p:sldId id="277" r:id="rId8"/>
    <p:sldId id="278" r:id="rId9"/>
    <p:sldId id="279" r:id="rId10"/>
    <p:sldId id="280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/>
    <p:restoredTop sz="94635"/>
  </p:normalViewPr>
  <p:slideViewPr>
    <p:cSldViewPr snapToGrid="0" snapToObjects="1">
      <p:cViewPr varScale="1">
        <p:scale>
          <a:sx n="54" d="100"/>
          <a:sy n="54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0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2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7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9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8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3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CFD50-F86E-3C46-9FDC-810905AA944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F584C-EB57-A34A-963D-E35F228E22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1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utonoma.cl/facultades_/derecho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iperchile.cl/2020/01/30/carabineros-una-institucion-que-legalmente-se-manda-sol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11715"/>
            <a:ext cx="9144000" cy="2387600"/>
          </a:xfrm>
        </p:spPr>
        <p:txBody>
          <a:bodyPr>
            <a:noAutofit/>
          </a:bodyPr>
          <a:lstStyle/>
          <a:p>
            <a:r>
              <a:rPr lang="en-US" sz="3500" dirty="0" err="1"/>
              <a:t>Autonomía</a:t>
            </a:r>
            <a:r>
              <a:rPr lang="en-US" sz="3500" dirty="0"/>
              <a:t> de </a:t>
            </a:r>
            <a:r>
              <a:rPr lang="en-US" sz="3500" dirty="0" err="1"/>
              <a:t>Carabineros</a:t>
            </a:r>
            <a:r>
              <a:rPr lang="en-US" sz="3500" dirty="0"/>
              <a:t>: </a:t>
            </a:r>
            <a:br>
              <a:rPr lang="en-US" sz="3500" dirty="0"/>
            </a:br>
            <a:br>
              <a:rPr lang="en-US" sz="3500" dirty="0"/>
            </a:br>
            <a:r>
              <a:rPr lang="en-US" sz="3500" dirty="0" err="1"/>
              <a:t>Dimensiones</a:t>
            </a:r>
            <a:r>
              <a:rPr lang="en-US" sz="3500" dirty="0"/>
              <a:t> </a:t>
            </a:r>
            <a:r>
              <a:rPr lang="en-US" sz="3500" dirty="0" err="1"/>
              <a:t>político-institucionales</a:t>
            </a:r>
            <a:r>
              <a:rPr lang="en-US" sz="3500" dirty="0"/>
              <a:t> y </a:t>
            </a:r>
            <a:r>
              <a:rPr lang="en-US" sz="3500" dirty="0" err="1"/>
              <a:t>operativo</a:t>
            </a:r>
            <a:r>
              <a:rPr lang="en-US" sz="3500" dirty="0"/>
              <a:t> </a:t>
            </a:r>
            <a:r>
              <a:rPr lang="en-US" sz="3500" dirty="0" err="1"/>
              <a:t>funcionales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9396"/>
            <a:ext cx="9144000" cy="1655762"/>
          </a:xfrm>
        </p:spPr>
        <p:txBody>
          <a:bodyPr/>
          <a:lstStyle/>
          <a:p>
            <a:r>
              <a:rPr lang="en-US" dirty="0"/>
              <a:t>Dr. Pablo Contreras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5336339"/>
            <a:ext cx="3390900" cy="1358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716" y="5336339"/>
            <a:ext cx="30480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28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Autonomía operativa-funcional (IV):</a:t>
            </a:r>
            <a:br>
              <a:rPr lang="es-ES_tradnl" dirty="0"/>
            </a:br>
            <a:r>
              <a:rPr lang="es-ES_tradnl" dirty="0"/>
              <a:t>Secreto y restricciones a la transparencia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3057" y="1808102"/>
            <a:ext cx="10515600" cy="435133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dirty="0"/>
              <a:t>Rendiciones reservadas de gastos netamente policiales (art. 89 LOC CAR)</a:t>
            </a:r>
          </a:p>
          <a:p>
            <a:pPr lvl="1"/>
            <a:r>
              <a:rPr lang="es-ES_tradnl" dirty="0"/>
              <a:t>Otro ejemplo de equiparación militar.</a:t>
            </a:r>
          </a:p>
          <a:p>
            <a:pPr lvl="1"/>
            <a:r>
              <a:rPr lang="es-ES_tradnl" dirty="0"/>
              <a:t>En materia de FFAA, esto fue superado con el art. 34, L. 20.424 (Estatuto Orgánico de la Defensa).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Secreto Militar del art. 436 CJM</a:t>
            </a:r>
          </a:p>
          <a:p>
            <a:pPr lvl="1"/>
            <a:r>
              <a:rPr lang="es-ES_tradnl" dirty="0"/>
              <a:t>Otro ejemplo de equiparación militar</a:t>
            </a:r>
          </a:p>
          <a:p>
            <a:pPr lvl="1"/>
            <a:r>
              <a:rPr lang="es-ES_tradnl" dirty="0"/>
              <a:t>Homologa el secreto militar fundado en la seguridad de la Nación con el secreto policial fundado en el orden público.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Destrucción documental L. 18.771</a:t>
            </a:r>
          </a:p>
          <a:p>
            <a:pPr lvl="1"/>
            <a:r>
              <a:rPr lang="es-ES_tradnl" dirty="0"/>
              <a:t> Otro ejemplo de equiparación militar</a:t>
            </a:r>
          </a:p>
          <a:p>
            <a:pPr lvl="1"/>
            <a:r>
              <a:rPr lang="es-ES_tradnl" dirty="0"/>
              <a:t>Autoriza a gestionar y destruir autónomamente información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168" y="5610274"/>
            <a:ext cx="2418347" cy="10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923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2481"/>
            <a:ext cx="10515600" cy="2852737"/>
          </a:xfrm>
        </p:spPr>
        <p:txBody>
          <a:bodyPr/>
          <a:lstStyle/>
          <a:p>
            <a:pPr algn="ctr"/>
            <a:r>
              <a:rPr lang="es-ES_tradnl" dirty="0"/>
              <a:t>Gracias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653" y="5759667"/>
            <a:ext cx="2418347" cy="1098333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DFDE79BB-712F-4796-B6B8-63A95FE31C9F}"/>
              </a:ext>
            </a:extLst>
          </p:cNvPr>
          <p:cNvSpPr txBox="1"/>
          <p:nvPr/>
        </p:nvSpPr>
        <p:spPr>
          <a:xfrm>
            <a:off x="2019601" y="4091106"/>
            <a:ext cx="6476398" cy="9642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MX" dirty="0">
                <a:latin typeface="+mj-lt"/>
                <a:ea typeface="Calibri" charset="0"/>
                <a:cs typeface="Calibri" charset="0"/>
              </a:rPr>
              <a:t>Dr. Pablo Contreras</a:t>
            </a:r>
          </a:p>
          <a:p>
            <a:pPr algn="ctr"/>
            <a:r>
              <a:rPr lang="es-MX" dirty="0">
                <a:latin typeface="+mj-lt"/>
                <a:ea typeface="Calibri" charset="0"/>
                <a:cs typeface="Calibri" charset="0"/>
              </a:rPr>
              <a:t>pablo.contreras@uautonoma.cl</a:t>
            </a:r>
          </a:p>
          <a:p>
            <a:pPr algn="ctr"/>
            <a:r>
              <a:rPr lang="es-MX" dirty="0">
                <a:latin typeface="+mj-lt"/>
                <a:ea typeface="Calibri" charset="0"/>
                <a:cs typeface="Calibri" charset="0"/>
                <a:hlinkClick r:id="rId3"/>
              </a:rPr>
              <a:t>https://www.uautonoma.cl/facultades_/derecho/</a:t>
            </a:r>
            <a:r>
              <a:rPr lang="es-MX" dirty="0">
                <a:latin typeface="+mj-lt"/>
                <a:ea typeface="Calibri" charset="0"/>
                <a:cs typeface="Calibri" charset="0"/>
              </a:rPr>
              <a:t> </a:t>
            </a:r>
            <a:endParaRPr lang="es-CL" dirty="0">
              <a:latin typeface="+mj-lt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5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420" y="5723896"/>
            <a:ext cx="2418347" cy="109833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171" y="102734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b="1" dirty="0"/>
              <a:t>Investigación en curso</a:t>
            </a:r>
            <a:r>
              <a:rPr lang="es-ES_tradnl" dirty="0"/>
              <a:t>:</a:t>
            </a:r>
          </a:p>
          <a:p>
            <a:pPr marL="0" indent="0" algn="ctr">
              <a:buNone/>
            </a:pPr>
            <a:endParaRPr lang="es-ES_tradnl" dirty="0"/>
          </a:p>
          <a:p>
            <a:pPr marL="0" indent="0" algn="ctr">
              <a:buNone/>
            </a:pPr>
            <a:r>
              <a:rPr lang="es-ES_tradnl" dirty="0"/>
              <a:t>Contreras, P.; Montero, R. &amp; Salazar, S. (2020): “Carabineros y autonomía policial: una aproximación legal-institucional” (inédito).</a:t>
            </a:r>
          </a:p>
          <a:p>
            <a:pPr marL="0" indent="0" algn="ctr">
              <a:buNone/>
            </a:pPr>
            <a:endParaRPr lang="es-ES_tradnl" dirty="0"/>
          </a:p>
          <a:p>
            <a:pPr marL="0" indent="0" algn="ctr">
              <a:buNone/>
            </a:pPr>
            <a:r>
              <a:rPr lang="es-ES_tradnl" b="1" dirty="0"/>
              <a:t>Columna de opinión</a:t>
            </a:r>
            <a:r>
              <a:rPr lang="es-ES_tradnl" dirty="0"/>
              <a:t>:</a:t>
            </a:r>
          </a:p>
          <a:p>
            <a:pPr marL="0" indent="0" algn="ctr">
              <a:buNone/>
            </a:pPr>
            <a:r>
              <a:rPr lang="es-ES_tradnl" dirty="0">
                <a:hlinkClick r:id="rId3"/>
              </a:rPr>
              <a:t>https://ciperchile.cl/2020/01/30/carabineros-una-institucion-que-legalmente-se-manda-sola/</a:t>
            </a:r>
            <a:r>
              <a:rPr lang="es-ES_tradnl" dirty="0"/>
              <a:t> </a:t>
            </a:r>
          </a:p>
          <a:p>
            <a:pPr marL="0" indent="0" algn="ctr">
              <a:buNone/>
            </a:pPr>
            <a:endParaRPr lang="es-ES_tradnl" dirty="0"/>
          </a:p>
          <a:p>
            <a:pPr marL="0" indent="0" algn="ctr">
              <a:buNone/>
            </a:pPr>
            <a:endParaRPr lang="es-ES_tradnl" dirty="0"/>
          </a:p>
          <a:p>
            <a:pPr marL="0" indent="0" algn="ctr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4054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Índice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812"/>
            <a:ext cx="10515600" cy="4766962"/>
          </a:xfrm>
        </p:spPr>
        <p:txBody>
          <a:bodyPr>
            <a:normAutofit/>
          </a:bodyPr>
          <a:lstStyle/>
          <a:p>
            <a:pPr marL="571500" indent="-571500">
              <a:buAutoNum type="arabicParenR"/>
            </a:pPr>
            <a:r>
              <a:rPr lang="es-ES_tradnl" dirty="0"/>
              <a:t>Conceptos</a:t>
            </a:r>
          </a:p>
          <a:p>
            <a:pPr marL="571500" indent="-571500">
              <a:buFont typeface="+mj-lt"/>
              <a:buAutoNum type="arabicParenR"/>
            </a:pPr>
            <a:r>
              <a:rPr lang="es-ES_tradnl" dirty="0"/>
              <a:t>Antecedentes: equiparación militar y Poder de Seguridad</a:t>
            </a:r>
          </a:p>
          <a:p>
            <a:pPr marL="571500" indent="-571500">
              <a:buAutoNum type="arabicParenR"/>
            </a:pPr>
            <a:r>
              <a:rPr lang="es-ES_tradnl" dirty="0"/>
              <a:t>Autonomía operativa-funcional (I): Aspectos regulados por LOC</a:t>
            </a:r>
          </a:p>
          <a:p>
            <a:pPr marL="571500" indent="-571500">
              <a:buAutoNum type="arabicParenR"/>
            </a:pPr>
            <a:r>
              <a:rPr lang="es-ES_tradnl" dirty="0"/>
              <a:t>Autonomía operativa-funcional (II): Justicia militar y regímenes disciplinarios</a:t>
            </a:r>
          </a:p>
          <a:p>
            <a:pPr marL="571500" indent="-571500">
              <a:buAutoNum type="arabicParenR"/>
            </a:pPr>
            <a:r>
              <a:rPr lang="es-ES_tradnl" dirty="0"/>
              <a:t>Autonomía operativa-funcional (III): Regulaciones especiales sobre inmuebles</a:t>
            </a:r>
          </a:p>
          <a:p>
            <a:pPr marL="571500" indent="-571500">
              <a:buAutoNum type="arabicParenR"/>
            </a:pPr>
            <a:r>
              <a:rPr lang="es-ES_tradnl" dirty="0"/>
              <a:t>Autonomía operativa-funcional (IV): Secreto y restricción a la transparencia</a:t>
            </a:r>
          </a:p>
          <a:p>
            <a:pPr marL="571500" indent="-571500">
              <a:buAutoNum type="arabicParenR"/>
            </a:pPr>
            <a:endParaRPr lang="es-ES_tradnl" dirty="0"/>
          </a:p>
          <a:p>
            <a:pPr marL="571500" indent="-571500">
              <a:buAutoNum type="arabicParenR"/>
            </a:pPr>
            <a:endParaRPr lang="es-ES_tradnl" dirty="0"/>
          </a:p>
          <a:p>
            <a:pPr lvl="2"/>
            <a:endParaRPr lang="es-ES_trad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168" y="5610274"/>
            <a:ext cx="2418347" cy="10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1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Conceptos: la autonomía de Carabineros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6962"/>
          </a:xfrm>
        </p:spPr>
        <p:txBody>
          <a:bodyPr>
            <a:normAutofit/>
          </a:bodyPr>
          <a:lstStyle/>
          <a:p>
            <a:r>
              <a:rPr lang="es-ES_tradnl" b="1" dirty="0"/>
              <a:t>Dimensión político-institucional</a:t>
            </a:r>
          </a:p>
          <a:p>
            <a:pPr lvl="1"/>
            <a:r>
              <a:rPr lang="es-ES_tradnl" dirty="0"/>
              <a:t>Poder de Seguridad: autonomía frente al poder civil democráticamente electo.</a:t>
            </a:r>
          </a:p>
          <a:p>
            <a:r>
              <a:rPr lang="es-ES_tradnl" b="1" dirty="0"/>
              <a:t>Dimensión operativa funcional</a:t>
            </a:r>
          </a:p>
          <a:p>
            <a:pPr lvl="1"/>
            <a:r>
              <a:rPr lang="es-ES_tradnl" dirty="0"/>
              <a:t>Regulación a través de LOC</a:t>
            </a:r>
          </a:p>
          <a:p>
            <a:pPr lvl="1"/>
            <a:r>
              <a:rPr lang="es-ES_tradnl" dirty="0"/>
              <a:t>Regímenes especiales en materia de bienes</a:t>
            </a:r>
          </a:p>
          <a:p>
            <a:pPr lvl="1"/>
            <a:r>
              <a:rPr lang="es-ES_tradnl" dirty="0"/>
              <a:t>Justicia militar y régimen disciplinario</a:t>
            </a:r>
          </a:p>
          <a:p>
            <a:pPr lvl="1"/>
            <a:r>
              <a:rPr lang="es-ES_tradnl" dirty="0"/>
              <a:t>Secreto y restricciones a la transparencia</a:t>
            </a:r>
          </a:p>
          <a:p>
            <a:pPr lvl="2"/>
            <a:endParaRPr lang="es-ES_trad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168" y="5610274"/>
            <a:ext cx="2418347" cy="10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588"/>
            <a:ext cx="10515600" cy="1325563"/>
          </a:xfrm>
        </p:spPr>
        <p:txBody>
          <a:bodyPr/>
          <a:lstStyle/>
          <a:p>
            <a:r>
              <a:rPr lang="es-ES_tradnl" dirty="0"/>
              <a:t>Antecedentes: Equiparación militar y Poder de Seguridad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86165"/>
            <a:ext cx="10515600" cy="4237731"/>
          </a:xfrm>
        </p:spPr>
        <p:txBody>
          <a:bodyPr>
            <a:normAutofit/>
          </a:bodyPr>
          <a:lstStyle/>
          <a:p>
            <a:r>
              <a:rPr lang="es-ES_tradnl" b="1" dirty="0"/>
              <a:t>Militarización de Carabineros: </a:t>
            </a:r>
            <a:r>
              <a:rPr lang="es-ES_tradnl" dirty="0"/>
              <a:t>es previa a la dictadura pero se constitucionaliza con ella.</a:t>
            </a:r>
          </a:p>
          <a:p>
            <a:r>
              <a:rPr lang="es-ES_tradnl" b="1" dirty="0"/>
              <a:t>Junta de Gobierno:</a:t>
            </a:r>
            <a:r>
              <a:rPr lang="es-ES_tradnl" dirty="0"/>
              <a:t> hito clave para la autonomía policial y la equiparación militar (Bandos Nos. 1 y 5; DL No. 1 [1973]).</a:t>
            </a:r>
          </a:p>
          <a:p>
            <a:r>
              <a:rPr lang="es-ES_tradnl" b="1" dirty="0"/>
              <a:t>Doctrina del Poder de Seguridad</a:t>
            </a:r>
          </a:p>
          <a:p>
            <a:pPr lvl="1"/>
            <a:r>
              <a:rPr lang="es-ES_tradnl" b="1" dirty="0"/>
              <a:t>Las FFAA y Carabineros deben “garantizar la supervivencia del Estado, los principios básicos de la institucionalidad, y los grandes y permanentes objetivos de la Nación” </a:t>
            </a:r>
            <a:r>
              <a:rPr lang="es-ES_tradnl" dirty="0"/>
              <a:t>(Mensaje del Ejecutivo a la Comisión de Estudios para la Nueva Constitución, 10 de noviembre de 1977).</a:t>
            </a:r>
          </a:p>
          <a:p>
            <a:pPr lvl="1"/>
            <a:endParaRPr lang="es-ES_trad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420" y="5723896"/>
            <a:ext cx="2418347" cy="10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4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0"/>
            <a:ext cx="10515600" cy="1325563"/>
          </a:xfrm>
        </p:spPr>
        <p:txBody>
          <a:bodyPr/>
          <a:lstStyle/>
          <a:p>
            <a:r>
              <a:rPr lang="es-ES_tradnl" dirty="0"/>
              <a:t>Antecedentes: Poder de Seguridad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5000" y="1325563"/>
            <a:ext cx="10515600" cy="4351338"/>
          </a:xfrm>
        </p:spPr>
        <p:txBody>
          <a:bodyPr/>
          <a:lstStyle/>
          <a:p>
            <a:r>
              <a:rPr lang="es-ES_tradnl" b="1" dirty="0"/>
              <a:t>CPR 1980: </a:t>
            </a:r>
            <a:r>
              <a:rPr lang="es-ES_tradnl" dirty="0"/>
              <a:t>Poder de Seguridad conformado por FFAA y Carabineros</a:t>
            </a:r>
          </a:p>
          <a:p>
            <a:r>
              <a:rPr lang="es-ES_tradnl" b="1" dirty="0"/>
              <a:t>Autonomía política-institucional original</a:t>
            </a:r>
          </a:p>
          <a:p>
            <a:pPr lvl="1"/>
            <a:r>
              <a:rPr lang="es-ES_tradnl" b="1" dirty="0"/>
              <a:t>Garantes</a:t>
            </a:r>
            <a:r>
              <a:rPr lang="es-ES_tradnl" dirty="0"/>
              <a:t> del orden institucional de la República (atribución monopólica)</a:t>
            </a:r>
          </a:p>
          <a:p>
            <a:pPr lvl="1"/>
            <a:r>
              <a:rPr lang="es-ES_tradnl" b="1" dirty="0"/>
              <a:t>Capítulo especial en la Constitución</a:t>
            </a:r>
            <a:r>
              <a:rPr lang="es-ES_tradnl" dirty="0"/>
              <a:t>, con quórum reforzado de reforma (2/3 parlamentarios en ejercicio, art. 127.2 CPR)</a:t>
            </a:r>
          </a:p>
          <a:p>
            <a:pPr lvl="1"/>
            <a:r>
              <a:rPr lang="es-ES_tradnl" b="1" dirty="0"/>
              <a:t>COSENA: </a:t>
            </a:r>
            <a:r>
              <a:rPr lang="es-ES_tradnl" dirty="0"/>
              <a:t>estructura orgánica del Poder de Seguridad</a:t>
            </a:r>
            <a:endParaRPr lang="es-ES_tradnl" b="1" dirty="0"/>
          </a:p>
          <a:p>
            <a:pPr lvl="1"/>
            <a:r>
              <a:rPr lang="es-ES_tradnl" b="1" dirty="0"/>
              <a:t>Inamovilidad en el cargo del General Director </a:t>
            </a:r>
          </a:p>
          <a:p>
            <a:pPr lvl="1"/>
            <a:r>
              <a:rPr lang="es-ES_tradnl" b="1" dirty="0"/>
              <a:t>Regulación de organización institucional es materia de LOC</a:t>
            </a:r>
          </a:p>
          <a:p>
            <a:r>
              <a:rPr lang="es-ES_tradnl" b="1" dirty="0"/>
              <a:t>Reforma del 2005</a:t>
            </a:r>
            <a:r>
              <a:rPr lang="es-ES_tradnl" dirty="0"/>
              <a:t>: modificó los ejes claves de autonomía política-institucional pero no toca la autonomía operativa-funcional</a:t>
            </a:r>
          </a:p>
          <a:p>
            <a:endParaRPr lang="es-ES_tradnl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168" y="5610274"/>
            <a:ext cx="2418347" cy="10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9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Autonomía operativa-funcional (I):</a:t>
            </a:r>
            <a:br>
              <a:rPr lang="es-ES_tradnl" dirty="0"/>
            </a:br>
            <a:r>
              <a:rPr lang="es-ES_tradnl" dirty="0"/>
              <a:t>Aspectos regulados por LOC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Gran parte de las materias son reguladas por una “ley de amarre”.</a:t>
            </a:r>
          </a:p>
          <a:p>
            <a:r>
              <a:rPr lang="es-ES_tradnl" dirty="0"/>
              <a:t>Ley 18.961, de 7 de marzo de 1990.</a:t>
            </a:r>
          </a:p>
          <a:p>
            <a:r>
              <a:rPr lang="es-ES_tradnl" dirty="0"/>
              <a:t>Su modificación exige 4/7 de parlamentarios en ejercicio y tiene control preventivo obligatorio por el Tribunal Constitucional.</a:t>
            </a:r>
          </a:p>
          <a:p>
            <a:r>
              <a:rPr lang="es-ES_tradnl" dirty="0"/>
              <a:t>Materias de LOC</a:t>
            </a:r>
          </a:p>
          <a:p>
            <a:endParaRPr lang="es-ES_tradnl" dirty="0"/>
          </a:p>
          <a:p>
            <a:pPr marL="971550" lvl="1" indent="-514350">
              <a:buFont typeface="+mj-lt"/>
              <a:buAutoNum type="arabicPeriod"/>
            </a:pPr>
            <a:r>
              <a:rPr lang="es-ES_tradnl" b="1" dirty="0"/>
              <a:t>Organización general de la institución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b="1" dirty="0"/>
              <a:t>Carrera profesional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b="1" dirty="0"/>
              <a:t>Previsión y seguridad social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b="1" dirty="0"/>
              <a:t>Régimen presupuestario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168" y="5610274"/>
            <a:ext cx="2418347" cy="10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9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Autonomía operativa-funcional (II):</a:t>
            </a:r>
            <a:br>
              <a:rPr lang="es-ES_tradnl" dirty="0"/>
            </a:br>
            <a:r>
              <a:rPr lang="es-ES_tradnl" dirty="0"/>
              <a:t>Justicia militar y regímenes disciplinarios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_tradnl" dirty="0"/>
              <a:t>Justicia militar </a:t>
            </a:r>
          </a:p>
          <a:p>
            <a:pPr lvl="1"/>
            <a:r>
              <a:rPr lang="es-ES_tradnl" dirty="0"/>
              <a:t>Este es un ejemplo de equiparación militar</a:t>
            </a:r>
          </a:p>
          <a:p>
            <a:pPr lvl="1"/>
            <a:r>
              <a:rPr lang="es-ES_tradnl" dirty="0"/>
              <a:t>No aplica a la PDI, que es también Fuerza de Orden y Seguridad</a:t>
            </a:r>
          </a:p>
          <a:p>
            <a:pPr lvl="1"/>
            <a:r>
              <a:rPr lang="es-ES_tradnl" dirty="0"/>
              <a:t>Justicia militar viola las obligaciones internacionales de derechos humanos contraídas por Chile</a:t>
            </a:r>
          </a:p>
          <a:p>
            <a:pPr lvl="2"/>
            <a:r>
              <a:rPr lang="es-ES_tradnl" dirty="0"/>
              <a:t>Caso </a:t>
            </a:r>
            <a:r>
              <a:rPr lang="es-ES_tradnl" dirty="0" err="1"/>
              <a:t>Palamara</a:t>
            </a:r>
            <a:r>
              <a:rPr lang="es-ES_tradnl" dirty="0"/>
              <a:t> Iribarne v. Chile (2005).</a:t>
            </a:r>
          </a:p>
          <a:p>
            <a:pPr lvl="2"/>
            <a:r>
              <a:rPr lang="es-ES_tradnl" dirty="0"/>
              <a:t>Caso Almonacid Arellano et al. v. Chile (2006).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Regímenes disciplinarios</a:t>
            </a:r>
          </a:p>
          <a:p>
            <a:pPr lvl="1"/>
            <a:r>
              <a:rPr lang="es-ES_tradnl" dirty="0"/>
              <a:t>Regulado a partir de un reglamento (norma estatutaria) y no una ley</a:t>
            </a:r>
          </a:p>
          <a:p>
            <a:pPr lvl="1"/>
            <a:r>
              <a:rPr lang="es-ES_tradnl" dirty="0"/>
              <a:t>Amplia discrecionalidad de la institución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168" y="5610274"/>
            <a:ext cx="2418347" cy="10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Autonomía operativa-funcional (III):</a:t>
            </a:r>
            <a:br>
              <a:rPr lang="es-ES_tradnl" dirty="0"/>
            </a:br>
            <a:r>
              <a:rPr lang="es-ES_tradnl" dirty="0"/>
              <a:t>Regulaciones especiales sobre inmuebles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3057" y="1808102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_tradnl" dirty="0"/>
              <a:t>Adquisición y enajenación de inmuebles</a:t>
            </a:r>
          </a:p>
          <a:p>
            <a:pPr lvl="1"/>
            <a:r>
              <a:rPr lang="es-ES_tradnl" dirty="0"/>
              <a:t>Otro ejemplo de equiparación militar</a:t>
            </a:r>
          </a:p>
          <a:p>
            <a:pPr lvl="1"/>
            <a:r>
              <a:rPr lang="es-ES_tradnl" dirty="0"/>
              <a:t>Dirección Logística de la fuerza policial para adquirir y enajenar bienes</a:t>
            </a:r>
          </a:p>
          <a:p>
            <a:pPr lvl="1"/>
            <a:r>
              <a:rPr lang="es-ES_tradnl" dirty="0"/>
              <a:t>Si no son usados los fondos, quedan a disposición de la Institución para fines relativos a inmuebles.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Patrimonio de afectación fiscal (Dirección de Bienestar)</a:t>
            </a:r>
          </a:p>
          <a:p>
            <a:pPr lvl="1"/>
            <a:r>
              <a:rPr lang="es-ES_tradnl" dirty="0"/>
              <a:t>Prestaciones garantizadas para fines educativos, habitacionales y recreacionales.</a:t>
            </a:r>
          </a:p>
          <a:p>
            <a:pPr lvl="1"/>
            <a:r>
              <a:rPr lang="es-ES_tradnl" dirty="0"/>
              <a:t>Cuenta con personalidad jurídica autorizada para adoptar autónomamente decisiones comerciales y financieras, con exenciones tributarias.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168" y="5610274"/>
            <a:ext cx="2418347" cy="10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0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726</Words>
  <Application>Microsoft Office PowerPoint</Application>
  <PresentationFormat>Panorámica</PresentationFormat>
  <Paragraphs>81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Autonomía de Carabineros:   Dimensiones político-institucionales y operativo funcionales</vt:lpstr>
      <vt:lpstr>Presentación de PowerPoint</vt:lpstr>
      <vt:lpstr>Índice</vt:lpstr>
      <vt:lpstr>Conceptos: la autonomía de Carabineros</vt:lpstr>
      <vt:lpstr>Antecedentes: Equiparación militar y Poder de Seguridad</vt:lpstr>
      <vt:lpstr>Antecedentes: Poder de Seguridad</vt:lpstr>
      <vt:lpstr>Autonomía operativa-funcional (I): Aspectos regulados por LOC </vt:lpstr>
      <vt:lpstr>Autonomía operativa-funcional (II): Justicia militar y regímenes disciplinarios</vt:lpstr>
      <vt:lpstr>Autonomía operativa-funcional (III): Regulaciones especiales sobre inmuebles</vt:lpstr>
      <vt:lpstr>Autonomía operativa-funcional (IV): Secreto y restricciones a la transparencia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que modifica el Código de Justicia Militar para excluir de la jurisdicción militar el conocimiento de las</dc:title>
  <dc:creator>Microsoft Office User</dc:creator>
  <cp:lastModifiedBy>Elizabeth Donoso Montenegro</cp:lastModifiedBy>
  <cp:revision>41</cp:revision>
  <dcterms:created xsi:type="dcterms:W3CDTF">2019-09-10T17:13:49Z</dcterms:created>
  <dcterms:modified xsi:type="dcterms:W3CDTF">2020-03-04T16:03:44Z</dcterms:modified>
</cp:coreProperties>
</file>